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9" r:id="rId3"/>
    <p:sldId id="359" r:id="rId4"/>
    <p:sldId id="382" r:id="rId5"/>
    <p:sldId id="367" r:id="rId6"/>
    <p:sldId id="431" r:id="rId7"/>
    <p:sldId id="381" r:id="rId8"/>
    <p:sldId id="376" r:id="rId9"/>
    <p:sldId id="383" r:id="rId10"/>
    <p:sldId id="377" r:id="rId11"/>
    <p:sldId id="375" r:id="rId12"/>
    <p:sldId id="390" r:id="rId13"/>
    <p:sldId id="391" r:id="rId14"/>
    <p:sldId id="397" r:id="rId15"/>
    <p:sldId id="398" r:id="rId16"/>
    <p:sldId id="413" r:id="rId17"/>
    <p:sldId id="401" r:id="rId18"/>
    <p:sldId id="412" r:id="rId19"/>
    <p:sldId id="402" r:id="rId20"/>
    <p:sldId id="403" r:id="rId21"/>
    <p:sldId id="404" r:id="rId22"/>
    <p:sldId id="405" r:id="rId23"/>
    <p:sldId id="407" r:id="rId24"/>
    <p:sldId id="432" r:id="rId25"/>
    <p:sldId id="417" r:id="rId26"/>
    <p:sldId id="418" r:id="rId27"/>
    <p:sldId id="419" r:id="rId28"/>
    <p:sldId id="422" r:id="rId29"/>
    <p:sldId id="394" r:id="rId30"/>
    <p:sldId id="430" r:id="rId31"/>
    <p:sldId id="428" r:id="rId32"/>
    <p:sldId id="429" r:id="rId33"/>
    <p:sldId id="423" r:id="rId34"/>
    <p:sldId id="424" r:id="rId35"/>
    <p:sldId id="425" r:id="rId36"/>
    <p:sldId id="360" r:id="rId37"/>
    <p:sldId id="414" r:id="rId38"/>
    <p:sldId id="384" r:id="rId39"/>
    <p:sldId id="415" r:id="rId40"/>
    <p:sldId id="416" r:id="rId41"/>
    <p:sldId id="380" r:id="rId42"/>
    <p:sldId id="433" r:id="rId43"/>
    <p:sldId id="434" r:id="rId44"/>
    <p:sldId id="409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939D9A-E181-4076-8042-604CBA48A041}" v="56" dt="2025-10-21T11:20:17.7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tijl, lich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Stijl, donker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E171933-4619-4E11-9A3F-F7608DF75F80}" styleName="Stijl, gemiddeld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Stijl, gemiddeld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Stijl, licht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2" autoAdjust="0"/>
    <p:restoredTop sz="94660"/>
  </p:normalViewPr>
  <p:slideViewPr>
    <p:cSldViewPr>
      <p:cViewPr varScale="1">
        <p:scale>
          <a:sx n="78" d="100"/>
          <a:sy n="78" d="100"/>
        </p:scale>
        <p:origin x="1603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k Klepke" userId="680af37f-b324-4236-b60a-9f95bc45c692" providerId="ADAL" clId="{8C437D9E-CA02-4FB1-8C25-DEC77207CE5E}"/>
    <pc:docChg chg="custSel addSld modSld">
      <pc:chgData name="Erik Klepke" userId="680af37f-b324-4236-b60a-9f95bc45c692" providerId="ADAL" clId="{8C437D9E-CA02-4FB1-8C25-DEC77207CE5E}" dt="2025-10-21T11:20:17.740" v="197"/>
      <pc:docMkLst>
        <pc:docMk/>
      </pc:docMkLst>
      <pc:sldChg chg="addSp modSp new mod modAnim">
        <pc:chgData name="Erik Klepke" userId="680af37f-b324-4236-b60a-9f95bc45c692" providerId="ADAL" clId="{8C437D9E-CA02-4FB1-8C25-DEC77207CE5E}" dt="2025-10-21T11:20:17.740" v="197"/>
        <pc:sldMkLst>
          <pc:docMk/>
          <pc:sldMk cId="149604667" sldId="433"/>
        </pc:sldMkLst>
        <pc:spChg chg="mod">
          <ac:chgData name="Erik Klepke" userId="680af37f-b324-4236-b60a-9f95bc45c692" providerId="ADAL" clId="{8C437D9E-CA02-4FB1-8C25-DEC77207CE5E}" dt="2025-10-21T11:07:17.911" v="27" actId="20577"/>
          <ac:spMkLst>
            <pc:docMk/>
            <pc:sldMk cId="149604667" sldId="433"/>
            <ac:spMk id="2" creationId="{4DD3EC6D-B56F-C886-B187-D2BF861A6F07}"/>
          </ac:spMkLst>
        </pc:spChg>
        <pc:spChg chg="mod">
          <ac:chgData name="Erik Klepke" userId="680af37f-b324-4236-b60a-9f95bc45c692" providerId="ADAL" clId="{8C437D9E-CA02-4FB1-8C25-DEC77207CE5E}" dt="2025-10-21T11:10:50.879" v="139" actId="20577"/>
          <ac:spMkLst>
            <pc:docMk/>
            <pc:sldMk cId="149604667" sldId="433"/>
            <ac:spMk id="3" creationId="{7222DC25-C468-F1EE-C54D-1B5728719C1A}"/>
          </ac:spMkLst>
        </pc:spChg>
        <pc:spChg chg="add mod">
          <ac:chgData name="Erik Klepke" userId="680af37f-b324-4236-b60a-9f95bc45c692" providerId="ADAL" clId="{8C437D9E-CA02-4FB1-8C25-DEC77207CE5E}" dt="2025-10-21T11:07:34.815" v="65"/>
          <ac:spMkLst>
            <pc:docMk/>
            <pc:sldMk cId="149604667" sldId="433"/>
            <ac:spMk id="4" creationId="{FDD6C9E0-ABDD-5C7A-DFA4-584E43E6B7CA}"/>
          </ac:spMkLst>
        </pc:spChg>
        <pc:spChg chg="add mod">
          <ac:chgData name="Erik Klepke" userId="680af37f-b324-4236-b60a-9f95bc45c692" providerId="ADAL" clId="{8C437D9E-CA02-4FB1-8C25-DEC77207CE5E}" dt="2025-10-21T11:08:00.413" v="72" actId="14100"/>
          <ac:spMkLst>
            <pc:docMk/>
            <pc:sldMk cId="149604667" sldId="433"/>
            <ac:spMk id="5" creationId="{4E7FF04D-7D89-3E39-6A4B-2B8C8E776FAC}"/>
          </ac:spMkLst>
        </pc:spChg>
        <pc:spChg chg="add mod">
          <ac:chgData name="Erik Klepke" userId="680af37f-b324-4236-b60a-9f95bc45c692" providerId="ADAL" clId="{8C437D9E-CA02-4FB1-8C25-DEC77207CE5E}" dt="2025-10-21T11:10:19.496" v="107" actId="403"/>
          <ac:spMkLst>
            <pc:docMk/>
            <pc:sldMk cId="149604667" sldId="433"/>
            <ac:spMk id="6" creationId="{26515BB1-5A71-2CBC-DB65-843F7266E66A}"/>
          </ac:spMkLst>
        </pc:spChg>
        <pc:spChg chg="add mod">
          <ac:chgData name="Erik Klepke" userId="680af37f-b324-4236-b60a-9f95bc45c692" providerId="ADAL" clId="{8C437D9E-CA02-4FB1-8C25-DEC77207CE5E}" dt="2025-10-21T11:08:51.740" v="87" actId="1076"/>
          <ac:spMkLst>
            <pc:docMk/>
            <pc:sldMk cId="149604667" sldId="433"/>
            <ac:spMk id="7" creationId="{297BA6F6-D38E-3408-21DD-750970B5E816}"/>
          </ac:spMkLst>
        </pc:spChg>
        <pc:grpChg chg="mod">
          <ac:chgData name="Erik Klepke" userId="680af37f-b324-4236-b60a-9f95bc45c692" providerId="ADAL" clId="{8C437D9E-CA02-4FB1-8C25-DEC77207CE5E}" dt="2025-10-21T11:09:14.641" v="90"/>
          <ac:grpSpMkLst>
            <pc:docMk/>
            <pc:sldMk cId="149604667" sldId="433"/>
            <ac:grpSpMk id="10" creationId="{B771ACC9-F6D7-8D51-BBDD-E3D8AD484109}"/>
          </ac:grpSpMkLst>
        </pc:grpChg>
        <pc:grpChg chg="mod">
          <ac:chgData name="Erik Klepke" userId="680af37f-b324-4236-b60a-9f95bc45c692" providerId="ADAL" clId="{8C437D9E-CA02-4FB1-8C25-DEC77207CE5E}" dt="2025-10-21T11:09:18.868" v="93"/>
          <ac:grpSpMkLst>
            <pc:docMk/>
            <pc:sldMk cId="149604667" sldId="433"/>
            <ac:grpSpMk id="13" creationId="{461110C5-177C-24E4-9A45-2EFFE77FB9AA}"/>
          </ac:grpSpMkLst>
        </pc:grpChg>
        <pc:inkChg chg="add mod">
          <ac:chgData name="Erik Klepke" userId="680af37f-b324-4236-b60a-9f95bc45c692" providerId="ADAL" clId="{8C437D9E-CA02-4FB1-8C25-DEC77207CE5E}" dt="2025-10-21T11:09:14.641" v="90"/>
          <ac:inkMkLst>
            <pc:docMk/>
            <pc:sldMk cId="149604667" sldId="433"/>
            <ac:inkMk id="8" creationId="{1AC18921-BD07-3012-572A-B6B559CCA7CC}"/>
          </ac:inkMkLst>
        </pc:inkChg>
        <pc:inkChg chg="add mod">
          <ac:chgData name="Erik Klepke" userId="680af37f-b324-4236-b60a-9f95bc45c692" providerId="ADAL" clId="{8C437D9E-CA02-4FB1-8C25-DEC77207CE5E}" dt="2025-10-21T11:09:14.641" v="90"/>
          <ac:inkMkLst>
            <pc:docMk/>
            <pc:sldMk cId="149604667" sldId="433"/>
            <ac:inkMk id="9" creationId="{12D00803-DE70-493F-3C0B-A8A46FA53A49}"/>
          </ac:inkMkLst>
        </pc:inkChg>
        <pc:inkChg chg="add mod">
          <ac:chgData name="Erik Klepke" userId="680af37f-b324-4236-b60a-9f95bc45c692" providerId="ADAL" clId="{8C437D9E-CA02-4FB1-8C25-DEC77207CE5E}" dt="2025-10-21T11:09:18.868" v="93"/>
          <ac:inkMkLst>
            <pc:docMk/>
            <pc:sldMk cId="149604667" sldId="433"/>
            <ac:inkMk id="11" creationId="{A24CA7B3-BBD5-6AC1-462F-833E4351F66F}"/>
          </ac:inkMkLst>
        </pc:inkChg>
        <pc:inkChg chg="add mod">
          <ac:chgData name="Erik Klepke" userId="680af37f-b324-4236-b60a-9f95bc45c692" providerId="ADAL" clId="{8C437D9E-CA02-4FB1-8C25-DEC77207CE5E}" dt="2025-10-21T11:09:18.868" v="93"/>
          <ac:inkMkLst>
            <pc:docMk/>
            <pc:sldMk cId="149604667" sldId="433"/>
            <ac:inkMk id="12" creationId="{600070CE-F534-571B-58B0-37A4BFFEA780}"/>
          </ac:inkMkLst>
        </pc:inkChg>
        <pc:cxnChg chg="add mod">
          <ac:chgData name="Erik Klepke" userId="680af37f-b324-4236-b60a-9f95bc45c692" providerId="ADAL" clId="{8C437D9E-CA02-4FB1-8C25-DEC77207CE5E}" dt="2025-10-21T11:11:59.519" v="142" actId="1582"/>
          <ac:cxnSpMkLst>
            <pc:docMk/>
            <pc:sldMk cId="149604667" sldId="433"/>
            <ac:cxnSpMk id="15" creationId="{4C16BFCC-3098-826F-9ECE-A3CA86F84AF7}"/>
          </ac:cxnSpMkLst>
        </pc:cxnChg>
      </pc:sldChg>
      <pc:sldChg chg="addSp modSp add mod modAnim">
        <pc:chgData name="Erik Klepke" userId="680af37f-b324-4236-b60a-9f95bc45c692" providerId="ADAL" clId="{8C437D9E-CA02-4FB1-8C25-DEC77207CE5E}" dt="2025-10-21T11:19:13.339" v="192"/>
        <pc:sldMkLst>
          <pc:docMk/>
          <pc:sldMk cId="1988806912" sldId="434"/>
        </pc:sldMkLst>
        <pc:spChg chg="mod">
          <ac:chgData name="Erik Klepke" userId="680af37f-b324-4236-b60a-9f95bc45c692" providerId="ADAL" clId="{8C437D9E-CA02-4FB1-8C25-DEC77207CE5E}" dt="2025-10-21T11:13:25.893" v="154" actId="20577"/>
          <ac:spMkLst>
            <pc:docMk/>
            <pc:sldMk cId="1988806912" sldId="434"/>
            <ac:spMk id="7" creationId="{D1A6316F-36B7-4E9B-1DDF-8B62E06BB5E5}"/>
          </ac:spMkLst>
        </pc:spChg>
        <pc:spChg chg="add mod">
          <ac:chgData name="Erik Klepke" userId="680af37f-b324-4236-b60a-9f95bc45c692" providerId="ADAL" clId="{8C437D9E-CA02-4FB1-8C25-DEC77207CE5E}" dt="2025-10-21T11:13:18.799" v="150" actId="20577"/>
          <ac:spMkLst>
            <pc:docMk/>
            <pc:sldMk cId="1988806912" sldId="434"/>
            <ac:spMk id="14" creationId="{A431A7CC-EEBA-6B55-51F6-8EA2EB9FB96B}"/>
          </ac:spMkLst>
        </pc:spChg>
        <pc:spChg chg="add mod">
          <ac:chgData name="Erik Klepke" userId="680af37f-b324-4236-b60a-9f95bc45c692" providerId="ADAL" clId="{8C437D9E-CA02-4FB1-8C25-DEC77207CE5E}" dt="2025-10-21T11:18:07.957" v="189" actId="1076"/>
          <ac:spMkLst>
            <pc:docMk/>
            <pc:sldMk cId="1988806912" sldId="434"/>
            <ac:spMk id="16" creationId="{4989B5B4-A096-A72C-F84C-D05BE1F9BE2E}"/>
          </ac:spMkLst>
        </pc:spChg>
      </pc:sldChg>
    </pc:docChg>
  </pc:docChgLst>
  <pc:docChgLst>
    <pc:chgData name="Erik Klepke" userId="680af37f-b324-4236-b60a-9f95bc45c692" providerId="ADAL" clId="{A6D1A82C-CCA7-4D5E-B700-63C4472A7680}"/>
    <pc:docChg chg="custSel addSld delSld modSld">
      <pc:chgData name="Erik Klepke" userId="680af37f-b324-4236-b60a-9f95bc45c692" providerId="ADAL" clId="{A6D1A82C-CCA7-4D5E-B700-63C4472A7680}" dt="2024-01-20T09:12:27.746" v="587" actId="478"/>
      <pc:docMkLst>
        <pc:docMk/>
      </pc:docMkLst>
      <pc:sldChg chg="addSp delSp modSp mod delAnim modAnim">
        <pc:chgData name="Erik Klepke" userId="680af37f-b324-4236-b60a-9f95bc45c692" providerId="ADAL" clId="{A6D1A82C-CCA7-4D5E-B700-63C4472A7680}" dt="2024-01-20T09:10:07.530" v="586" actId="20577"/>
        <pc:sldMkLst>
          <pc:docMk/>
          <pc:sldMk cId="3733831012" sldId="367"/>
        </pc:sldMkLst>
      </pc:sldChg>
      <pc:sldChg chg="modSp mod">
        <pc:chgData name="Erik Klepke" userId="680af37f-b324-4236-b60a-9f95bc45c692" providerId="ADAL" clId="{A6D1A82C-CCA7-4D5E-B700-63C4472A7680}" dt="2024-01-20T08:54:04.401" v="281" actId="20577"/>
        <pc:sldMkLst>
          <pc:docMk/>
          <pc:sldMk cId="1071017765" sldId="390"/>
        </pc:sldMkLst>
      </pc:sldChg>
      <pc:sldChg chg="delSp mod delAnim">
        <pc:chgData name="Erik Klepke" userId="680af37f-b324-4236-b60a-9f95bc45c692" providerId="ADAL" clId="{A6D1A82C-CCA7-4D5E-B700-63C4472A7680}" dt="2024-01-20T09:12:27.746" v="587" actId="478"/>
        <pc:sldMkLst>
          <pc:docMk/>
          <pc:sldMk cId="1593145224" sldId="394"/>
        </pc:sldMkLst>
      </pc:sldChg>
      <pc:sldChg chg="delSp modSp mod delAnim modAnim">
        <pc:chgData name="Erik Klepke" userId="680af37f-b324-4236-b60a-9f95bc45c692" providerId="ADAL" clId="{A6D1A82C-CCA7-4D5E-B700-63C4472A7680}" dt="2024-01-20T08:59:41.031" v="372" actId="207"/>
        <pc:sldMkLst>
          <pc:docMk/>
          <pc:sldMk cId="1529941983" sldId="398"/>
        </pc:sldMkLst>
      </pc:sldChg>
      <pc:sldChg chg="del">
        <pc:chgData name="Erik Klepke" userId="680af37f-b324-4236-b60a-9f95bc45c692" providerId="ADAL" clId="{A6D1A82C-CCA7-4D5E-B700-63C4472A7680}" dt="2024-01-20T08:54:24.320" v="282" actId="2696"/>
        <pc:sldMkLst>
          <pc:docMk/>
          <pc:sldMk cId="3399997723" sldId="399"/>
        </pc:sldMkLst>
      </pc:sldChg>
      <pc:sldChg chg="del">
        <pc:chgData name="Erik Klepke" userId="680af37f-b324-4236-b60a-9f95bc45c692" providerId="ADAL" clId="{A6D1A82C-CCA7-4D5E-B700-63C4472A7680}" dt="2024-01-20T08:54:44.730" v="283" actId="2696"/>
        <pc:sldMkLst>
          <pc:docMk/>
          <pc:sldMk cId="814512453" sldId="400"/>
        </pc:sldMkLst>
      </pc:sldChg>
      <pc:sldChg chg="modSp mod">
        <pc:chgData name="Erik Klepke" userId="680af37f-b324-4236-b60a-9f95bc45c692" providerId="ADAL" clId="{A6D1A82C-CCA7-4D5E-B700-63C4472A7680}" dt="2024-01-20T09:00:04.123" v="374" actId="20577"/>
        <pc:sldMkLst>
          <pc:docMk/>
          <pc:sldMk cId="2384369554" sldId="401"/>
        </pc:sldMkLst>
      </pc:sldChg>
      <pc:sldChg chg="modSp mod">
        <pc:chgData name="Erik Klepke" userId="680af37f-b324-4236-b60a-9f95bc45c692" providerId="ADAL" clId="{A6D1A82C-CCA7-4D5E-B700-63C4472A7680}" dt="2024-01-20T09:00:28.272" v="377" actId="20577"/>
        <pc:sldMkLst>
          <pc:docMk/>
          <pc:sldMk cId="2147042515" sldId="402"/>
        </pc:sldMkLst>
      </pc:sldChg>
      <pc:sldChg chg="delSp modSp mod delAnim modAnim">
        <pc:chgData name="Erik Klepke" userId="680af37f-b324-4236-b60a-9f95bc45c692" providerId="ADAL" clId="{A6D1A82C-CCA7-4D5E-B700-63C4472A7680}" dt="2024-01-20T09:04:46.948" v="468" actId="207"/>
        <pc:sldMkLst>
          <pc:docMk/>
          <pc:sldMk cId="3148148992" sldId="405"/>
        </pc:sldMkLst>
      </pc:sldChg>
      <pc:sldChg chg="del">
        <pc:chgData name="Erik Klepke" userId="680af37f-b324-4236-b60a-9f95bc45c692" providerId="ADAL" clId="{A6D1A82C-CCA7-4D5E-B700-63C4472A7680}" dt="2024-01-20T09:00:41.832" v="378" actId="2696"/>
        <pc:sldMkLst>
          <pc:docMk/>
          <pc:sldMk cId="2752722503" sldId="406"/>
        </pc:sldMkLst>
      </pc:sldChg>
      <pc:sldChg chg="modSp mod">
        <pc:chgData name="Erik Klepke" userId="680af37f-b324-4236-b60a-9f95bc45c692" providerId="ADAL" clId="{A6D1A82C-CCA7-4D5E-B700-63C4472A7680}" dt="2024-01-20T09:05:21.710" v="470" actId="20577"/>
        <pc:sldMkLst>
          <pc:docMk/>
          <pc:sldMk cId="941715453" sldId="407"/>
        </pc:sldMkLst>
      </pc:sldChg>
      <pc:sldChg chg="del">
        <pc:chgData name="Erik Klepke" userId="680af37f-b324-4236-b60a-9f95bc45c692" providerId="ADAL" clId="{A6D1A82C-CCA7-4D5E-B700-63C4472A7680}" dt="2024-01-20T09:00:41.832" v="378" actId="2696"/>
        <pc:sldMkLst>
          <pc:docMk/>
          <pc:sldMk cId="1947739688" sldId="408"/>
        </pc:sldMkLst>
      </pc:sldChg>
      <pc:sldChg chg="modSp mod">
        <pc:chgData name="Erik Klepke" userId="680af37f-b324-4236-b60a-9f95bc45c692" providerId="ADAL" clId="{A6D1A82C-CCA7-4D5E-B700-63C4472A7680}" dt="2024-01-20T08:55:32.175" v="290" actId="20577"/>
        <pc:sldMkLst>
          <pc:docMk/>
          <pc:sldMk cId="108519041" sldId="412"/>
        </pc:sldMkLst>
      </pc:sldChg>
      <pc:sldChg chg="delSp modSp mod delAnim modAnim">
        <pc:chgData name="Erik Klepke" userId="680af37f-b324-4236-b60a-9f95bc45c692" providerId="ADAL" clId="{A6D1A82C-CCA7-4D5E-B700-63C4472A7680}" dt="2024-01-20T09:07:24.995" v="548" actId="403"/>
        <pc:sldMkLst>
          <pc:docMk/>
          <pc:sldMk cId="625007467" sldId="419"/>
        </pc:sldMkLst>
      </pc:sldChg>
      <pc:sldChg chg="del">
        <pc:chgData name="Erik Klepke" userId="680af37f-b324-4236-b60a-9f95bc45c692" providerId="ADAL" clId="{A6D1A82C-CCA7-4D5E-B700-63C4472A7680}" dt="2024-01-20T09:07:40.661" v="549" actId="2696"/>
        <pc:sldMkLst>
          <pc:docMk/>
          <pc:sldMk cId="4290047323" sldId="420"/>
        </pc:sldMkLst>
      </pc:sldChg>
      <pc:sldChg chg="del">
        <pc:chgData name="Erik Klepke" userId="680af37f-b324-4236-b60a-9f95bc45c692" providerId="ADAL" clId="{A6D1A82C-CCA7-4D5E-B700-63C4472A7680}" dt="2024-01-20T09:07:40.661" v="549" actId="2696"/>
        <pc:sldMkLst>
          <pc:docMk/>
          <pc:sldMk cId="1198295591" sldId="421"/>
        </pc:sldMkLst>
      </pc:sldChg>
      <pc:sldChg chg="modSp mod">
        <pc:chgData name="Erik Klepke" userId="680af37f-b324-4236-b60a-9f95bc45c692" providerId="ADAL" clId="{A6D1A82C-CCA7-4D5E-B700-63C4472A7680}" dt="2024-01-20T09:07:58.117" v="551" actId="20577"/>
        <pc:sldMkLst>
          <pc:docMk/>
          <pc:sldMk cId="1248280359" sldId="422"/>
        </pc:sldMkLst>
      </pc:sldChg>
      <pc:sldChg chg="add">
        <pc:chgData name="Erik Klepke" userId="680af37f-b324-4236-b60a-9f95bc45c692" providerId="ADAL" clId="{A6D1A82C-CCA7-4D5E-B700-63C4472A7680}" dt="2024-01-20T08:50:08.308" v="0" actId="2890"/>
        <pc:sldMkLst>
          <pc:docMk/>
          <pc:sldMk cId="2346927324" sldId="43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hte verbindingslijn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Titel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25" name="Ondertitel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6" name="Tijdelijke aanduiding voor datum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B777768-6DD1-4C84-8733-442D93772FA0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7" name="Tijdelijke aanduiding voor voettekst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AE55A89-297A-4C2B-9EEF-0BE5180C836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9517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3A2FF-7219-472C-8DB6-27F7024E25EB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5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8BB63-B48C-4568-B49F-999898C47FB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134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F30187-A009-44FC-A3F3-5564C05119B1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42F84-2C11-40B7-8E4F-9E4E0AE9281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124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D2B2A-5509-409D-92A8-8341A4324B56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5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AC593-7020-4039-A9F4-473F190BAC8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999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466F00A-F895-4D34-B28C-02E889E502A0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3BBBE-708A-4FF4-AE11-453135AEFA2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0068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1577A-83F6-4B35-A4F7-BAB6F7B206F2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6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9CB8D-39B1-4A50-90BA-19798424064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1426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2DE27-1EB4-4769-A9BD-E2097FB2F2BB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8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6CFCE-D0F1-4F81-BC79-4F625EAFE2C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3927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14E6D-73D4-4B9D-9A69-C7DC8D9CBB6D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0C75D-1724-485A-A720-E6758AD2B33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633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F9571-4B17-45A5-A12D-B0EE34EE9210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3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23B64-6504-47DB-A5C7-ED4FCBF6592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502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5D566-D142-4BD5-81E1-8A949B249062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6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5D503-70F3-4940-9D1F-C47792528E3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2443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hthoek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nl-NL" noProof="0"/>
              <a:t>Klik op het pictogram als u een afbeelding wilt toevoegen</a:t>
            </a:r>
            <a:endParaRPr lang="en-US" noProof="0" dirty="0"/>
          </a:p>
        </p:txBody>
      </p:sp>
      <p:sp>
        <p:nvSpPr>
          <p:cNvPr id="7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4FDDCF-D428-4D6B-942F-2BC8E1ED416E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8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F34EC-3BEC-43D2-80DF-E62D470BA42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52389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ijdelijke aanduiding voor titel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1030" name="Tijdelijke aanduiding voor tekst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Klik om de modelstijlen te bewerken</a:t>
            </a:r>
          </a:p>
          <a:p>
            <a:pPr lvl="1"/>
            <a:r>
              <a:rPr lang="nl-NL" altLang="en-US"/>
              <a:t>Tweede niveau</a:t>
            </a:r>
          </a:p>
          <a:p>
            <a:pPr lvl="2"/>
            <a:r>
              <a:rPr lang="nl-NL" altLang="en-US"/>
              <a:t>Derde niveau</a:t>
            </a:r>
          </a:p>
          <a:p>
            <a:pPr lvl="3"/>
            <a:r>
              <a:rPr lang="nl-NL" altLang="en-US"/>
              <a:t>Vierde niveau</a:t>
            </a:r>
          </a:p>
          <a:p>
            <a:pPr lvl="4"/>
            <a:r>
              <a:rPr lang="nl-NL" altLang="en-US"/>
              <a:t>Vijfde niveau</a:t>
            </a:r>
            <a:endParaRPr lang="en-US" altLang="en-US"/>
          </a:p>
        </p:txBody>
      </p:sp>
      <p:sp>
        <p:nvSpPr>
          <p:cNvPr id="27" name="Tijdelijke aanduiding voor datum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96C5722-C208-4334-A8D6-CA6C007651BB}" type="datetimeFigureOut">
              <a:rPr lang="nl-NL"/>
              <a:pPr>
                <a:defRPr/>
              </a:pPr>
              <a:t>17-6-2026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6228784-D0FE-4415-B750-EEB4A17C393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3" r:id="rId1"/>
    <p:sldLayoutId id="2147484276" r:id="rId2"/>
    <p:sldLayoutId id="2147484284" r:id="rId3"/>
    <p:sldLayoutId id="2147484277" r:id="rId4"/>
    <p:sldLayoutId id="2147484278" r:id="rId5"/>
    <p:sldLayoutId id="2147484279" r:id="rId6"/>
    <p:sldLayoutId id="2147484280" r:id="rId7"/>
    <p:sldLayoutId id="2147484281" r:id="rId8"/>
    <p:sldLayoutId id="2147484285" r:id="rId9"/>
    <p:sldLayoutId id="2147484282" r:id="rId10"/>
    <p:sldLayoutId id="21474842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dirty="0"/>
              <a:t>Wiskunde</a:t>
            </a:r>
          </a:p>
        </p:txBody>
      </p:sp>
      <p:sp>
        <p:nvSpPr>
          <p:cNvPr id="6147" name="Ondertitel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pPr eaLnBrk="1" hangingPunct="1"/>
            <a:r>
              <a:rPr lang="nl-NL" altLang="en-US"/>
              <a:t>Goniometrie</a:t>
            </a:r>
            <a:endParaRPr lang="nl-NL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4468" y="420771"/>
            <a:ext cx="7239000" cy="1143000"/>
          </a:xfrm>
        </p:spPr>
        <p:txBody>
          <a:bodyPr/>
          <a:lstStyle/>
          <a:p>
            <a:r>
              <a:rPr lang="nl-NL" dirty="0" err="1"/>
              <a:t>COsinus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Cosinus </a:t>
            </a:r>
            <a:r>
              <a:rPr lang="nl-NL" dirty="0">
                <a:sym typeface="Symbol" panose="05050102010706020507" pitchFamily="18" charset="2"/>
              </a:rPr>
              <a:t> = </a:t>
            </a:r>
            <a:endParaRPr lang="nl-NL" dirty="0"/>
          </a:p>
          <a:p>
            <a:endParaRPr lang="nl-NL" dirty="0"/>
          </a:p>
          <a:p>
            <a:r>
              <a:rPr lang="nl-NL" b="1" dirty="0"/>
              <a:t>Aanliggende</a:t>
            </a:r>
            <a:r>
              <a:rPr lang="nl-NL" dirty="0"/>
              <a:t> gedeeld door </a:t>
            </a:r>
            <a:r>
              <a:rPr lang="nl-NL" b="1" dirty="0"/>
              <a:t>Schuine</a:t>
            </a:r>
            <a:r>
              <a:rPr lang="nl-NL" dirty="0"/>
              <a:t> zijde!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2709303" y="1988840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u="sng" dirty="0"/>
              <a:t>Aanliggende rechthoekszijde</a:t>
            </a:r>
          </a:p>
          <a:p>
            <a:r>
              <a:rPr lang="nl-NL" dirty="0"/>
              <a:t>          Schuine zijde</a:t>
            </a:r>
          </a:p>
        </p:txBody>
      </p:sp>
    </p:spTree>
    <p:extLst>
      <p:ext uri="{BB962C8B-B14F-4D97-AF65-F5344CB8AC3E}">
        <p14:creationId xmlns:p14="http://schemas.microsoft.com/office/powerpoint/2010/main" val="36228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SOSCASTOA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Ezelsbruggetje.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Kijkt naar de twee zijdes waarmee je moet gaan werken (</a:t>
            </a:r>
            <a:r>
              <a:rPr lang="nl-NL" b="1" dirty="0">
                <a:solidFill>
                  <a:srgbClr val="FF0000"/>
                </a:solidFill>
              </a:rPr>
              <a:t>O</a:t>
            </a:r>
            <a:r>
              <a:rPr lang="nl-NL" dirty="0"/>
              <a:t>, </a:t>
            </a:r>
            <a:r>
              <a:rPr lang="nl-NL" b="1" dirty="0">
                <a:solidFill>
                  <a:srgbClr val="FF0000"/>
                </a:solidFill>
              </a:rPr>
              <a:t>S</a:t>
            </a:r>
            <a:r>
              <a:rPr lang="nl-NL" dirty="0"/>
              <a:t> of </a:t>
            </a:r>
            <a:r>
              <a:rPr lang="nl-NL" b="1" dirty="0">
                <a:solidFill>
                  <a:srgbClr val="FF0000"/>
                </a:solidFill>
              </a:rPr>
              <a:t>A</a:t>
            </a:r>
            <a:r>
              <a:rPr lang="nl-NL" dirty="0"/>
              <a:t>).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Je zoekt in S</a:t>
            </a:r>
            <a:r>
              <a:rPr lang="nl-NL" b="1" dirty="0">
                <a:solidFill>
                  <a:srgbClr val="FF0000"/>
                </a:solidFill>
              </a:rPr>
              <a:t>OS</a:t>
            </a:r>
            <a:r>
              <a:rPr lang="nl-NL" dirty="0"/>
              <a:t> C</a:t>
            </a:r>
            <a:r>
              <a:rPr lang="nl-NL" b="1" dirty="0">
                <a:solidFill>
                  <a:srgbClr val="FF0000"/>
                </a:solidFill>
              </a:rPr>
              <a:t>AS</a:t>
            </a:r>
            <a:r>
              <a:rPr lang="nl-NL" dirty="0"/>
              <a:t> T</a:t>
            </a:r>
            <a:r>
              <a:rPr lang="nl-NL" b="1" dirty="0">
                <a:solidFill>
                  <a:srgbClr val="FF0000"/>
                </a:solidFill>
              </a:rPr>
              <a:t>OA</a:t>
            </a:r>
            <a:r>
              <a:rPr lang="nl-NL" dirty="0"/>
              <a:t>  die twee letters op.</a:t>
            </a:r>
          </a:p>
          <a:p>
            <a:endParaRPr lang="nl-NL" dirty="0"/>
          </a:p>
          <a:p>
            <a:r>
              <a:rPr lang="nl-NL" dirty="0"/>
              <a:t>De afkorting wijst je dan of je </a:t>
            </a:r>
            <a:r>
              <a:rPr lang="nl-NL" b="1" dirty="0"/>
              <a:t>Sinus</a:t>
            </a:r>
            <a:r>
              <a:rPr lang="nl-NL" dirty="0"/>
              <a:t>, </a:t>
            </a:r>
            <a:r>
              <a:rPr lang="nl-NL" b="1" dirty="0"/>
              <a:t>Cosinus</a:t>
            </a:r>
            <a:r>
              <a:rPr lang="nl-NL" dirty="0"/>
              <a:t> of </a:t>
            </a:r>
            <a:r>
              <a:rPr lang="nl-NL" b="1" dirty="0"/>
              <a:t>Tangens</a:t>
            </a:r>
            <a:r>
              <a:rPr lang="nl-NL" dirty="0"/>
              <a:t> moet gebruiken. </a:t>
            </a:r>
          </a:p>
        </p:txBody>
      </p:sp>
      <p:sp>
        <p:nvSpPr>
          <p:cNvPr id="5" name="Gekromde PIJL-OMLAAG 4"/>
          <p:cNvSpPr/>
          <p:nvPr/>
        </p:nvSpPr>
        <p:spPr>
          <a:xfrm rot="11040358">
            <a:off x="3920780" y="4799586"/>
            <a:ext cx="360040" cy="2160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4763457"/>
            <a:ext cx="402371" cy="274344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5940" y="4753579"/>
            <a:ext cx="402371" cy="274344"/>
          </a:xfrm>
          <a:prstGeom prst="rect">
            <a:avLst/>
          </a:prstGeom>
        </p:spPr>
      </p:pic>
      <p:cxnSp>
        <p:nvCxnSpPr>
          <p:cNvPr id="9" name="Rechte verbindingslijn 8"/>
          <p:cNvCxnSpPr/>
          <p:nvPr/>
        </p:nvCxnSpPr>
        <p:spPr>
          <a:xfrm>
            <a:off x="2811632" y="4763457"/>
            <a:ext cx="2927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Afbeelding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576" y="4775081"/>
            <a:ext cx="304826" cy="12193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5513" y="4775081"/>
            <a:ext cx="304826" cy="12193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625" y="620688"/>
            <a:ext cx="1456890" cy="2274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561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Stappenplan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78706"/>
            <a:ext cx="7239000" cy="4846638"/>
          </a:xfrm>
        </p:spPr>
        <p:txBody>
          <a:bodyPr/>
          <a:lstStyle/>
          <a:p>
            <a:r>
              <a:rPr lang="nl-NL" dirty="0"/>
              <a:t>1. Schets</a:t>
            </a:r>
          </a:p>
          <a:p>
            <a:r>
              <a:rPr lang="nl-NL" dirty="0"/>
              <a:t>2. SOA</a:t>
            </a:r>
          </a:p>
          <a:p>
            <a:r>
              <a:rPr lang="nl-NL" dirty="0"/>
              <a:t>3. SOS CAS TOA</a:t>
            </a:r>
          </a:p>
          <a:p>
            <a:r>
              <a:rPr lang="nl-NL" dirty="0"/>
              <a:t>4. Rekenen</a:t>
            </a:r>
          </a:p>
        </p:txBody>
      </p:sp>
    </p:spTree>
    <p:extLst>
      <p:ext uri="{BB962C8B-B14F-4D97-AF65-F5344CB8AC3E}">
        <p14:creationId xmlns:p14="http://schemas.microsoft.com/office/powerpoint/2010/main" val="1071017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1. Schets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645387" y="497945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7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608497" y="394797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30</a:t>
            </a:r>
            <a:r>
              <a:rPr lang="nl-NL" baseline="30000" dirty="0"/>
              <a:t>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8547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2. Soa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645387" y="497945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7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608497" y="394797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30</a:t>
            </a:r>
            <a:r>
              <a:rPr lang="nl-NL" baseline="30000" dirty="0"/>
              <a:t>o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213" y="4458247"/>
            <a:ext cx="749873" cy="749873"/>
          </a:xfrm>
          <a:prstGeom prst="rect">
            <a:avLst/>
          </a:prstGeom>
        </p:spPr>
      </p:pic>
      <p:sp>
        <p:nvSpPr>
          <p:cNvPr id="11" name="Tekstvak 10"/>
          <p:cNvSpPr txBox="1"/>
          <p:nvPr/>
        </p:nvSpPr>
        <p:spPr>
          <a:xfrm>
            <a:off x="399593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891202" y="50234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352277" y="381162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15480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3. </a:t>
            </a:r>
            <a:r>
              <a:rPr lang="nl-NL" dirty="0" err="1"/>
              <a:t>Sos</a:t>
            </a:r>
            <a:r>
              <a:rPr lang="nl-NL" dirty="0"/>
              <a:t> </a:t>
            </a:r>
            <a:r>
              <a:rPr lang="nl-NL" dirty="0" err="1"/>
              <a:t>cas</a:t>
            </a:r>
            <a:r>
              <a:rPr lang="nl-NL" dirty="0"/>
              <a:t> </a:t>
            </a:r>
            <a:r>
              <a:rPr lang="nl-NL" dirty="0" err="1"/>
              <a:t>toa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645387" y="497945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7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608497" y="394797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30</a:t>
            </a:r>
            <a:r>
              <a:rPr lang="nl-NL" baseline="30000" dirty="0"/>
              <a:t>o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399593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891202" y="50234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352277" y="381162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kstvak 11"/>
              <p:cNvSpPr txBox="1"/>
              <p:nvPr/>
            </p:nvSpPr>
            <p:spPr>
              <a:xfrm>
                <a:off x="614838" y="1600019"/>
                <a:ext cx="6912768" cy="1264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i="1" dirty="0"/>
                  <a:t>De </a:t>
                </a:r>
                <a:r>
                  <a:rPr lang="nl-NL" b="1" i="1" dirty="0">
                    <a:solidFill>
                      <a:srgbClr val="FF0000"/>
                    </a:solidFill>
                  </a:rPr>
                  <a:t>O</a:t>
                </a:r>
                <a:r>
                  <a:rPr lang="nl-NL" i="1" dirty="0"/>
                  <a:t> moet je berekenen, de </a:t>
                </a:r>
                <a:r>
                  <a:rPr lang="nl-NL" b="1" i="1" dirty="0">
                    <a:solidFill>
                      <a:srgbClr val="FF0000"/>
                    </a:solidFill>
                  </a:rPr>
                  <a:t>A</a:t>
                </a:r>
                <a:r>
                  <a:rPr lang="nl-NL" i="1" dirty="0"/>
                  <a:t> is 7. </a:t>
                </a:r>
                <a:r>
                  <a:rPr lang="nl-NL" b="1" i="1" dirty="0">
                    <a:solidFill>
                      <a:srgbClr val="FF0000"/>
                    </a:solidFill>
                  </a:rPr>
                  <a:t>OA</a:t>
                </a:r>
                <a:r>
                  <a:rPr lang="nl-NL" i="1" dirty="0"/>
                  <a:t> zit in TOA dus  TANGENS.</a:t>
                </a:r>
              </a:p>
              <a:p>
                <a:r>
                  <a:rPr lang="nl-NL" b="1" dirty="0">
                    <a:solidFill>
                      <a:schemeClr val="tx1"/>
                    </a:solidFill>
                  </a:rPr>
                  <a:t>Tangens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𝑶𝒗𝒆𝒓𝒔𝒕𝒂𝒂𝒏𝒅𝒆</m:t>
                        </m:r>
                      </m:num>
                      <m:den>
                        <m:r>
                          <a:rPr lang="nl-NL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𝑨𝒂𝒏𝒍𝒊𝒈𝒈𝒆𝒏𝒅𝒆</m:t>
                        </m:r>
                      </m:den>
                    </m:f>
                    <m:r>
                      <a:rPr lang="nl-NL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nl-NL" b="1" dirty="0"/>
                  <a:t>dus</a:t>
                </a:r>
                <a:r>
                  <a:rPr lang="nl-NL" b="1" dirty="0">
                    <a:solidFill>
                      <a:srgbClr val="FF0000"/>
                    </a:solidFill>
                  </a:rPr>
                  <a:t> Tan(30)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𝑫𝑬</m:t>
                        </m:r>
                      </m:num>
                      <m:den>
                        <m:r>
                          <a:rPr lang="nl-NL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nl-NL" sz="2800" b="1" dirty="0">
                    <a:solidFill>
                      <a:srgbClr val="FF0000"/>
                    </a:solidFill>
                  </a:rPr>
                  <a:t> </a:t>
                </a:r>
                <a:endParaRPr lang="nl-NL" b="1" dirty="0">
                  <a:solidFill>
                    <a:srgbClr val="FF0000"/>
                  </a:solidFill>
                </a:endParaRPr>
              </a:p>
              <a:p>
                <a:r>
                  <a:rPr lang="nl-NL" b="1" dirty="0">
                    <a:solidFill>
                      <a:srgbClr val="FF0000"/>
                    </a:solidFill>
                  </a:rPr>
                  <a:t>	</a:t>
                </a:r>
              </a:p>
            </p:txBody>
          </p:sp>
        </mc:Choice>
        <mc:Fallback xmlns="">
          <p:sp>
            <p:nvSpPr>
              <p:cNvPr id="12" name="Tekstvak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838" y="1600019"/>
                <a:ext cx="6912768" cy="1264962"/>
              </a:xfrm>
              <a:prstGeom prst="rect">
                <a:avLst/>
              </a:prstGeom>
              <a:blipFill>
                <a:blip r:embed="rId3"/>
                <a:stretch>
                  <a:fillRect l="-794" t="-288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994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9F3EA6-39F8-4951-8904-2A611D4B9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Rekenen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73E8AE-BFD3-47CA-BD69-5CED355C1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409" y="1463675"/>
            <a:ext cx="7239000" cy="4846638"/>
          </a:xfrm>
        </p:spPr>
        <p:txBody>
          <a:bodyPr/>
          <a:lstStyle/>
          <a:p>
            <a:r>
              <a:rPr lang="nl-NL" dirty="0"/>
              <a:t>Standaard: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Hoe weet je of je moet delen of vermenigvuldigen?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1353C5B-F8BE-4B04-B8D5-4F63051EBB04}"/>
              </a:ext>
            </a:extLst>
          </p:cNvPr>
          <p:cNvSpPr txBox="1"/>
          <p:nvPr/>
        </p:nvSpPr>
        <p:spPr>
          <a:xfrm>
            <a:off x="484676" y="3033363"/>
            <a:ext cx="1152128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DE ZIJDE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6FFCD71-2452-4BBF-8F61-3C0E0D46B02E}"/>
              </a:ext>
            </a:extLst>
          </p:cNvPr>
          <p:cNvSpPr txBox="1"/>
          <p:nvPr/>
        </p:nvSpPr>
        <p:spPr>
          <a:xfrm>
            <a:off x="1819537" y="3007058"/>
            <a:ext cx="317394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=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8A78966E-232A-478F-BE3F-B9471CE0A5F1}"/>
              </a:ext>
            </a:extLst>
          </p:cNvPr>
          <p:cNvSpPr txBox="1"/>
          <p:nvPr/>
        </p:nvSpPr>
        <p:spPr>
          <a:xfrm>
            <a:off x="2335037" y="3025120"/>
            <a:ext cx="1362337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HET GETAL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A3787465-DF7C-4C9D-80FC-F5A94F0E9F37}"/>
              </a:ext>
            </a:extLst>
          </p:cNvPr>
          <p:cNvSpPr txBox="1"/>
          <p:nvPr/>
        </p:nvSpPr>
        <p:spPr>
          <a:xfrm>
            <a:off x="5722278" y="2999270"/>
            <a:ext cx="1728192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DE FUNCTIE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1A673AA1-9646-4104-A5B7-45993D21BB2B}"/>
              </a:ext>
            </a:extLst>
          </p:cNvPr>
          <p:cNvSpPr txBox="1"/>
          <p:nvPr/>
        </p:nvSpPr>
        <p:spPr>
          <a:xfrm flipH="1">
            <a:off x="3987124" y="2868558"/>
            <a:ext cx="1568964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Delen/vermenigvuldigen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5E01FA3-5B53-48F5-ADBB-B35265DAB1AC}"/>
              </a:ext>
            </a:extLst>
          </p:cNvPr>
          <p:cNvSpPr txBox="1"/>
          <p:nvPr/>
        </p:nvSpPr>
        <p:spPr>
          <a:xfrm>
            <a:off x="3275856" y="2130455"/>
            <a:ext cx="3492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ONDERDELEN</a:t>
            </a:r>
          </a:p>
        </p:txBody>
      </p:sp>
    </p:spTree>
    <p:extLst>
      <p:ext uri="{BB962C8B-B14F-4D97-AF65-F5344CB8AC3E}">
        <p14:creationId xmlns:p14="http://schemas.microsoft.com/office/powerpoint/2010/main" val="428674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4. </a:t>
            </a:r>
            <a:r>
              <a:rPr lang="nl-NL" dirty="0" err="1"/>
              <a:t>REkenen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885078" y="1727701"/>
            <a:ext cx="691276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/>
              <a:t>Tan 30</a:t>
            </a:r>
            <a:r>
              <a:rPr lang="nl-NL" sz="3200" i="1" baseline="30000" dirty="0"/>
              <a:t>o</a:t>
            </a:r>
            <a:r>
              <a:rPr lang="nl-NL" sz="3200" i="1" dirty="0"/>
              <a:t> =  DE </a:t>
            </a:r>
          </a:p>
          <a:p>
            <a:r>
              <a:rPr lang="nl-NL" sz="3200" i="1" dirty="0"/>
              <a:t>                 7 </a:t>
            </a:r>
          </a:p>
          <a:p>
            <a:endParaRPr lang="nl-NL" sz="3200" dirty="0"/>
          </a:p>
          <a:p>
            <a:r>
              <a:rPr lang="nl-NL" sz="4400" dirty="0"/>
              <a:t>DE = 7      Tan(30)</a:t>
            </a:r>
          </a:p>
          <a:p>
            <a:endParaRPr lang="nl-NL" sz="1400" dirty="0">
              <a:solidFill>
                <a:srgbClr val="FF0000"/>
              </a:solidFill>
            </a:endParaRPr>
          </a:p>
          <a:p>
            <a:endParaRPr lang="nl-NL" sz="1400" dirty="0">
              <a:solidFill>
                <a:srgbClr val="FF0000"/>
              </a:solidFill>
            </a:endParaRPr>
          </a:p>
          <a:p>
            <a:endParaRPr lang="nl-NL" sz="1200" dirty="0">
              <a:solidFill>
                <a:srgbClr val="FF0000"/>
              </a:solidFill>
            </a:endParaRP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3059832" y="2276872"/>
            <a:ext cx="2703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vak 20">
            <a:extLst>
              <a:ext uri="{FF2B5EF4-FFF2-40B4-BE49-F238E27FC236}">
                <a16:creationId xmlns:a16="http://schemas.microsoft.com/office/drawing/2014/main" id="{1C086E64-6B54-4D49-B640-C0906DA44C1A}"/>
              </a:ext>
            </a:extLst>
          </p:cNvPr>
          <p:cNvSpPr txBox="1"/>
          <p:nvPr/>
        </p:nvSpPr>
        <p:spPr>
          <a:xfrm>
            <a:off x="4044811" y="2420888"/>
            <a:ext cx="3492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ONDERDELEN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FF52C0DC-BB1B-4CE3-8E86-C024CD249B4C}"/>
              </a:ext>
            </a:extLst>
          </p:cNvPr>
          <p:cNvSpPr txBox="1"/>
          <p:nvPr/>
        </p:nvSpPr>
        <p:spPr>
          <a:xfrm flipH="1">
            <a:off x="2862086" y="3356992"/>
            <a:ext cx="468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38436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4. </a:t>
            </a:r>
            <a:r>
              <a:rPr lang="nl-NL" dirty="0" err="1"/>
              <a:t>REkenen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645387" y="497945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7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608497" y="394797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30</a:t>
            </a:r>
            <a:r>
              <a:rPr lang="nl-NL" baseline="30000" dirty="0"/>
              <a:t>o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399593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891202" y="50234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A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352277" y="381162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O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513291" y="1628800"/>
            <a:ext cx="6912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Tan (30) =  DE </a:t>
            </a:r>
          </a:p>
          <a:p>
            <a:r>
              <a:rPr lang="nl-NL" i="1" dirty="0"/>
              <a:t>                 7 </a:t>
            </a:r>
          </a:p>
          <a:p>
            <a:endParaRPr lang="nl-NL" i="1" dirty="0"/>
          </a:p>
          <a:p>
            <a:r>
              <a:rPr lang="nl-NL" dirty="0"/>
              <a:t>DE =  7 x tan(30)</a:t>
            </a:r>
          </a:p>
          <a:p>
            <a:r>
              <a:rPr lang="nl-NL" b="1" dirty="0">
                <a:solidFill>
                  <a:srgbClr val="FF0000"/>
                </a:solidFill>
              </a:rPr>
              <a:t>DE = 4,0</a:t>
            </a: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1626173" y="1919781"/>
            <a:ext cx="2703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1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Stappenplan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1. Schets</a:t>
            </a:r>
          </a:p>
          <a:p>
            <a:r>
              <a:rPr lang="nl-NL" dirty="0"/>
              <a:t>2. SOA</a:t>
            </a:r>
          </a:p>
          <a:p>
            <a:r>
              <a:rPr lang="nl-NL" dirty="0"/>
              <a:t>3. SOS CAS TOA</a:t>
            </a:r>
          </a:p>
          <a:p>
            <a:r>
              <a:rPr lang="nl-NL" dirty="0"/>
              <a:t>4. Rekenen</a:t>
            </a:r>
          </a:p>
        </p:txBody>
      </p:sp>
    </p:spTree>
    <p:extLst>
      <p:ext uri="{BB962C8B-B14F-4D97-AF65-F5344CB8AC3E}">
        <p14:creationId xmlns:p14="http://schemas.microsoft.com/office/powerpoint/2010/main" val="214704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Wiskunde leer je door:</a:t>
            </a:r>
          </a:p>
        </p:txBody>
      </p:sp>
      <p:pic>
        <p:nvPicPr>
          <p:cNvPr id="163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9925" y="1538288"/>
            <a:ext cx="4824413" cy="48244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541838"/>
            <a:ext cx="1905000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1. Schets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91684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852061" y="3429000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12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447764" y="394797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497402" y="4456563"/>
            <a:ext cx="6016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64309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2. Soa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305253" y="3833595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12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564160" y="394797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213" y="4458247"/>
            <a:ext cx="749873" cy="749873"/>
          </a:xfrm>
          <a:prstGeom prst="rect">
            <a:avLst/>
          </a:prstGeom>
        </p:spPr>
      </p:pic>
      <p:sp>
        <p:nvSpPr>
          <p:cNvPr id="11" name="Tekstvak 10"/>
          <p:cNvSpPr txBox="1"/>
          <p:nvPr/>
        </p:nvSpPr>
        <p:spPr>
          <a:xfrm>
            <a:off x="399593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349171" y="516411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352277" y="381162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57497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3. </a:t>
            </a:r>
            <a:r>
              <a:rPr lang="nl-NL" dirty="0" err="1"/>
              <a:t>Sos</a:t>
            </a:r>
            <a:r>
              <a:rPr lang="nl-NL" dirty="0"/>
              <a:t> </a:t>
            </a:r>
            <a:r>
              <a:rPr lang="nl-NL" dirty="0" err="1"/>
              <a:t>cas</a:t>
            </a:r>
            <a:r>
              <a:rPr lang="nl-NL" dirty="0"/>
              <a:t> </a:t>
            </a:r>
            <a:r>
              <a:rPr lang="nl-NL" dirty="0" err="1"/>
              <a:t>toa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313813" y="3833595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12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498246" y="3996293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99593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891202" y="50234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A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352277" y="381162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kstvak 11"/>
              <p:cNvSpPr txBox="1"/>
              <p:nvPr/>
            </p:nvSpPr>
            <p:spPr>
              <a:xfrm>
                <a:off x="614838" y="1600019"/>
                <a:ext cx="6909490" cy="1062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i="1" dirty="0"/>
                  <a:t>De </a:t>
                </a:r>
                <a:r>
                  <a:rPr lang="nl-NL" b="1" i="1" dirty="0">
                    <a:solidFill>
                      <a:srgbClr val="FF0000"/>
                    </a:solidFill>
                  </a:rPr>
                  <a:t>O</a:t>
                </a:r>
                <a:r>
                  <a:rPr lang="nl-NL" i="1" dirty="0"/>
                  <a:t> is 8, de </a:t>
                </a:r>
                <a:r>
                  <a:rPr lang="nl-NL" b="1" i="1" dirty="0">
                    <a:solidFill>
                      <a:srgbClr val="FF0000"/>
                    </a:solidFill>
                  </a:rPr>
                  <a:t>S</a:t>
                </a:r>
                <a:r>
                  <a:rPr lang="nl-NL" i="1" dirty="0"/>
                  <a:t> is 12. De</a:t>
                </a:r>
                <a:r>
                  <a:rPr lang="nl-NL" b="1" i="1" dirty="0">
                    <a:solidFill>
                      <a:srgbClr val="FF0000"/>
                    </a:solidFill>
                  </a:rPr>
                  <a:t> OS</a:t>
                </a:r>
                <a:r>
                  <a:rPr lang="nl-NL" i="1" dirty="0"/>
                  <a:t> zit in SOS, dus de SINUS.</a:t>
                </a:r>
              </a:p>
              <a:p>
                <a:endParaRPr lang="nl-NL" i="1" dirty="0"/>
              </a:p>
              <a:p>
                <a:r>
                  <a:rPr lang="nl-NL" b="1" dirty="0">
                    <a:solidFill>
                      <a:schemeClr val="tx1"/>
                    </a:solidFill>
                  </a:rPr>
                  <a:t>Sinus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𝑶𝒗𝒆𝒓𝒔𝒕𝒂𝒂𝒏𝒅𝒆</m:t>
                        </m:r>
                      </m:num>
                      <m:den>
                        <m:r>
                          <a:rPr lang="nl-NL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𝑺𝒄𝒉𝒖𝒊𝒏𝒆</m:t>
                        </m:r>
                      </m:den>
                    </m:f>
                    <m:r>
                      <a:rPr lang="nl-NL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b="1" dirty="0">
                    <a:solidFill>
                      <a:schemeClr val="tx1"/>
                    </a:solidFill>
                  </a:rPr>
                  <a:t> dus </a:t>
                </a:r>
                <a:r>
                  <a:rPr lang="nl-NL" b="1" dirty="0">
                    <a:solidFill>
                      <a:srgbClr val="FF0000"/>
                    </a:solidFill>
                  </a:rPr>
                  <a:t>sinus 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nl-NL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nl-NL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nl-NL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kstvak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838" y="1600019"/>
                <a:ext cx="6909490" cy="1062535"/>
              </a:xfrm>
              <a:prstGeom prst="rect">
                <a:avLst/>
              </a:prstGeom>
              <a:blipFill>
                <a:blip r:embed="rId3"/>
                <a:stretch>
                  <a:fillRect l="-794" t="-3429" b="-57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814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4. Rekenen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230736" y="3765790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12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608497" y="3947971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?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99593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891202" y="50234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A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352277" y="381162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O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513291" y="1628800"/>
            <a:ext cx="6912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err="1"/>
              <a:t>Sin</a:t>
            </a:r>
            <a:r>
              <a:rPr lang="nl-NL" i="1" dirty="0"/>
              <a:t> </a:t>
            </a:r>
            <a:r>
              <a:rPr lang="nl-NL" i="1" dirty="0">
                <a:sym typeface="Symbol"/>
              </a:rPr>
              <a:t> F</a:t>
            </a:r>
            <a:r>
              <a:rPr lang="nl-NL" i="1" dirty="0"/>
              <a:t> =   8 </a:t>
            </a:r>
          </a:p>
          <a:p>
            <a:r>
              <a:rPr lang="nl-NL" i="1" dirty="0"/>
              <a:t>                12 </a:t>
            </a:r>
          </a:p>
          <a:p>
            <a:endParaRPr lang="nl-NL" i="1" dirty="0"/>
          </a:p>
          <a:p>
            <a:r>
              <a:rPr lang="nl-NL" i="1" dirty="0">
                <a:sym typeface="Symbol"/>
              </a:rPr>
              <a:t> F</a:t>
            </a:r>
            <a:r>
              <a:rPr lang="nl-NL" dirty="0"/>
              <a:t> = Sin</a:t>
            </a:r>
            <a:r>
              <a:rPr lang="nl-NL" baseline="30000" dirty="0"/>
              <a:t>-1</a:t>
            </a:r>
            <a:r>
              <a:rPr lang="nl-NL" dirty="0"/>
              <a:t>(8:12)</a:t>
            </a:r>
          </a:p>
          <a:p>
            <a:r>
              <a:rPr lang="nl-NL" i="1" dirty="0">
                <a:solidFill>
                  <a:srgbClr val="FF0000"/>
                </a:solidFill>
                <a:sym typeface="Symbol"/>
              </a:rPr>
              <a:t> F</a:t>
            </a:r>
            <a:r>
              <a:rPr lang="nl-NL" i="1" dirty="0">
                <a:solidFill>
                  <a:srgbClr val="FF0000"/>
                </a:solidFill>
              </a:rPr>
              <a:t> </a:t>
            </a:r>
            <a:r>
              <a:rPr lang="nl-NL" b="1" dirty="0">
                <a:solidFill>
                  <a:srgbClr val="FF0000"/>
                </a:solidFill>
              </a:rPr>
              <a:t> = 42</a:t>
            </a:r>
            <a:r>
              <a:rPr lang="nl-NL" b="1" baseline="30000" dirty="0">
                <a:solidFill>
                  <a:srgbClr val="FF0000"/>
                </a:solidFill>
              </a:rPr>
              <a:t>0</a:t>
            </a:r>
            <a:endParaRPr lang="nl-NL" b="1" dirty="0">
              <a:solidFill>
                <a:srgbClr val="FF0000"/>
              </a:solidFill>
            </a:endParaRP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1626173" y="1919781"/>
            <a:ext cx="2703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71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Stappenplan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1. Schets</a:t>
            </a:r>
          </a:p>
          <a:p>
            <a:r>
              <a:rPr lang="nl-NL" dirty="0"/>
              <a:t>2. SOA</a:t>
            </a:r>
          </a:p>
          <a:p>
            <a:r>
              <a:rPr lang="nl-NL" dirty="0"/>
              <a:t>3. SOS CAS TOA</a:t>
            </a:r>
          </a:p>
          <a:p>
            <a:r>
              <a:rPr lang="nl-NL" dirty="0"/>
              <a:t>4. Rekenen</a:t>
            </a:r>
          </a:p>
        </p:txBody>
      </p:sp>
    </p:spTree>
    <p:extLst>
      <p:ext uri="{BB962C8B-B14F-4D97-AF65-F5344CB8AC3E}">
        <p14:creationId xmlns:p14="http://schemas.microsoft.com/office/powerpoint/2010/main" val="753543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1. Schets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91684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852061" y="3429000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3823177" y="5008570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497402" y="4456563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4419413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2. Soa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7039" y="3192184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305253" y="3833595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3664594" y="4933196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60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213" y="4458247"/>
            <a:ext cx="749873" cy="749873"/>
          </a:xfrm>
          <a:prstGeom prst="rect">
            <a:avLst/>
          </a:prstGeom>
        </p:spPr>
      </p:pic>
      <p:sp>
        <p:nvSpPr>
          <p:cNvPr id="11" name="Tekstvak 10"/>
          <p:cNvSpPr txBox="1"/>
          <p:nvPr/>
        </p:nvSpPr>
        <p:spPr>
          <a:xfrm>
            <a:off x="399593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349171" y="516411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428757" y="3852565"/>
            <a:ext cx="404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77683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3. </a:t>
            </a:r>
            <a:r>
              <a:rPr lang="nl-NL" dirty="0" err="1"/>
              <a:t>Sos</a:t>
            </a:r>
            <a:r>
              <a:rPr lang="nl-NL" dirty="0"/>
              <a:t> </a:t>
            </a:r>
            <a:r>
              <a:rPr lang="nl-NL" dirty="0" err="1"/>
              <a:t>cas</a:t>
            </a:r>
            <a:r>
              <a:rPr lang="nl-NL" dirty="0"/>
              <a:t> </a:t>
            </a:r>
            <a:r>
              <a:rPr lang="nl-NL" dirty="0" err="1"/>
              <a:t>toa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8196" y="315906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313813" y="3833595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221474" y="4977683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60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99593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891202" y="50234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A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352277" y="381162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kstvak 11"/>
              <p:cNvSpPr txBox="1"/>
              <p:nvPr/>
            </p:nvSpPr>
            <p:spPr>
              <a:xfrm>
                <a:off x="614838" y="1600019"/>
                <a:ext cx="6912768" cy="1732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i="1" dirty="0"/>
                  <a:t>De </a:t>
                </a:r>
                <a:r>
                  <a:rPr lang="nl-NL" b="1" i="1" dirty="0">
                    <a:solidFill>
                      <a:srgbClr val="FF0000"/>
                    </a:solidFill>
                  </a:rPr>
                  <a:t>A</a:t>
                </a:r>
                <a:r>
                  <a:rPr lang="nl-NL" i="1" dirty="0"/>
                  <a:t> is 8, de </a:t>
                </a:r>
                <a:r>
                  <a:rPr lang="nl-NL" b="1" i="1" dirty="0">
                    <a:solidFill>
                      <a:srgbClr val="FF0000"/>
                    </a:solidFill>
                  </a:rPr>
                  <a:t>S</a:t>
                </a:r>
                <a:r>
                  <a:rPr lang="nl-NL" i="1" dirty="0"/>
                  <a:t> is ?. De</a:t>
                </a:r>
                <a:r>
                  <a:rPr lang="nl-NL" b="1" i="1" dirty="0">
                    <a:solidFill>
                      <a:srgbClr val="FF0000"/>
                    </a:solidFill>
                  </a:rPr>
                  <a:t> AS</a:t>
                </a:r>
                <a:r>
                  <a:rPr lang="nl-NL" i="1" dirty="0"/>
                  <a:t> zit in CAS, dus de COSINUS.</a:t>
                </a:r>
              </a:p>
              <a:p>
                <a:endParaRPr lang="nl-NL" i="1" dirty="0"/>
              </a:p>
              <a:p>
                <a:r>
                  <a:rPr lang="nl-NL" b="1" dirty="0"/>
                  <a:t>Cosinus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1" i="1" smtClean="0">
                            <a:latin typeface="Cambria Math" panose="02040503050406030204" pitchFamily="18" charset="0"/>
                          </a:rPr>
                          <m:t>𝑨𝒂𝒏𝒍𝒊𝒈𝒈𝒆𝒏</m:t>
                        </m:r>
                        <m:r>
                          <a:rPr lang="nl-NL" b="1" i="1">
                            <a:latin typeface="Cambria Math" panose="02040503050406030204" pitchFamily="18" charset="0"/>
                          </a:rPr>
                          <m:t>𝒅𝒆</m:t>
                        </m:r>
                      </m:num>
                      <m:den>
                        <m:r>
                          <a:rPr lang="nl-NL" b="1" i="1">
                            <a:latin typeface="Cambria Math" panose="02040503050406030204" pitchFamily="18" charset="0"/>
                          </a:rPr>
                          <m:t>𝑺𝒄𝒉𝒖𝒊𝒏𝒆</m:t>
                        </m:r>
                      </m:den>
                    </m:f>
                    <m:r>
                      <a:rPr lang="nl-NL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b="1" dirty="0"/>
                  <a:t> dus </a:t>
                </a:r>
                <a:r>
                  <a:rPr lang="nl-NL" b="1" dirty="0">
                    <a:solidFill>
                      <a:srgbClr val="FF0000"/>
                    </a:solidFill>
                  </a:rPr>
                  <a:t>cosinus (60)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nl-NL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𝑫𝑭</m:t>
                        </m:r>
                      </m:den>
                    </m:f>
                    <m:r>
                      <a:rPr lang="nl-NL" sz="24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nl-NL" sz="2400" b="1" dirty="0"/>
              </a:p>
              <a:p>
                <a:endParaRPr lang="nl-NL" b="1" dirty="0">
                  <a:solidFill>
                    <a:srgbClr val="FF0000"/>
                  </a:solidFill>
                </a:endParaRPr>
              </a:p>
              <a:p>
                <a:r>
                  <a:rPr lang="nl-NL" b="1" dirty="0">
                    <a:solidFill>
                      <a:srgbClr val="FF0000"/>
                    </a:solidFill>
                  </a:rPr>
                  <a:t>	   </a:t>
                </a:r>
              </a:p>
            </p:txBody>
          </p:sp>
        </mc:Choice>
        <mc:Fallback xmlns="">
          <p:sp>
            <p:nvSpPr>
              <p:cNvPr id="12" name="Tekstvak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838" y="1600019"/>
                <a:ext cx="6912768" cy="1732077"/>
              </a:xfrm>
              <a:prstGeom prst="rect">
                <a:avLst/>
              </a:prstGeom>
              <a:blipFill>
                <a:blip r:embed="rId3"/>
                <a:stretch>
                  <a:fillRect l="-794" t="-210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500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4. Rekenen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8249" y="3161240"/>
            <a:ext cx="2456901" cy="1743607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64160" y="485667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2573003" y="29019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305150" y="479478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230736" y="3765790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301850" y="4904248"/>
            <a:ext cx="449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283968" y="4507421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60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99593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891202" y="50234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A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352277" y="381162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O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539552" y="1650527"/>
            <a:ext cx="6912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err="1"/>
              <a:t>Cos</a:t>
            </a:r>
            <a:r>
              <a:rPr lang="nl-NL" i="1" dirty="0"/>
              <a:t>(60) =  8 </a:t>
            </a:r>
          </a:p>
          <a:p>
            <a:r>
              <a:rPr lang="nl-NL" i="1" dirty="0"/>
              <a:t>               DF </a:t>
            </a:r>
          </a:p>
          <a:p>
            <a:endParaRPr lang="nl-NL" i="1" dirty="0"/>
          </a:p>
          <a:p>
            <a:r>
              <a:rPr lang="nl-NL" i="1" dirty="0">
                <a:sym typeface="Symbol"/>
              </a:rPr>
              <a:t>DF</a:t>
            </a:r>
            <a:r>
              <a:rPr lang="nl-NL" dirty="0"/>
              <a:t> = 8 : </a:t>
            </a:r>
            <a:r>
              <a:rPr lang="nl-NL" dirty="0" err="1"/>
              <a:t>Cos</a:t>
            </a:r>
            <a:r>
              <a:rPr lang="nl-NL" dirty="0"/>
              <a:t>(60)</a:t>
            </a:r>
          </a:p>
          <a:p>
            <a:r>
              <a:rPr lang="nl-NL" i="1" dirty="0">
                <a:solidFill>
                  <a:srgbClr val="FF0000"/>
                </a:solidFill>
                <a:sym typeface="Symbol"/>
              </a:rPr>
              <a:t>DF = 16</a:t>
            </a:r>
            <a:endParaRPr lang="nl-NL" b="1" dirty="0">
              <a:solidFill>
                <a:srgbClr val="FF0000"/>
              </a:solidFill>
            </a:endParaRPr>
          </a:p>
        </p:txBody>
      </p:sp>
      <p:cxnSp>
        <p:nvCxnSpPr>
          <p:cNvPr id="16" name="Rechte verbindingslijn 15"/>
          <p:cNvCxnSpPr/>
          <p:nvPr/>
        </p:nvCxnSpPr>
        <p:spPr>
          <a:xfrm>
            <a:off x="1626173" y="1919781"/>
            <a:ext cx="2703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Afbeelding 2">
            <a:extLst>
              <a:ext uri="{FF2B5EF4-FFF2-40B4-BE49-F238E27FC236}">
                <a16:creationId xmlns:a16="http://schemas.microsoft.com/office/drawing/2014/main" id="{46F90D58-E8E9-4302-B4AA-08EB6FC99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926" y="691384"/>
            <a:ext cx="3438326" cy="2578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28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Zelfstandig werken</a:t>
            </a:r>
          </a:p>
        </p:txBody>
      </p:sp>
      <p:sp>
        <p:nvSpPr>
          <p:cNvPr id="12291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nl-NL" altLang="en-US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nl-NL" altLang="en-US" sz="16600" dirty="0"/>
              <a:t>DIY</a:t>
            </a:r>
          </a:p>
          <a:p>
            <a:pPr>
              <a:defRPr/>
            </a:pPr>
            <a:r>
              <a:rPr lang="nl-NL" altLang="en-US" dirty="0"/>
              <a:t> Studiewijzer.</a:t>
            </a:r>
          </a:p>
        </p:txBody>
      </p:sp>
    </p:spTree>
    <p:extLst>
      <p:ext uri="{BB962C8B-B14F-4D97-AF65-F5344CB8AC3E}">
        <p14:creationId xmlns:p14="http://schemas.microsoft.com/office/powerpoint/2010/main" val="1593145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Rechthoekige driehoek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Namen:</a:t>
            </a:r>
          </a:p>
          <a:p>
            <a:r>
              <a:rPr lang="nl-NL" i="1" dirty="0"/>
              <a:t>1 Schuine zijde</a:t>
            </a:r>
          </a:p>
          <a:p>
            <a:r>
              <a:rPr lang="nl-NL" i="1" dirty="0"/>
              <a:t>2 Rechthoekzijdes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3573016"/>
            <a:ext cx="4536504" cy="244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69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905E07-6671-4D2C-B1CA-7B180F4E3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OMG – TMI!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7C99E1-5059-4FD4-9EC4-5BC03C453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nu als je heel veel cijfers hebt?</a:t>
            </a:r>
          </a:p>
          <a:p>
            <a:endParaRPr lang="nl-NL" dirty="0"/>
          </a:p>
          <a:p>
            <a:r>
              <a:rPr lang="nl-NL" dirty="0"/>
              <a:t>Dan heb je heel veel mogelijkheden!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Sinus, cosinus, tangens…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B8D05A6-EE87-4383-8476-E5DFADF09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616178">
            <a:off x="3042711" y="3969621"/>
            <a:ext cx="2456901" cy="1743607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7C728CE5-D5EA-41DF-AB9B-8C87E935D2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4365852"/>
            <a:ext cx="597460" cy="493819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E8E9B8CC-CD6D-4AA4-9635-DAFC5289F5A6}"/>
              </a:ext>
            </a:extLst>
          </p:cNvPr>
          <p:cNvSpPr txBox="1"/>
          <p:nvPr/>
        </p:nvSpPr>
        <p:spPr>
          <a:xfrm>
            <a:off x="3970325" y="5063609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5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9FD2BA0F-403F-40E8-BFA8-3140C8CDB2E9}"/>
              </a:ext>
            </a:extLst>
          </p:cNvPr>
          <p:cNvSpPr txBox="1"/>
          <p:nvPr/>
        </p:nvSpPr>
        <p:spPr>
          <a:xfrm>
            <a:off x="3203848" y="3663712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3,2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4DF5399-1671-48BC-B297-109A380CA7C0}"/>
              </a:ext>
            </a:extLst>
          </p:cNvPr>
          <p:cNvSpPr txBox="1"/>
          <p:nvPr/>
        </p:nvSpPr>
        <p:spPr>
          <a:xfrm>
            <a:off x="5330014" y="3797802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?</a:t>
            </a:r>
          </a:p>
        </p:txBody>
      </p: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44E9A70B-1BED-4448-87E8-02BAF1CD9918}"/>
              </a:ext>
            </a:extLst>
          </p:cNvPr>
          <p:cNvCxnSpPr/>
          <p:nvPr/>
        </p:nvCxnSpPr>
        <p:spPr>
          <a:xfrm>
            <a:off x="4572000" y="3611983"/>
            <a:ext cx="144017" cy="1620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F88AC10D-AD90-4666-A63D-43362FE9642F}"/>
              </a:ext>
            </a:extLst>
          </p:cNvPr>
          <p:cNvCxnSpPr>
            <a:cxnSpLocks/>
          </p:cNvCxnSpPr>
          <p:nvPr/>
        </p:nvCxnSpPr>
        <p:spPr>
          <a:xfrm flipV="1">
            <a:off x="4716017" y="3611983"/>
            <a:ext cx="204907" cy="1620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kstvak 17">
            <a:extLst>
              <a:ext uri="{FF2B5EF4-FFF2-40B4-BE49-F238E27FC236}">
                <a16:creationId xmlns:a16="http://schemas.microsoft.com/office/drawing/2014/main" id="{D875C9EB-0B7D-414B-9FF6-F58365684A02}"/>
              </a:ext>
            </a:extLst>
          </p:cNvPr>
          <p:cNvSpPr txBox="1"/>
          <p:nvPr/>
        </p:nvSpPr>
        <p:spPr>
          <a:xfrm>
            <a:off x="3176443" y="4428095"/>
            <a:ext cx="60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30</a:t>
            </a:r>
          </a:p>
        </p:txBody>
      </p:sp>
    </p:spTree>
    <p:extLst>
      <p:ext uri="{BB962C8B-B14F-4D97-AF65-F5344CB8AC3E}">
        <p14:creationId xmlns:p14="http://schemas.microsoft.com/office/powerpoint/2010/main" val="426853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DC79A0-5FED-4612-A0CA-58C348E7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Notatie van Hoeken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95562E-7C19-43D9-864F-4C2E8C65C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Soms zit een hoek in 2 (of meer) driehoeken.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Gelijkbenige driehoek 3">
            <a:extLst>
              <a:ext uri="{FF2B5EF4-FFF2-40B4-BE49-F238E27FC236}">
                <a16:creationId xmlns:a16="http://schemas.microsoft.com/office/drawing/2014/main" id="{45188419-6837-4200-B1D6-5DC9F3D394B6}"/>
              </a:ext>
            </a:extLst>
          </p:cNvPr>
          <p:cNvSpPr/>
          <p:nvPr/>
        </p:nvSpPr>
        <p:spPr>
          <a:xfrm>
            <a:off x="1547664" y="2708920"/>
            <a:ext cx="4896544" cy="2888344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4499A1C6-F73B-4A85-AFCD-8D7097A30F4D}"/>
              </a:ext>
            </a:extLst>
          </p:cNvPr>
          <p:cNvCxnSpPr>
            <a:cxnSpLocks/>
          </p:cNvCxnSpPr>
          <p:nvPr/>
        </p:nvCxnSpPr>
        <p:spPr>
          <a:xfrm>
            <a:off x="3995317" y="2781695"/>
            <a:ext cx="0" cy="28883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610D109D-218D-416F-B4E6-A6F9E3709EDE}"/>
              </a:ext>
            </a:extLst>
          </p:cNvPr>
          <p:cNvSpPr txBox="1"/>
          <p:nvPr/>
        </p:nvSpPr>
        <p:spPr>
          <a:xfrm>
            <a:off x="1123764" y="548170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859E0A7B-3D03-44EE-8F28-CD2E299C91D9}"/>
              </a:ext>
            </a:extLst>
          </p:cNvPr>
          <p:cNvSpPr txBox="1"/>
          <p:nvPr/>
        </p:nvSpPr>
        <p:spPr>
          <a:xfrm>
            <a:off x="3833918" y="560223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5610052A-E74D-47E0-BA0D-18936A06002D}"/>
              </a:ext>
            </a:extLst>
          </p:cNvPr>
          <p:cNvSpPr txBox="1"/>
          <p:nvPr/>
        </p:nvSpPr>
        <p:spPr>
          <a:xfrm>
            <a:off x="3752664" y="2112675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F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84A9FBBA-17F2-4E98-BAF5-12746E0AA269}"/>
              </a:ext>
            </a:extLst>
          </p:cNvPr>
          <p:cNvSpPr txBox="1"/>
          <p:nvPr/>
        </p:nvSpPr>
        <p:spPr>
          <a:xfrm>
            <a:off x="6544072" y="537249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E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389CE6D7-59F5-42E4-A1DD-875B956B6AC4}"/>
              </a:ext>
            </a:extLst>
          </p:cNvPr>
          <p:cNvSpPr txBox="1"/>
          <p:nvPr/>
        </p:nvSpPr>
        <p:spPr>
          <a:xfrm>
            <a:off x="1739193" y="2562870"/>
            <a:ext cx="166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FF0000"/>
                </a:solidFill>
              </a:rPr>
              <a:t> </a:t>
            </a:r>
            <a:r>
              <a:rPr lang="nl-NL" sz="2800" b="1" dirty="0">
                <a:solidFill>
                  <a:srgbClr val="FF0000"/>
                </a:solidFill>
                <a:sym typeface="Symbol" panose="05050102010706020507" pitchFamily="18" charset="2"/>
              </a:rPr>
              <a:t> </a:t>
            </a:r>
            <a:r>
              <a:rPr lang="nl-NL" sz="2800" dirty="0">
                <a:solidFill>
                  <a:srgbClr val="FF0000"/>
                </a:solidFill>
                <a:sym typeface="Symbol" panose="05050102010706020507" pitchFamily="18" charset="2"/>
              </a:rPr>
              <a:t>S</a:t>
            </a:r>
            <a:r>
              <a:rPr lang="nl-NL" sz="2800" dirty="0">
                <a:solidFill>
                  <a:srgbClr val="FF0000"/>
                </a:solidFill>
              </a:rPr>
              <a:t>FD</a:t>
            </a:r>
          </a:p>
        </p:txBody>
      </p:sp>
      <p:cxnSp>
        <p:nvCxnSpPr>
          <p:cNvPr id="16" name="Rechte verbindingslijn met pijl 15">
            <a:extLst>
              <a:ext uri="{FF2B5EF4-FFF2-40B4-BE49-F238E27FC236}">
                <a16:creationId xmlns:a16="http://schemas.microsoft.com/office/drawing/2014/main" id="{80171F76-382D-4737-B5B4-DC6D4C4C92C6}"/>
              </a:ext>
            </a:extLst>
          </p:cNvPr>
          <p:cNvCxnSpPr/>
          <p:nvPr/>
        </p:nvCxnSpPr>
        <p:spPr>
          <a:xfrm>
            <a:off x="3131840" y="2824480"/>
            <a:ext cx="702078" cy="3485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kstvak 16">
            <a:extLst>
              <a:ext uri="{FF2B5EF4-FFF2-40B4-BE49-F238E27FC236}">
                <a16:creationId xmlns:a16="http://schemas.microsoft.com/office/drawing/2014/main" id="{A49EF239-7E3D-4274-90E0-F7038833631F}"/>
              </a:ext>
            </a:extLst>
          </p:cNvPr>
          <p:cNvSpPr txBox="1"/>
          <p:nvPr/>
        </p:nvSpPr>
        <p:spPr>
          <a:xfrm>
            <a:off x="3725904" y="2879332"/>
            <a:ext cx="234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1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0D14907-8F07-459A-B1DC-8082E2459E15}"/>
              </a:ext>
            </a:extLst>
          </p:cNvPr>
          <p:cNvSpPr txBox="1"/>
          <p:nvPr/>
        </p:nvSpPr>
        <p:spPr>
          <a:xfrm>
            <a:off x="4011151" y="2890946"/>
            <a:ext cx="234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94670FC-70A4-4A95-ACD8-DAE42C4AB1C7}"/>
              </a:ext>
            </a:extLst>
          </p:cNvPr>
          <p:cNvCxnSpPr>
            <a:endCxn id="4" idx="3"/>
          </p:cNvCxnSpPr>
          <p:nvPr/>
        </p:nvCxnSpPr>
        <p:spPr>
          <a:xfrm>
            <a:off x="3995317" y="2824480"/>
            <a:ext cx="619" cy="2772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6DE42D61-3C64-4074-B80A-85B30BE62484}"/>
              </a:ext>
            </a:extLst>
          </p:cNvPr>
          <p:cNvCxnSpPr/>
          <p:nvPr/>
        </p:nvCxnSpPr>
        <p:spPr>
          <a:xfrm flipH="1">
            <a:off x="1547664" y="5597264"/>
            <a:ext cx="246348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88D87531-A5D6-4483-8327-99FB726E0BC8}"/>
              </a:ext>
            </a:extLst>
          </p:cNvPr>
          <p:cNvCxnSpPr>
            <a:endCxn id="4" idx="0"/>
          </p:cNvCxnSpPr>
          <p:nvPr/>
        </p:nvCxnSpPr>
        <p:spPr>
          <a:xfrm flipV="1">
            <a:off x="1547664" y="2708920"/>
            <a:ext cx="2448272" cy="28883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32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DC79A0-5FED-4612-A0CA-58C348E7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Notatie van Hoeken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95562E-7C19-43D9-864F-4C2E8C65C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/>
              <a:t>Middelste letter is de hoek in de driehoek van de 3 letters.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Gelijkbenige driehoek 3">
            <a:extLst>
              <a:ext uri="{FF2B5EF4-FFF2-40B4-BE49-F238E27FC236}">
                <a16:creationId xmlns:a16="http://schemas.microsoft.com/office/drawing/2014/main" id="{45188419-6837-4200-B1D6-5DC9F3D394B6}"/>
              </a:ext>
            </a:extLst>
          </p:cNvPr>
          <p:cNvSpPr/>
          <p:nvPr/>
        </p:nvSpPr>
        <p:spPr>
          <a:xfrm>
            <a:off x="1547664" y="2708920"/>
            <a:ext cx="4896544" cy="2888344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4499A1C6-F73B-4A85-AFCD-8D7097A30F4D}"/>
              </a:ext>
            </a:extLst>
          </p:cNvPr>
          <p:cNvCxnSpPr>
            <a:cxnSpLocks/>
          </p:cNvCxnSpPr>
          <p:nvPr/>
        </p:nvCxnSpPr>
        <p:spPr>
          <a:xfrm>
            <a:off x="3995317" y="2781695"/>
            <a:ext cx="0" cy="28883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610D109D-218D-416F-B4E6-A6F9E3709EDE}"/>
              </a:ext>
            </a:extLst>
          </p:cNvPr>
          <p:cNvSpPr txBox="1"/>
          <p:nvPr/>
        </p:nvSpPr>
        <p:spPr>
          <a:xfrm>
            <a:off x="1123764" y="548170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D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859E0A7B-3D03-44EE-8F28-CD2E299C91D9}"/>
              </a:ext>
            </a:extLst>
          </p:cNvPr>
          <p:cNvSpPr txBox="1"/>
          <p:nvPr/>
        </p:nvSpPr>
        <p:spPr>
          <a:xfrm>
            <a:off x="3833918" y="560223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5610052A-E74D-47E0-BA0D-18936A06002D}"/>
              </a:ext>
            </a:extLst>
          </p:cNvPr>
          <p:cNvSpPr txBox="1"/>
          <p:nvPr/>
        </p:nvSpPr>
        <p:spPr>
          <a:xfrm>
            <a:off x="3752664" y="2112675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F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84A9FBBA-17F2-4E98-BAF5-12746E0AA269}"/>
              </a:ext>
            </a:extLst>
          </p:cNvPr>
          <p:cNvSpPr txBox="1"/>
          <p:nvPr/>
        </p:nvSpPr>
        <p:spPr>
          <a:xfrm>
            <a:off x="6544072" y="537249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E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8560C406-6C73-4933-AE61-363A51E518A3}"/>
              </a:ext>
            </a:extLst>
          </p:cNvPr>
          <p:cNvSpPr txBox="1"/>
          <p:nvPr/>
        </p:nvSpPr>
        <p:spPr>
          <a:xfrm>
            <a:off x="5660883" y="3229500"/>
            <a:ext cx="166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FF0000"/>
                </a:solidFill>
              </a:rPr>
              <a:t> </a:t>
            </a:r>
            <a:r>
              <a:rPr lang="nl-NL" sz="2800" b="1" dirty="0">
                <a:solidFill>
                  <a:srgbClr val="CC00CC"/>
                </a:solidFill>
                <a:sym typeface="Symbol" panose="05050102010706020507" pitchFamily="18" charset="2"/>
              </a:rPr>
              <a:t> </a:t>
            </a:r>
            <a:r>
              <a:rPr lang="nl-NL" sz="2800" dirty="0">
                <a:solidFill>
                  <a:srgbClr val="CC00CC"/>
                </a:solidFill>
              </a:rPr>
              <a:t>EFS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389CE6D7-59F5-42E4-A1DD-875B956B6AC4}"/>
              </a:ext>
            </a:extLst>
          </p:cNvPr>
          <p:cNvSpPr txBox="1"/>
          <p:nvPr/>
        </p:nvSpPr>
        <p:spPr>
          <a:xfrm>
            <a:off x="1739193" y="2562870"/>
            <a:ext cx="166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FF0000"/>
                </a:solidFill>
              </a:rPr>
              <a:t> </a:t>
            </a:r>
            <a:r>
              <a:rPr lang="nl-NL" sz="2800" b="1" dirty="0">
                <a:solidFill>
                  <a:srgbClr val="FF0000"/>
                </a:solidFill>
                <a:sym typeface="Symbol" panose="05050102010706020507" pitchFamily="18" charset="2"/>
              </a:rPr>
              <a:t> </a:t>
            </a:r>
            <a:r>
              <a:rPr lang="nl-NL" sz="2800" dirty="0">
                <a:solidFill>
                  <a:srgbClr val="FF0000"/>
                </a:solidFill>
                <a:sym typeface="Symbol" panose="05050102010706020507" pitchFamily="18" charset="2"/>
              </a:rPr>
              <a:t>S</a:t>
            </a:r>
            <a:r>
              <a:rPr lang="nl-NL" sz="2800" dirty="0">
                <a:solidFill>
                  <a:srgbClr val="FF0000"/>
                </a:solidFill>
              </a:rPr>
              <a:t>FD</a:t>
            </a:r>
          </a:p>
        </p:txBody>
      </p: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85CF6E9E-9160-4F0C-B248-9939748572D2}"/>
              </a:ext>
            </a:extLst>
          </p:cNvPr>
          <p:cNvCxnSpPr>
            <a:cxnSpLocks/>
          </p:cNvCxnSpPr>
          <p:nvPr/>
        </p:nvCxnSpPr>
        <p:spPr>
          <a:xfrm flipH="1" flipV="1">
            <a:off x="4252335" y="3173031"/>
            <a:ext cx="1584183" cy="4050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>
            <a:extLst>
              <a:ext uri="{FF2B5EF4-FFF2-40B4-BE49-F238E27FC236}">
                <a16:creationId xmlns:a16="http://schemas.microsoft.com/office/drawing/2014/main" id="{80171F76-382D-4737-B5B4-DC6D4C4C92C6}"/>
              </a:ext>
            </a:extLst>
          </p:cNvPr>
          <p:cNvCxnSpPr/>
          <p:nvPr/>
        </p:nvCxnSpPr>
        <p:spPr>
          <a:xfrm>
            <a:off x="3131840" y="2824480"/>
            <a:ext cx="702078" cy="3485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kstvak 16">
            <a:extLst>
              <a:ext uri="{FF2B5EF4-FFF2-40B4-BE49-F238E27FC236}">
                <a16:creationId xmlns:a16="http://schemas.microsoft.com/office/drawing/2014/main" id="{A49EF239-7E3D-4274-90E0-F7038833631F}"/>
              </a:ext>
            </a:extLst>
          </p:cNvPr>
          <p:cNvSpPr txBox="1"/>
          <p:nvPr/>
        </p:nvSpPr>
        <p:spPr>
          <a:xfrm>
            <a:off x="3725904" y="2879332"/>
            <a:ext cx="234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1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70D14907-8F07-459A-B1DC-8082E2459E15}"/>
              </a:ext>
            </a:extLst>
          </p:cNvPr>
          <p:cNvSpPr txBox="1"/>
          <p:nvPr/>
        </p:nvSpPr>
        <p:spPr>
          <a:xfrm>
            <a:off x="4011151" y="2890946"/>
            <a:ext cx="234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81082C68-9F32-4512-BECD-46DD9CA1FF4C}"/>
              </a:ext>
            </a:extLst>
          </p:cNvPr>
          <p:cNvCxnSpPr/>
          <p:nvPr/>
        </p:nvCxnSpPr>
        <p:spPr>
          <a:xfrm>
            <a:off x="3995317" y="2824480"/>
            <a:ext cx="0" cy="2772784"/>
          </a:xfrm>
          <a:prstGeom prst="line">
            <a:avLst/>
          </a:prstGeom>
          <a:ln>
            <a:solidFill>
              <a:srgbClr val="CC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327CEAFA-0346-4ACA-90CD-024547D851FA}"/>
              </a:ext>
            </a:extLst>
          </p:cNvPr>
          <p:cNvCxnSpPr>
            <a:endCxn id="4" idx="4"/>
          </p:cNvCxnSpPr>
          <p:nvPr/>
        </p:nvCxnSpPr>
        <p:spPr>
          <a:xfrm>
            <a:off x="4011151" y="5597264"/>
            <a:ext cx="2433057" cy="0"/>
          </a:xfrm>
          <a:prstGeom prst="line">
            <a:avLst/>
          </a:prstGeom>
          <a:ln>
            <a:solidFill>
              <a:srgbClr val="CC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ECBBEB0B-4E1F-4836-9BF6-A125B98F20BC}"/>
              </a:ext>
            </a:extLst>
          </p:cNvPr>
          <p:cNvCxnSpPr>
            <a:stCxn id="4" idx="0"/>
            <a:endCxn id="4" idx="4"/>
          </p:cNvCxnSpPr>
          <p:nvPr/>
        </p:nvCxnSpPr>
        <p:spPr>
          <a:xfrm>
            <a:off x="3995936" y="2708920"/>
            <a:ext cx="2448272" cy="2888344"/>
          </a:xfrm>
          <a:prstGeom prst="line">
            <a:avLst/>
          </a:prstGeom>
          <a:ln>
            <a:solidFill>
              <a:srgbClr val="CC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08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0B5B72-1D71-4D47-98EA-CF8CEE1A3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Wanneer welk stuk gereedschap?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8FFC2D-C7A6-4E16-82F9-2935A0E53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Hoekensom driehoeken.</a:t>
            </a:r>
          </a:p>
          <a:p>
            <a:r>
              <a:rPr lang="nl-NL" dirty="0"/>
              <a:t>Pythagoras.</a:t>
            </a:r>
          </a:p>
          <a:p>
            <a:r>
              <a:rPr lang="nl-NL" dirty="0"/>
              <a:t>SOSCASTOA.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B9FFADE-203E-4A39-8478-616A32355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2348880"/>
            <a:ext cx="3799111" cy="379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3300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0B5B72-1D71-4D47-98EA-CF8CEE1A3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Hoek berekenen?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8FFC2D-C7A6-4E16-82F9-2935A0E53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Hoekensom driehoeken, als je al een hoek weet.</a:t>
            </a:r>
          </a:p>
          <a:p>
            <a:endParaRPr lang="nl-NL" dirty="0"/>
          </a:p>
          <a:p>
            <a:r>
              <a:rPr lang="nl-NL" dirty="0"/>
              <a:t>SOSCASTOA, als je twee </a:t>
            </a:r>
            <a:r>
              <a:rPr lang="nl-NL"/>
              <a:t>zijdes weet.</a:t>
            </a: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B9FFADE-203E-4A39-8478-616A32355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3717032"/>
            <a:ext cx="2595203" cy="259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339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0B5B72-1D71-4D47-98EA-CF8CEE1A3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Zijde berekenen?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8FFC2D-C7A6-4E16-82F9-2935A0E53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Pythagoras, als je al 2 zijdes weet.</a:t>
            </a:r>
          </a:p>
          <a:p>
            <a:endParaRPr lang="nl-NL" dirty="0"/>
          </a:p>
          <a:p>
            <a:r>
              <a:rPr lang="nl-NL" dirty="0"/>
              <a:t>SOSCASTOA, als je een zijde en een hoek weet.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B9FFADE-203E-4A39-8478-616A32355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3058889"/>
            <a:ext cx="3799111" cy="379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6410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Pythagoras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stelling van Pythagoras gebruik je:</a:t>
            </a:r>
          </a:p>
          <a:p>
            <a:endParaRPr lang="nl-NL" dirty="0"/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Alleen voor </a:t>
            </a:r>
            <a:r>
              <a:rPr lang="nl-NL" dirty="0">
                <a:solidFill>
                  <a:srgbClr val="FF0000"/>
                </a:solidFill>
              </a:rPr>
              <a:t>rechthoek</a:t>
            </a:r>
            <a:r>
              <a:rPr lang="nl-NL" dirty="0"/>
              <a:t>ige driehoeken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Om de schuine zijde te berekenen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Om de rechthoekzijdes te bereken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8144" y="4405502"/>
            <a:ext cx="1524000" cy="186690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4446637"/>
            <a:ext cx="2466975" cy="184785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200" y="238125"/>
            <a:ext cx="1495425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892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39000" cy="1143000"/>
          </a:xfrm>
        </p:spPr>
        <p:txBody>
          <a:bodyPr/>
          <a:lstStyle/>
          <a:p>
            <a:r>
              <a:rPr lang="nl-NL" dirty="0"/>
              <a:t>Pythagoras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Opdracht: Bereken zijde BC.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2340856"/>
            <a:ext cx="5558281" cy="3384376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1788959" y="3848378"/>
            <a:ext cx="272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076700" y="592736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</a:t>
            </a:r>
          </a:p>
        </p:txBody>
      </p:sp>
      <p:sp>
        <p:nvSpPr>
          <p:cNvPr id="10" name="Ovaal 9"/>
          <p:cNvSpPr/>
          <p:nvPr/>
        </p:nvSpPr>
        <p:spPr>
          <a:xfrm>
            <a:off x="1752956" y="3848378"/>
            <a:ext cx="344283" cy="369332"/>
          </a:xfrm>
          <a:prstGeom prst="ellipse">
            <a:avLst/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4050199" y="5927367"/>
            <a:ext cx="344283" cy="369332"/>
          </a:xfrm>
          <a:prstGeom prst="ellipse">
            <a:avLst/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231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39000" cy="1143000"/>
          </a:xfrm>
        </p:spPr>
        <p:txBody>
          <a:bodyPr/>
          <a:lstStyle/>
          <a:p>
            <a:r>
              <a:rPr lang="nl-NL" dirty="0"/>
              <a:t>Pythagoras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Werkschema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111052" y="2348880"/>
          <a:ext cx="6096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Naam zijde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Lengte zijde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Kwadraat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3284984"/>
            <a:ext cx="310923" cy="310923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5235" y="188640"/>
            <a:ext cx="2743438" cy="1670449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4803781" y="908720"/>
            <a:ext cx="272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5959476" y="185908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</a:t>
            </a:r>
          </a:p>
        </p:txBody>
      </p:sp>
      <p:sp>
        <p:nvSpPr>
          <p:cNvPr id="10" name="Ovaal 9"/>
          <p:cNvSpPr/>
          <p:nvPr/>
        </p:nvSpPr>
        <p:spPr>
          <a:xfrm>
            <a:off x="4803781" y="908720"/>
            <a:ext cx="344283" cy="369332"/>
          </a:xfrm>
          <a:prstGeom prst="ellipse">
            <a:avLst/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5931132" y="1859089"/>
            <a:ext cx="344283" cy="369332"/>
          </a:xfrm>
          <a:prstGeom prst="ellipse">
            <a:avLst/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4" name="Rechte verbindingslijn met pijl 13"/>
          <p:cNvCxnSpPr>
            <a:stCxn id="10" idx="4"/>
          </p:cNvCxnSpPr>
          <p:nvPr/>
        </p:nvCxnSpPr>
        <p:spPr>
          <a:xfrm flipH="1">
            <a:off x="3419872" y="1278052"/>
            <a:ext cx="1556051" cy="1574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>
            <a:stCxn id="12" idx="3"/>
          </p:cNvCxnSpPr>
          <p:nvPr/>
        </p:nvCxnSpPr>
        <p:spPr>
          <a:xfrm flipH="1">
            <a:off x="3491880" y="2174334"/>
            <a:ext cx="2489671" cy="1110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13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39000" cy="1143000"/>
          </a:xfrm>
        </p:spPr>
        <p:txBody>
          <a:bodyPr/>
          <a:lstStyle/>
          <a:p>
            <a:r>
              <a:rPr lang="nl-NL" dirty="0"/>
              <a:t>Pythagoras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Werkschema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Wortel van 25 =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√ 25 = 5</a:t>
            </a: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LZ = 5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111052" y="2348880"/>
          <a:ext cx="6096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Naam zijde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Lengte zijde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Kwadraat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Gekromde PIJL-OMLAAG 4"/>
          <p:cNvSpPr/>
          <p:nvPr/>
        </p:nvSpPr>
        <p:spPr>
          <a:xfrm rot="10800000">
            <a:off x="4432362" y="4088364"/>
            <a:ext cx="1575420" cy="62009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-468560" y="630227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FF0000"/>
                </a:solidFill>
              </a:rPr>
              <a:t>5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3284984"/>
            <a:ext cx="310923" cy="310923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5235" y="188640"/>
            <a:ext cx="2743438" cy="1670449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4803781" y="908720"/>
            <a:ext cx="272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5943307" y="186221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5220072" y="27809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9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5220072" y="31502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16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5220072" y="349787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55084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78 -0.05811 L 0.42118 -0.425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48" y="-1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3" grpId="0"/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Rechthoekige driehoek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Schuine zijde is altijd dezelfde!</a:t>
            </a:r>
          </a:p>
          <a:p>
            <a:endParaRPr lang="nl-NL" dirty="0"/>
          </a:p>
        </p:txBody>
      </p:sp>
      <p:sp>
        <p:nvSpPr>
          <p:cNvPr id="6" name="Rechthoekige driehoek 5"/>
          <p:cNvSpPr/>
          <p:nvPr/>
        </p:nvSpPr>
        <p:spPr>
          <a:xfrm>
            <a:off x="2339752" y="3933056"/>
            <a:ext cx="2448272" cy="1728192"/>
          </a:xfrm>
          <a:prstGeom prst="rt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3286647" y="4316134"/>
            <a:ext cx="14401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Schuine</a:t>
            </a:r>
          </a:p>
        </p:txBody>
      </p: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821F094C-0ACE-4B99-ABAD-6C49B06AF5F3}"/>
              </a:ext>
            </a:extLst>
          </p:cNvPr>
          <p:cNvCxnSpPr/>
          <p:nvPr/>
        </p:nvCxnSpPr>
        <p:spPr>
          <a:xfrm>
            <a:off x="2339752" y="5373216"/>
            <a:ext cx="216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1CECF2F8-47F8-4931-9789-156B7EE13FDB}"/>
              </a:ext>
            </a:extLst>
          </p:cNvPr>
          <p:cNvCxnSpPr/>
          <p:nvPr/>
        </p:nvCxnSpPr>
        <p:spPr>
          <a:xfrm>
            <a:off x="2555776" y="5373216"/>
            <a:ext cx="0" cy="2880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56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24510"/>
            <a:ext cx="7239000" cy="1143000"/>
          </a:xfrm>
        </p:spPr>
        <p:txBody>
          <a:bodyPr/>
          <a:lstStyle/>
          <a:p>
            <a:r>
              <a:rPr lang="nl-NL" dirty="0"/>
              <a:t>Pythagoras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Werkschema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Wortel van 45 =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√ 45 = 6,7</a:t>
            </a: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KZ = 6,7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111052" y="2348880"/>
          <a:ext cx="6096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Naam zijde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Lengte zijde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Kwadraat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Gekromde PIJL-OMLAAG 4"/>
          <p:cNvSpPr/>
          <p:nvPr/>
        </p:nvSpPr>
        <p:spPr>
          <a:xfrm rot="10800000">
            <a:off x="4076700" y="4033044"/>
            <a:ext cx="1575420" cy="62009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-612576" y="630227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FF0000"/>
                </a:solidFill>
              </a:rPr>
              <a:t>6,7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3284984"/>
            <a:ext cx="310711" cy="309330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220072" y="3070317"/>
            <a:ext cx="122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45 (</a:t>
            </a:r>
            <a:r>
              <a:rPr lang="nl-NL" sz="1200" dirty="0"/>
              <a:t>81-36)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8031" y="422935"/>
            <a:ext cx="2743438" cy="1670449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6185612" y="888827"/>
            <a:ext cx="504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9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937316" y="104701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6</a:t>
            </a:r>
          </a:p>
        </p:txBody>
      </p:sp>
      <p:sp>
        <p:nvSpPr>
          <p:cNvPr id="12" name="Ovaal 11"/>
          <p:cNvSpPr/>
          <p:nvPr/>
        </p:nvSpPr>
        <p:spPr>
          <a:xfrm>
            <a:off x="4888031" y="1047015"/>
            <a:ext cx="355779" cy="36933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6229540" y="870816"/>
            <a:ext cx="355779" cy="369332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5" name="Rechte verbindingslijn met pijl 14"/>
          <p:cNvCxnSpPr/>
          <p:nvPr/>
        </p:nvCxnSpPr>
        <p:spPr>
          <a:xfrm flipH="1">
            <a:off x="3419872" y="1354229"/>
            <a:ext cx="1517444" cy="1478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/>
          <p:nvPr/>
        </p:nvCxnSpPr>
        <p:spPr>
          <a:xfrm flipH="1">
            <a:off x="3563888" y="1224155"/>
            <a:ext cx="2665652" cy="2370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68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57 -0.11459 L 0.40139 -0.4821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48" y="-1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12" grpId="0" animBg="1"/>
      <p:bldP spid="1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Hoekensom driehoeken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In elke driehoek zijn de drie </a:t>
            </a:r>
            <a:r>
              <a:rPr lang="nl-NL"/>
              <a:t>hoeken opgeteld:…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828584"/>
            <a:ext cx="5040560" cy="3354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080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D3EC6D-B56F-C886-B187-D2BF861A6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Gelijkbenige driehoek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22DC25-C468-F1EE-C54D-1B5728719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Vaak begint het met een gelijkbenige driehoek.</a:t>
            </a:r>
          </a:p>
          <a:p>
            <a:endParaRPr lang="nl-NL" dirty="0"/>
          </a:p>
          <a:p>
            <a:r>
              <a:rPr lang="nl-NL" dirty="0"/>
              <a:t>Hak in twee!</a:t>
            </a:r>
          </a:p>
        </p:txBody>
      </p:sp>
      <p:sp>
        <p:nvSpPr>
          <p:cNvPr id="4" name="Gelijkbenige driehoek 3">
            <a:extLst>
              <a:ext uri="{FF2B5EF4-FFF2-40B4-BE49-F238E27FC236}">
                <a16:creationId xmlns:a16="http://schemas.microsoft.com/office/drawing/2014/main" id="{FDD6C9E0-ABDD-5C7A-DFA4-584E43E6B7CA}"/>
              </a:ext>
            </a:extLst>
          </p:cNvPr>
          <p:cNvSpPr/>
          <p:nvPr/>
        </p:nvSpPr>
        <p:spPr>
          <a:xfrm>
            <a:off x="1547664" y="2708920"/>
            <a:ext cx="4896544" cy="2888344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E7FF04D-7D89-3E39-6A4B-2B8C8E776FAC}"/>
              </a:ext>
            </a:extLst>
          </p:cNvPr>
          <p:cNvSpPr txBox="1"/>
          <p:nvPr/>
        </p:nvSpPr>
        <p:spPr>
          <a:xfrm>
            <a:off x="2123728" y="35010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5,7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26515BB1-5A71-2CBC-DB65-843F7266E66A}"/>
              </a:ext>
            </a:extLst>
          </p:cNvPr>
          <p:cNvSpPr txBox="1"/>
          <p:nvPr/>
        </p:nvSpPr>
        <p:spPr>
          <a:xfrm>
            <a:off x="2123728" y="508518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?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97BA6F6-D38E-3408-21DD-750970B5E816}"/>
              </a:ext>
            </a:extLst>
          </p:cNvPr>
          <p:cNvSpPr txBox="1"/>
          <p:nvPr/>
        </p:nvSpPr>
        <p:spPr>
          <a:xfrm>
            <a:off x="3707904" y="586014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8,8</a:t>
            </a:r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4C16BFCC-3098-826F-9ECE-A3CA86F84AF7}"/>
              </a:ext>
            </a:extLst>
          </p:cNvPr>
          <p:cNvCxnSpPr>
            <a:stCxn id="4" idx="0"/>
            <a:endCxn id="4" idx="3"/>
          </p:cNvCxnSpPr>
          <p:nvPr/>
        </p:nvCxnSpPr>
        <p:spPr>
          <a:xfrm>
            <a:off x="3995936" y="2708920"/>
            <a:ext cx="0" cy="288834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0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2EB2D-B99E-FFD3-F1F9-DE7D7F9F9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224465-32AC-E87B-D373-8FB3C6E32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Gelijkbenige driehoek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71D027-7113-D628-C26A-2364832C4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Vaak begint het met een gelijkbenige driehoek.</a:t>
            </a:r>
          </a:p>
          <a:p>
            <a:endParaRPr lang="nl-NL" dirty="0"/>
          </a:p>
          <a:p>
            <a:r>
              <a:rPr lang="nl-NL" dirty="0"/>
              <a:t>Hak in twee!</a:t>
            </a:r>
          </a:p>
        </p:txBody>
      </p:sp>
      <p:sp>
        <p:nvSpPr>
          <p:cNvPr id="4" name="Gelijkbenige driehoek 3">
            <a:extLst>
              <a:ext uri="{FF2B5EF4-FFF2-40B4-BE49-F238E27FC236}">
                <a16:creationId xmlns:a16="http://schemas.microsoft.com/office/drawing/2014/main" id="{8AC63B91-AFFA-9851-7223-5C526C37D172}"/>
              </a:ext>
            </a:extLst>
          </p:cNvPr>
          <p:cNvSpPr/>
          <p:nvPr/>
        </p:nvSpPr>
        <p:spPr>
          <a:xfrm>
            <a:off x="1547664" y="2708920"/>
            <a:ext cx="4896544" cy="2888344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9DE5B2C-306E-3715-23F6-E3389F61AB06}"/>
              </a:ext>
            </a:extLst>
          </p:cNvPr>
          <p:cNvSpPr txBox="1"/>
          <p:nvPr/>
        </p:nvSpPr>
        <p:spPr>
          <a:xfrm>
            <a:off x="2123728" y="35010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5,7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7A5C58F-48B9-0737-0B4A-8EC37FFC3E4E}"/>
              </a:ext>
            </a:extLst>
          </p:cNvPr>
          <p:cNvSpPr txBox="1"/>
          <p:nvPr/>
        </p:nvSpPr>
        <p:spPr>
          <a:xfrm>
            <a:off x="2123728" y="508518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?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D1A6316F-36B7-4E9B-1DDF-8B62E06BB5E5}"/>
              </a:ext>
            </a:extLst>
          </p:cNvPr>
          <p:cNvSpPr txBox="1"/>
          <p:nvPr/>
        </p:nvSpPr>
        <p:spPr>
          <a:xfrm>
            <a:off x="2504016" y="581581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4,4</a:t>
            </a:r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EA4D30C5-0B5C-EAE9-BC45-C6BB984213CD}"/>
              </a:ext>
            </a:extLst>
          </p:cNvPr>
          <p:cNvCxnSpPr>
            <a:stCxn id="4" idx="0"/>
            <a:endCxn id="4" idx="3"/>
          </p:cNvCxnSpPr>
          <p:nvPr/>
        </p:nvCxnSpPr>
        <p:spPr>
          <a:xfrm>
            <a:off x="3995936" y="2708920"/>
            <a:ext cx="0" cy="288834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A431A7CC-EEBA-6B55-51F6-8EA2EB9FB96B}"/>
              </a:ext>
            </a:extLst>
          </p:cNvPr>
          <p:cNvSpPr txBox="1"/>
          <p:nvPr/>
        </p:nvSpPr>
        <p:spPr>
          <a:xfrm>
            <a:off x="4841856" y="581581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4,4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4989B5B4-A096-A72C-F84C-D05BE1F9BE2E}"/>
              </a:ext>
            </a:extLst>
          </p:cNvPr>
          <p:cNvSpPr txBox="1"/>
          <p:nvPr/>
        </p:nvSpPr>
        <p:spPr>
          <a:xfrm>
            <a:off x="173704" y="6242765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Cos</a:t>
            </a:r>
            <a:r>
              <a:rPr lang="nl-NL" baseline="30000" dirty="0"/>
              <a:t>-1</a:t>
            </a:r>
            <a:r>
              <a:rPr lang="nl-NL" dirty="0"/>
              <a:t> (4,4:5,7) = 39,5</a:t>
            </a:r>
          </a:p>
        </p:txBody>
      </p:sp>
    </p:spTree>
    <p:extLst>
      <p:ext uri="{BB962C8B-B14F-4D97-AF65-F5344CB8AC3E}">
        <p14:creationId xmlns:p14="http://schemas.microsoft.com/office/powerpoint/2010/main" val="198880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SOSCASTOA Moeilijk?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0" y="2132856"/>
            <a:ext cx="5871107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79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Rechthoekige driehoek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/>
              <a:t>Het stoeltje. </a:t>
            </a:r>
            <a:endParaRPr lang="nl-NL" dirty="0"/>
          </a:p>
          <a:p>
            <a:pPr marL="514350" indent="-514350">
              <a:buFont typeface="+mj-lt"/>
              <a:buAutoNum type="arabicPeriod"/>
            </a:pPr>
            <a:r>
              <a:rPr lang="nl-NL" sz="2800" dirty="0"/>
              <a:t>Je zet het stoeltje op de hoek die je moet uitrekenen óf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2800" dirty="0"/>
              <a:t>Je zet het stoeltje op de hoek waarvan je de graden weet.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                    ?</a:t>
            </a:r>
          </a:p>
        </p:txBody>
      </p:sp>
      <p:sp>
        <p:nvSpPr>
          <p:cNvPr id="5" name="Ovaal 4"/>
          <p:cNvSpPr/>
          <p:nvPr/>
        </p:nvSpPr>
        <p:spPr>
          <a:xfrm>
            <a:off x="2256345" y="4452692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ige driehoek 5"/>
          <p:cNvSpPr/>
          <p:nvPr/>
        </p:nvSpPr>
        <p:spPr>
          <a:xfrm>
            <a:off x="2414215" y="4438407"/>
            <a:ext cx="2448272" cy="1728192"/>
          </a:xfrm>
          <a:prstGeom prst="rt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8018" y="4301121"/>
            <a:ext cx="752718" cy="752718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E6F8D95E-D9E3-AC63-D654-F06BB3418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4370" y="1456510"/>
            <a:ext cx="752718" cy="75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83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Rechthoekige driehoek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Twee nieuwe begrippen: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sz="2800" dirty="0"/>
              <a:t>A</a:t>
            </a:r>
            <a:r>
              <a:rPr lang="nl-NL" dirty="0"/>
              <a:t>anliggende rechthoekszijde</a:t>
            </a:r>
          </a:p>
          <a:p>
            <a:r>
              <a:rPr lang="nl-NL" sz="2800" dirty="0"/>
              <a:t>O</a:t>
            </a:r>
            <a:r>
              <a:rPr lang="nl-NL" dirty="0"/>
              <a:t>verstaande rechthoekszijde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5" name="Ovaal 4"/>
          <p:cNvSpPr/>
          <p:nvPr/>
        </p:nvSpPr>
        <p:spPr>
          <a:xfrm>
            <a:off x="2051720" y="3787006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7" name="Rechte verbindingslijn 6"/>
          <p:cNvCxnSpPr/>
          <p:nvPr/>
        </p:nvCxnSpPr>
        <p:spPr>
          <a:xfrm flipV="1">
            <a:off x="2060068" y="4509120"/>
            <a:ext cx="0" cy="8640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>
            <a:off x="2987824" y="5949280"/>
            <a:ext cx="864096" cy="158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hoekige driehoek 5"/>
          <p:cNvSpPr/>
          <p:nvPr/>
        </p:nvSpPr>
        <p:spPr>
          <a:xfrm>
            <a:off x="2339752" y="3933056"/>
            <a:ext cx="2448272" cy="1728192"/>
          </a:xfrm>
          <a:prstGeom prst="rt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/>
          <p:cNvSpPr txBox="1"/>
          <p:nvPr/>
        </p:nvSpPr>
        <p:spPr>
          <a:xfrm>
            <a:off x="2915816" y="5678306"/>
            <a:ext cx="14401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Overstaande</a:t>
            </a:r>
          </a:p>
        </p:txBody>
      </p:sp>
      <p:sp>
        <p:nvSpPr>
          <p:cNvPr id="10" name="Tekstvak 9"/>
          <p:cNvSpPr txBox="1"/>
          <p:nvPr/>
        </p:nvSpPr>
        <p:spPr>
          <a:xfrm rot="16200000">
            <a:off x="1195972" y="4585623"/>
            <a:ext cx="14401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Aanliggende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778" y="3539639"/>
            <a:ext cx="752718" cy="75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92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Rechthoekige driehoek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Twee nieuwe begrippen:</a:t>
            </a:r>
          </a:p>
          <a:p>
            <a:endParaRPr lang="nl-NL" dirty="0"/>
          </a:p>
          <a:p>
            <a:r>
              <a:rPr lang="nl-NL" sz="2800" b="1" dirty="0"/>
              <a:t>A</a:t>
            </a:r>
            <a:r>
              <a:rPr lang="nl-NL" dirty="0"/>
              <a:t>anliggende rechthoekszijde</a:t>
            </a:r>
          </a:p>
          <a:p>
            <a:r>
              <a:rPr lang="nl-NL" sz="2800" b="1" dirty="0"/>
              <a:t>O</a:t>
            </a:r>
            <a:r>
              <a:rPr lang="nl-NL" dirty="0"/>
              <a:t>verstaande rechthoekszijde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5" name="Ovaal 4"/>
          <p:cNvSpPr/>
          <p:nvPr/>
        </p:nvSpPr>
        <p:spPr>
          <a:xfrm>
            <a:off x="4427984" y="5354576"/>
            <a:ext cx="576064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7" name="Rechte verbindingslijn 6"/>
          <p:cNvCxnSpPr/>
          <p:nvPr/>
        </p:nvCxnSpPr>
        <p:spPr>
          <a:xfrm flipV="1">
            <a:off x="2060068" y="4509120"/>
            <a:ext cx="0" cy="8640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>
            <a:off x="2987824" y="5949280"/>
            <a:ext cx="864096" cy="158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hoekige driehoek 5"/>
          <p:cNvSpPr/>
          <p:nvPr/>
        </p:nvSpPr>
        <p:spPr>
          <a:xfrm>
            <a:off x="2339752" y="3933056"/>
            <a:ext cx="2448272" cy="1728192"/>
          </a:xfrm>
          <a:prstGeom prst="rt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/>
          <p:cNvSpPr txBox="1"/>
          <p:nvPr/>
        </p:nvSpPr>
        <p:spPr>
          <a:xfrm rot="16200000">
            <a:off x="1200970" y="4585393"/>
            <a:ext cx="14401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Overstaande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2927648" y="5673929"/>
            <a:ext cx="14401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Aanliggende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1665" y="5056302"/>
            <a:ext cx="752718" cy="75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41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Tangens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Tangens </a:t>
            </a:r>
            <a:r>
              <a:rPr lang="nl-NL" dirty="0">
                <a:sym typeface="Symbol" panose="05050102010706020507" pitchFamily="18" charset="2"/>
              </a:rPr>
              <a:t> = </a:t>
            </a:r>
            <a:endParaRPr lang="nl-NL" dirty="0"/>
          </a:p>
          <a:p>
            <a:endParaRPr lang="nl-NL" dirty="0"/>
          </a:p>
          <a:p>
            <a:r>
              <a:rPr lang="nl-NL" b="1" dirty="0"/>
              <a:t>Overstaande</a:t>
            </a:r>
            <a:r>
              <a:rPr lang="nl-NL" dirty="0"/>
              <a:t> gedeeld door </a:t>
            </a:r>
            <a:r>
              <a:rPr lang="nl-NL" b="1" dirty="0"/>
              <a:t>Aanliggende</a:t>
            </a:r>
            <a:r>
              <a:rPr lang="nl-NL" dirty="0"/>
              <a:t> zijde!</a:t>
            </a:r>
          </a:p>
          <a:p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2771800" y="1988840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u="sng" dirty="0"/>
              <a:t>Overstaande rechthoekszijde</a:t>
            </a:r>
          </a:p>
          <a:p>
            <a:r>
              <a:rPr lang="nl-NL" dirty="0"/>
              <a:t>          Aanliggende zijde</a:t>
            </a:r>
          </a:p>
        </p:txBody>
      </p:sp>
    </p:spTree>
    <p:extLst>
      <p:ext uri="{BB962C8B-B14F-4D97-AF65-F5344CB8AC3E}">
        <p14:creationId xmlns:p14="http://schemas.microsoft.com/office/powerpoint/2010/main" val="139913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sinus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Sinus </a:t>
            </a:r>
            <a:r>
              <a:rPr lang="nl-NL" dirty="0">
                <a:sym typeface="Symbol" panose="05050102010706020507" pitchFamily="18" charset="2"/>
              </a:rPr>
              <a:t> = </a:t>
            </a:r>
            <a:endParaRPr lang="nl-NL" dirty="0"/>
          </a:p>
          <a:p>
            <a:endParaRPr lang="nl-NL" dirty="0"/>
          </a:p>
          <a:p>
            <a:r>
              <a:rPr lang="nl-NL" b="1" dirty="0"/>
              <a:t>Overstaande</a:t>
            </a:r>
            <a:r>
              <a:rPr lang="nl-NL" dirty="0"/>
              <a:t> gedeeld door </a:t>
            </a:r>
            <a:r>
              <a:rPr lang="nl-NL" b="1" dirty="0"/>
              <a:t>Schuine</a:t>
            </a:r>
            <a:r>
              <a:rPr lang="nl-NL" dirty="0"/>
              <a:t> zijde!</a:t>
            </a:r>
          </a:p>
          <a:p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2771800" y="1988840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u="sng" dirty="0"/>
              <a:t>Overstaande rechthoekszijde</a:t>
            </a:r>
          </a:p>
          <a:p>
            <a:r>
              <a:rPr lang="nl-NL" dirty="0"/>
              <a:t>          Schuine zijde</a:t>
            </a:r>
          </a:p>
        </p:txBody>
      </p:sp>
    </p:spTree>
    <p:extLst>
      <p:ext uri="{BB962C8B-B14F-4D97-AF65-F5344CB8AC3E}">
        <p14:creationId xmlns:p14="http://schemas.microsoft.com/office/powerpoint/2010/main" val="235364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1.4-1.6-oudpp">
  <a:themeElements>
    <a:clrScheme name="Overvloed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vervloe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vervloed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vervloed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H1.4-1.6-oudpp</Template>
  <TotalTime>0</TotalTime>
  <Words>854</Words>
  <Application>Microsoft Office PowerPoint</Application>
  <PresentationFormat>Diavoorstelling (4:3)</PresentationFormat>
  <Paragraphs>397</Paragraphs>
  <Slides>44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44</vt:i4>
      </vt:variant>
    </vt:vector>
  </HeadingPairs>
  <TitlesOfParts>
    <vt:vector size="51" baseType="lpstr">
      <vt:lpstr>Cambria Math</vt:lpstr>
      <vt:lpstr>Symbol</vt:lpstr>
      <vt:lpstr>Times New Roman</vt:lpstr>
      <vt:lpstr>Trebuchet MS</vt:lpstr>
      <vt:lpstr>Wingdings</vt:lpstr>
      <vt:lpstr>Wingdings 2</vt:lpstr>
      <vt:lpstr>H1.4-1.6-oudpp</vt:lpstr>
      <vt:lpstr>Wiskunde</vt:lpstr>
      <vt:lpstr>Wiskunde leer je door:</vt:lpstr>
      <vt:lpstr>Rechthoekige driehoek</vt:lpstr>
      <vt:lpstr>Rechthoekige driehoek</vt:lpstr>
      <vt:lpstr>Rechthoekige driehoek</vt:lpstr>
      <vt:lpstr>Rechthoekige driehoek</vt:lpstr>
      <vt:lpstr>Rechthoekige driehoek</vt:lpstr>
      <vt:lpstr>Tangens</vt:lpstr>
      <vt:lpstr>sinus</vt:lpstr>
      <vt:lpstr>COsinus</vt:lpstr>
      <vt:lpstr>SOSCASTOA</vt:lpstr>
      <vt:lpstr>Stappenplan </vt:lpstr>
      <vt:lpstr>1. Schets</vt:lpstr>
      <vt:lpstr>2. Soa</vt:lpstr>
      <vt:lpstr>3. Sos cas toa</vt:lpstr>
      <vt:lpstr>Rekenen</vt:lpstr>
      <vt:lpstr>4. REkenen</vt:lpstr>
      <vt:lpstr>4. REkenen</vt:lpstr>
      <vt:lpstr>Stappenplan </vt:lpstr>
      <vt:lpstr>1. Schets</vt:lpstr>
      <vt:lpstr>2. Soa</vt:lpstr>
      <vt:lpstr>3. Sos cas toa</vt:lpstr>
      <vt:lpstr>4. Rekenen</vt:lpstr>
      <vt:lpstr>Stappenplan </vt:lpstr>
      <vt:lpstr>1. Schets</vt:lpstr>
      <vt:lpstr>2. Soa</vt:lpstr>
      <vt:lpstr>3. Sos cas toa</vt:lpstr>
      <vt:lpstr>4. Rekenen</vt:lpstr>
      <vt:lpstr>Zelfstandig werken</vt:lpstr>
      <vt:lpstr>OMG – TMI!</vt:lpstr>
      <vt:lpstr>Notatie van Hoeken</vt:lpstr>
      <vt:lpstr>Notatie van Hoeken</vt:lpstr>
      <vt:lpstr>Wanneer welk stuk gereedschap?</vt:lpstr>
      <vt:lpstr>Hoek berekenen?</vt:lpstr>
      <vt:lpstr>Zijde berekenen?</vt:lpstr>
      <vt:lpstr>Pythagoras</vt:lpstr>
      <vt:lpstr>Pythagoras</vt:lpstr>
      <vt:lpstr>Pythagoras</vt:lpstr>
      <vt:lpstr>Pythagoras</vt:lpstr>
      <vt:lpstr>Pythagoras</vt:lpstr>
      <vt:lpstr>Hoekensom driehoeken</vt:lpstr>
      <vt:lpstr>Gelijkbenige driehoek</vt:lpstr>
      <vt:lpstr>Gelijkbenige driehoek</vt:lpstr>
      <vt:lpstr>SOSCASTOA Moeilijk?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 2Tl</dc:title>
  <dc:creator>Erik</dc:creator>
  <cp:lastModifiedBy>Erik Klepke</cp:lastModifiedBy>
  <cp:revision>190</cp:revision>
  <dcterms:created xsi:type="dcterms:W3CDTF">2013-09-15T12:09:42Z</dcterms:created>
  <dcterms:modified xsi:type="dcterms:W3CDTF">2026-06-17T08:46:11Z</dcterms:modified>
</cp:coreProperties>
</file>