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362" r:id="rId2"/>
  </p:sldMasterIdLst>
  <p:notesMasterIdLst>
    <p:notesMasterId r:id="rId46"/>
  </p:notesMasterIdLst>
  <p:sldIdLst>
    <p:sldId id="256" r:id="rId3"/>
    <p:sldId id="309" r:id="rId4"/>
    <p:sldId id="392" r:id="rId5"/>
    <p:sldId id="388" r:id="rId6"/>
    <p:sldId id="393" r:id="rId7"/>
    <p:sldId id="402" r:id="rId8"/>
    <p:sldId id="391" r:id="rId9"/>
    <p:sldId id="389" r:id="rId10"/>
    <p:sldId id="438" r:id="rId11"/>
    <p:sldId id="436" r:id="rId12"/>
    <p:sldId id="396" r:id="rId13"/>
    <p:sldId id="397" r:id="rId14"/>
    <p:sldId id="398" r:id="rId15"/>
    <p:sldId id="399" r:id="rId16"/>
    <p:sldId id="400" r:id="rId17"/>
    <p:sldId id="401" r:id="rId18"/>
    <p:sldId id="395" r:id="rId19"/>
    <p:sldId id="394" r:id="rId20"/>
    <p:sldId id="302" r:id="rId21"/>
    <p:sldId id="257" r:id="rId22"/>
    <p:sldId id="303" r:id="rId23"/>
    <p:sldId id="297" r:id="rId24"/>
    <p:sldId id="275" r:id="rId25"/>
    <p:sldId id="287" r:id="rId26"/>
    <p:sldId id="306" r:id="rId27"/>
    <p:sldId id="277" r:id="rId28"/>
    <p:sldId id="307" r:id="rId29"/>
    <p:sldId id="439" r:id="rId30"/>
    <p:sldId id="304" r:id="rId31"/>
    <p:sldId id="437" r:id="rId32"/>
    <p:sldId id="433" r:id="rId33"/>
    <p:sldId id="425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4" r:id="rId42"/>
    <p:sldId id="440" r:id="rId43"/>
    <p:sldId id="441" r:id="rId44"/>
    <p:sldId id="435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36E636-3691-47B9-A0AE-E11CFBDCB543}" v="1" dt="2026-05-19T11:29:46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Klepke" userId="680af37f-b324-4236-b60a-9f95bc45c692" providerId="ADAL" clId="{8C437D9E-CA02-4FB1-8C25-DEC77207CE5E}"/>
    <pc:docChg chg="custSel modSld">
      <pc:chgData name="Erik Klepke" userId="680af37f-b324-4236-b60a-9f95bc45c692" providerId="ADAL" clId="{8C437D9E-CA02-4FB1-8C25-DEC77207CE5E}" dt="2026-05-19T11:29:49.951" v="1" actId="478"/>
      <pc:docMkLst>
        <pc:docMk/>
      </pc:docMkLst>
      <pc:sldChg chg="addSp delSp mod">
        <pc:chgData name="Erik Klepke" userId="680af37f-b324-4236-b60a-9f95bc45c692" providerId="ADAL" clId="{8C437D9E-CA02-4FB1-8C25-DEC77207CE5E}" dt="2026-05-19T11:29:49.951" v="1" actId="478"/>
        <pc:sldMkLst>
          <pc:docMk/>
          <pc:sldMk cId="1190356379" sldId="430"/>
        </pc:sldMkLst>
        <pc:inkChg chg="add del">
          <ac:chgData name="Erik Klepke" userId="680af37f-b324-4236-b60a-9f95bc45c692" providerId="ADAL" clId="{8C437D9E-CA02-4FB1-8C25-DEC77207CE5E}" dt="2026-05-19T11:29:49.951" v="1" actId="478"/>
          <ac:inkMkLst>
            <pc:docMk/>
            <pc:sldMk cId="1190356379" sldId="430"/>
            <ac:inkMk id="5" creationId="{C8326B3D-536B-4076-6310-057908EC30A6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D09F-DE81-41C0-B27D-BCEF6E8D83FF}" type="datetimeFigureOut">
              <a:rPr lang="nl-NL" smtClean="0"/>
              <a:t>19-5-2026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7EA-5B0D-4118-AA05-D29B41FE0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91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hte verbindingslijn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6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92832F4-C14C-4DCF-8BF8-BE995B5D94AE}" type="datetimeFigureOut">
              <a:rPr lang="nl-NL"/>
              <a:pPr>
                <a:defRPr/>
              </a:pPr>
              <a:t>19-5-2026</a:t>
            </a:fld>
            <a:endParaRPr lang="nl-NL" dirty="0"/>
          </a:p>
        </p:txBody>
      </p:sp>
      <p:sp>
        <p:nvSpPr>
          <p:cNvPr id="7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5B777D1-3DB8-424B-A32A-59437A73740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848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6E0F-ADD9-47D0-B511-4D42ABBD264E}" type="datetimeFigureOut">
              <a:rPr lang="nl-NL"/>
              <a:pPr>
                <a:defRPr/>
              </a:pPr>
              <a:t>19-5-2026</a:t>
            </a:fld>
            <a:endParaRPr lang="nl-NL" dirty="0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1EB4-AED1-49DF-BA6A-EC65E085385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734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FAC7CB-CAB4-4633-9318-05E49DFC9083}" type="datetimeFigureOut">
              <a:rPr lang="nl-NL"/>
              <a:pPr>
                <a:defRPr/>
              </a:pPr>
              <a:t>19-5-2026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453B33A-12F3-4CD9-9DC9-3ECAC4B05D4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27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nl-NL" altLang="en-US" noProof="0"/>
              <a:t>Klik om het opmaakprofiel te bewerken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nl-NL" altLang="en-US" noProof="0"/>
              <a:t>Klik om het opmaakprofiel van de modelondertitel te bewerken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2CBE28E5-EBE1-48A0-8EEC-79AF93B1A620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89312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94D8E-27FB-4D3B-A98A-0C3626B4297F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6301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FB1B9-0B34-491D-ADC9-99DD569106D3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63257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E46AA-2233-4ECF-B365-462A1CA3E25B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9693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A4957-6890-403C-BB50-F97706A11330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02845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20294-31A2-44B4-9E4C-EAE3D7261D00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34994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20F11-C1BD-4F3E-8FBD-05A48499AF4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04746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C2072-E826-4C70-8B9D-43F5AA8755C3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1709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49B1-7A6F-4EF8-BBEE-922A7400E2A1}" type="datetimeFigureOut">
              <a:rPr lang="nl-NL"/>
              <a:pPr>
                <a:defRPr/>
              </a:pPr>
              <a:t>19-5-2026</a:t>
            </a:fld>
            <a:endParaRPr lang="nl-NL" dirty="0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6ACE5-58EB-4DD0-81EB-171728CF33B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5156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24D7D2-8872-46D8-A01D-9707A76A39AE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76438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DA586-2FC2-4981-B7C7-AEFD2D5C0DDF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41777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084B6-A88C-441B-9C84-40457397F18D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6831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368B1A8-F48B-4687-85F6-46B1E1957F05}" type="datetimeFigureOut">
              <a:rPr lang="nl-NL"/>
              <a:pPr>
                <a:defRPr/>
              </a:pPr>
              <a:t>19-5-2026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1BFD33-C10A-4A23-AE44-7DEC7DC0E72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113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C911-378D-472C-8935-3DEC3AC8BB3E}" type="datetimeFigureOut">
              <a:rPr lang="nl-NL"/>
              <a:pPr>
                <a:defRPr/>
              </a:pPr>
              <a:t>19-5-2026</a:t>
            </a:fld>
            <a:endParaRPr lang="nl-NL" dirty="0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A62E-0532-4CA1-812E-CE54C87E64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23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0DFB8-4CA7-4B4D-B23B-E49E6F8A237F}" type="datetimeFigureOut">
              <a:rPr lang="nl-NL"/>
              <a:pPr>
                <a:defRPr/>
              </a:pPr>
              <a:t>19-5-2026</a:t>
            </a:fld>
            <a:endParaRPr lang="nl-NL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C5757-8D10-4828-8633-E0F97FE0C2B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452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879D-1961-4F1E-9FD9-BCD8E596FC61}" type="datetimeFigureOut">
              <a:rPr lang="nl-NL"/>
              <a:pPr>
                <a:defRPr/>
              </a:pPr>
              <a:t>19-5-2026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C620-2A51-4672-B68E-CDDAC82B07B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932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99A9-F43F-4B89-B019-E58BAF57E5D1}" type="datetimeFigureOut">
              <a:rPr lang="nl-NL"/>
              <a:pPr>
                <a:defRPr/>
              </a:pPr>
              <a:t>19-5-2026</a:t>
            </a:fld>
            <a:endParaRPr lang="nl-NL" dirty="0"/>
          </a:p>
        </p:txBody>
      </p:sp>
      <p:sp>
        <p:nvSpPr>
          <p:cNvPr id="3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58DFA-2F92-453C-A8EB-39911EFF139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986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C19FD-2E33-441F-80C2-A1E05F749DB1}" type="datetimeFigureOut">
              <a:rPr lang="nl-NL"/>
              <a:pPr>
                <a:defRPr/>
              </a:pPr>
              <a:t>19-5-2026</a:t>
            </a:fld>
            <a:endParaRPr lang="nl-NL" dirty="0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50BC-A32B-4465-B941-F214AFD44CA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902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hthoek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7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ADDB78-DA76-4303-B086-B8D664E0E8CC}" type="datetimeFigureOut">
              <a:rPr lang="nl-NL"/>
              <a:pPr>
                <a:defRPr/>
              </a:pPr>
              <a:t>19-5-2026</a:t>
            </a:fld>
            <a:endParaRPr lang="nl-NL" dirty="0"/>
          </a:p>
        </p:txBody>
      </p:sp>
      <p:sp>
        <p:nvSpPr>
          <p:cNvPr id="8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8F9C53-FAB9-4088-8D55-3B511585E8D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6893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030" name="Tijdelijke aanduiding voor teks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modelstijlen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  <a:endParaRPr lang="en-US" altLang="en-US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1633D18-1261-4EB6-B05E-A713D202C089}" type="datetimeFigureOut">
              <a:rPr lang="nl-NL"/>
              <a:pPr>
                <a:defRPr/>
              </a:pPr>
              <a:t>19-5-2026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8D073EB-EFD1-47FF-A5D5-7FFA79B53E0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1" r:id="rId2"/>
    <p:sldLayoutId id="2147484359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60" r:id="rId9"/>
    <p:sldLayoutId id="2147484357" r:id="rId10"/>
    <p:sldLayoutId id="21474843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opmaakprofielen van de modeltekst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1E7A671E-D326-4160-B4CD-2AAA946AA1AD}" type="slidenum">
              <a:rPr lang="nl-NL" altLang="en-US"/>
              <a:pPr/>
              <a:t>‹nr.›</a:t>
            </a:fld>
            <a:endParaRPr lang="nl-NL" alt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8955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IJGEN3v7Jm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8UT_m6l9-A" TargetMode="External"/><Relationship Id="rId2" Type="http://schemas.openxmlformats.org/officeDocument/2006/relationships/hyperlink" Target="https://www.youtube.com/watch?v=2G41_MofTP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Wiskunde 2Tl</a:t>
            </a:r>
          </a:p>
        </p:txBody>
      </p:sp>
      <p:sp>
        <p:nvSpPr>
          <p:cNvPr id="6147" name="Ondertitel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r>
              <a:rPr lang="nl-NL" altLang="en-US" dirty="0"/>
              <a:t>Hoofdstuk 7: Ruimtefiguren</a:t>
            </a:r>
          </a:p>
        </p:txBody>
      </p:sp>
      <p:pic>
        <p:nvPicPr>
          <p:cNvPr id="6148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188913"/>
            <a:ext cx="20589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9DAC5-B591-E6BB-A4D7-FDB050AE0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6731C-C45E-BAFF-440F-261C5B335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Zelfstandig werken</a:t>
            </a:r>
          </a:p>
        </p:txBody>
      </p:sp>
      <p:sp>
        <p:nvSpPr>
          <p:cNvPr id="17411" name="Tijdelijke aanduiding voor inhoud 2">
            <a:extLst>
              <a:ext uri="{FF2B5EF4-FFF2-40B4-BE49-F238E27FC236}">
                <a16:creationId xmlns:a16="http://schemas.microsoft.com/office/drawing/2014/main" id="{B0692237-2550-644D-BCCD-86D3E623A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nl-NL" altLang="en-US" sz="19900" dirty="0"/>
              <a:t>DIY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nl-NL" altLang="en-US" dirty="0"/>
              <a:t>Studiewijzer H7.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nl-NL" altLang="en-US" sz="12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B1A696-E3D1-F2AC-2750-E9BB3D7885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427"/>
          <a:stretch/>
        </p:blipFill>
        <p:spPr>
          <a:xfrm>
            <a:off x="3725024" y="3800224"/>
            <a:ext cx="4978896" cy="274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34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2BAC3-A55C-4EC8-89C4-46AE6391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7.2 aanzichten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CFAFE1-ADC9-4FE8-9394-3FF46FEC6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 verschillende kanten iets bekijken</a:t>
            </a:r>
          </a:p>
          <a:p>
            <a:endParaRPr lang="nl-NL" dirty="0"/>
          </a:p>
          <a:p>
            <a:r>
              <a:rPr lang="nl-NL" dirty="0"/>
              <a:t>Voor-</a:t>
            </a:r>
          </a:p>
          <a:p>
            <a:r>
              <a:rPr lang="nl-NL" dirty="0"/>
              <a:t>Achter-</a:t>
            </a:r>
          </a:p>
          <a:p>
            <a:r>
              <a:rPr lang="nl-NL" dirty="0"/>
              <a:t>Linkerzij-</a:t>
            </a:r>
          </a:p>
          <a:p>
            <a:r>
              <a:rPr lang="nl-NL" dirty="0"/>
              <a:t>Rechterzij-</a:t>
            </a:r>
          </a:p>
          <a:p>
            <a:r>
              <a:rPr lang="nl-NL" dirty="0"/>
              <a:t>Boven-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Video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8C8C0AB-1078-4F6F-9E2D-F7A946162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780928"/>
            <a:ext cx="414334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9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61F8C-3242-4226-A93A-0EE521D4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7.2 aanzichten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CB9096-4054-40C8-835A-CE3A20A99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               KUBUS-BOUWWERKEN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Hoeveel kubussen kan je zien van een bepaalde kant.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3296E4-FEE4-4A3F-8C33-E6E405DC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343400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3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61F8C-3242-4226-A93A-0EE521D4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7.2 aanzichten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CB9096-4054-40C8-835A-CE3A20A99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               KUBUS-BOUWWERKEN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Wat zie je als je ervoor staat?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3296E4-FEE4-4A3F-8C33-E6E405DC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844824"/>
            <a:ext cx="1920205" cy="1376751"/>
          </a:xfrm>
          <a:prstGeom prst="rect">
            <a:avLst/>
          </a:prstGeom>
        </p:spPr>
      </p:pic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FE2BB04C-4AE4-42BA-BCFE-36AD8A2BF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989646"/>
              </p:ext>
            </p:extLst>
          </p:nvPr>
        </p:nvGraphicFramePr>
        <p:xfrm>
          <a:off x="1907705" y="4509120"/>
          <a:ext cx="1800198" cy="12877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066">
                  <a:extLst>
                    <a:ext uri="{9D8B030D-6E8A-4147-A177-3AD203B41FA5}">
                      <a16:colId xmlns:a16="http://schemas.microsoft.com/office/drawing/2014/main" val="4165349552"/>
                    </a:ext>
                  </a:extLst>
                </a:gridCol>
                <a:gridCol w="600066">
                  <a:extLst>
                    <a:ext uri="{9D8B030D-6E8A-4147-A177-3AD203B41FA5}">
                      <a16:colId xmlns:a16="http://schemas.microsoft.com/office/drawing/2014/main" val="4179295908"/>
                    </a:ext>
                  </a:extLst>
                </a:gridCol>
                <a:gridCol w="600066">
                  <a:extLst>
                    <a:ext uri="{9D8B030D-6E8A-4147-A177-3AD203B41FA5}">
                      <a16:colId xmlns:a16="http://schemas.microsoft.com/office/drawing/2014/main" val="366617451"/>
                    </a:ext>
                  </a:extLst>
                </a:gridCol>
              </a:tblGrid>
              <a:tr h="42926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679184"/>
                  </a:ext>
                </a:extLst>
              </a:tr>
              <a:tr h="42926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00455"/>
                  </a:ext>
                </a:extLst>
              </a:tr>
              <a:tr h="42926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447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51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61F8C-3242-4226-A93A-0EE521D4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7.2 aanzichten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CB9096-4054-40C8-835A-CE3A20A99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               KUBUS-BOUWWERKEN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Wat zie je als je er rechtsvoor staat?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3296E4-FEE4-4A3F-8C33-E6E405DC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844824"/>
            <a:ext cx="1920205" cy="1376751"/>
          </a:xfrm>
          <a:prstGeom prst="rect">
            <a:avLst/>
          </a:prstGeom>
        </p:spPr>
      </p:pic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FE2BB04C-4AE4-42BA-BCFE-36AD8A2BF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50550"/>
              </p:ext>
            </p:extLst>
          </p:nvPr>
        </p:nvGraphicFramePr>
        <p:xfrm>
          <a:off x="1907705" y="4509120"/>
          <a:ext cx="1800198" cy="12877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066">
                  <a:extLst>
                    <a:ext uri="{9D8B030D-6E8A-4147-A177-3AD203B41FA5}">
                      <a16:colId xmlns:a16="http://schemas.microsoft.com/office/drawing/2014/main" val="4165349552"/>
                    </a:ext>
                  </a:extLst>
                </a:gridCol>
                <a:gridCol w="600066">
                  <a:extLst>
                    <a:ext uri="{9D8B030D-6E8A-4147-A177-3AD203B41FA5}">
                      <a16:colId xmlns:a16="http://schemas.microsoft.com/office/drawing/2014/main" val="4179295908"/>
                    </a:ext>
                  </a:extLst>
                </a:gridCol>
                <a:gridCol w="600066">
                  <a:extLst>
                    <a:ext uri="{9D8B030D-6E8A-4147-A177-3AD203B41FA5}">
                      <a16:colId xmlns:a16="http://schemas.microsoft.com/office/drawing/2014/main" val="366617451"/>
                    </a:ext>
                  </a:extLst>
                </a:gridCol>
              </a:tblGrid>
              <a:tr h="42926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79184"/>
                  </a:ext>
                </a:extLst>
              </a:tr>
              <a:tr h="42926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00455"/>
                  </a:ext>
                </a:extLst>
              </a:tr>
              <a:tr h="42926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447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36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61F8C-3242-4226-A93A-0EE521D4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7.2 aanzichten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CB9096-4054-40C8-835A-CE3A20A99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               KUBUS-BOUWWERKEN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Wat zie je als je er van boven naar kijkt?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3296E4-FEE4-4A3F-8C33-E6E405DC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844824"/>
            <a:ext cx="1920205" cy="137675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F989CBC-F520-B9FA-8ABE-99350A9A8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396382"/>
            <a:ext cx="1693143" cy="17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43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61F8C-3242-4226-A93A-0EE521D4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7.2 aanzichten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CB9096-4054-40C8-835A-CE3A20A99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               KUBUS-BOUWWERKEN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Wat zie je als je er van boven naar kijkt?</a:t>
            </a:r>
          </a:p>
          <a:p>
            <a:r>
              <a:rPr lang="nl-NL" dirty="0"/>
              <a:t>Geef aan hoeveel blokjes hoog de stapel is.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3296E4-FEE4-4A3F-8C33-E6E405DC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844824"/>
            <a:ext cx="1920205" cy="13767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8C01314-E8BE-4E2F-83EF-4622DB0E3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616081" y="4529540"/>
            <a:ext cx="1608232" cy="172819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6765C78-D1C9-166E-CD9C-919F35FF6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021207" y="4595305"/>
            <a:ext cx="1822862" cy="188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Zelfstandig werken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nl-NL" altLang="en-US" sz="19900" dirty="0"/>
              <a:t>DIY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nl-NL" altLang="en-US" dirty="0"/>
              <a:t>Studiewijzer H7.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nl-NL" altLang="en-US" sz="12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8D18BFF-F745-A336-A9B3-674F7DEAE0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88" t="51341" r="26375" b="12469"/>
          <a:stretch/>
        </p:blipFill>
        <p:spPr>
          <a:xfrm>
            <a:off x="3059832" y="4437112"/>
            <a:ext cx="496855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81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altLang="en-US" dirty="0"/>
              <a:t>Maateenheden omrekenen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l-NL" altLang="en-US">
                <a:solidFill>
                  <a:srgbClr val="FF3300"/>
                </a:solidFill>
                <a:latin typeface="Arial" panose="020B0604020202020204" pitchFamily="34" charset="0"/>
              </a:rPr>
              <a:t>Afstands-, oppervlakte- en inhoudsmaten.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/>
              <a:t>Algemeen - Meters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dirty="0"/>
              <a:t>Millimeter 	(mm)</a:t>
            </a:r>
          </a:p>
          <a:p>
            <a:r>
              <a:rPr lang="nl-NL" altLang="en-US" dirty="0"/>
              <a:t>Centimeter 	(cm)</a:t>
            </a:r>
          </a:p>
          <a:p>
            <a:r>
              <a:rPr lang="nl-NL" altLang="en-US" dirty="0"/>
              <a:t>Decimeter 	(dm)</a:t>
            </a:r>
          </a:p>
          <a:p>
            <a:r>
              <a:rPr lang="nl-NL" altLang="en-US" dirty="0"/>
              <a:t>Meter 		(m)</a:t>
            </a:r>
          </a:p>
          <a:p>
            <a:r>
              <a:rPr lang="nl-NL" altLang="en-US" dirty="0"/>
              <a:t>Decameter	(dam)</a:t>
            </a:r>
          </a:p>
          <a:p>
            <a:r>
              <a:rPr lang="nl-NL" altLang="en-US" dirty="0"/>
              <a:t>Hectometer	(hm)</a:t>
            </a:r>
          </a:p>
          <a:p>
            <a:r>
              <a:rPr lang="nl-NL" altLang="en-US" dirty="0"/>
              <a:t>Kilometer	(km)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344174"/>
            <a:ext cx="28289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Wiskunde leer je door: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925" y="1538288"/>
            <a:ext cx="4824413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41838"/>
            <a:ext cx="1905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/>
              <a:t>Algemeen - Liter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dirty="0"/>
              <a:t>Milliliter	(ml)</a:t>
            </a:r>
          </a:p>
          <a:p>
            <a:r>
              <a:rPr lang="nl-NL" altLang="en-US" dirty="0"/>
              <a:t>Centiliter 	(cl)</a:t>
            </a:r>
          </a:p>
          <a:p>
            <a:r>
              <a:rPr lang="nl-NL" altLang="en-US" dirty="0"/>
              <a:t>Deciliter 	(dl)</a:t>
            </a:r>
          </a:p>
          <a:p>
            <a:r>
              <a:rPr lang="nl-NL" altLang="en-US" dirty="0"/>
              <a:t>Liter 		(l)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564904"/>
            <a:ext cx="2872137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/>
              <a:t>Algemeen - Gewicht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dirty="0"/>
              <a:t>Milligram	(mg)</a:t>
            </a:r>
          </a:p>
          <a:p>
            <a:r>
              <a:rPr lang="nl-NL" altLang="en-US" dirty="0"/>
              <a:t>Gram	 	(g)</a:t>
            </a:r>
          </a:p>
          <a:p>
            <a:r>
              <a:rPr lang="nl-NL" altLang="en-US" dirty="0"/>
              <a:t>Kilogram 	(kg)</a:t>
            </a:r>
          </a:p>
          <a:p>
            <a:r>
              <a:rPr lang="nl-NL" altLang="en-US" dirty="0"/>
              <a:t>Ton		(t)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996952"/>
            <a:ext cx="2139881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drie vragen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Vraag 1: Hoeveel stapjes?</a:t>
            </a:r>
          </a:p>
          <a:p>
            <a:r>
              <a:rPr lang="nl-NL" dirty="0"/>
              <a:t>Vraag 2: Delen of vermenigvuldigen?</a:t>
            </a:r>
          </a:p>
          <a:p>
            <a:r>
              <a:rPr lang="nl-NL" dirty="0"/>
              <a:t>Vraag 3: Wat is de factor?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223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1: hoeveel stapjes?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nl-NL" sz="2800" dirty="0"/>
              <a:t>Tel het aantal stapjes tussen oude en nieuwe maat.</a:t>
            </a:r>
          </a:p>
          <a:p>
            <a:pPr marL="0" indent="0">
              <a:buNone/>
              <a:defRPr/>
            </a:pPr>
            <a:endParaRPr lang="nl-NL" sz="2800" dirty="0"/>
          </a:p>
          <a:p>
            <a:pPr>
              <a:defRPr/>
            </a:pPr>
            <a:r>
              <a:rPr lang="nl-NL" dirty="0"/>
              <a:t>mm – cm – dm – m – dam – hm – km</a:t>
            </a:r>
          </a:p>
          <a:p>
            <a:pPr marL="0" indent="0">
              <a:buNone/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ml – cl – dl – l 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mg – g – kg – ton</a:t>
            </a:r>
          </a:p>
          <a:p>
            <a:pPr marL="0" indent="0">
              <a:buNone/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</p:txBody>
      </p:sp>
      <p:sp>
        <p:nvSpPr>
          <p:cNvPr id="5" name="Gekromde PIJL-OMLAAG 4"/>
          <p:cNvSpPr/>
          <p:nvPr/>
        </p:nvSpPr>
        <p:spPr>
          <a:xfrm>
            <a:off x="3215847" y="2632720"/>
            <a:ext cx="864096" cy="440432"/>
          </a:xfrm>
          <a:prstGeom prst="curvedDownArrow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Gekromde PIJL-OMLAAG 5"/>
          <p:cNvSpPr/>
          <p:nvPr/>
        </p:nvSpPr>
        <p:spPr>
          <a:xfrm>
            <a:off x="1187624" y="3789040"/>
            <a:ext cx="864096" cy="440432"/>
          </a:xfrm>
          <a:prstGeom prst="curvedDownArrow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Gekromde PIJL-OMLAAG 6"/>
          <p:cNvSpPr/>
          <p:nvPr/>
        </p:nvSpPr>
        <p:spPr>
          <a:xfrm>
            <a:off x="2800353" y="4941168"/>
            <a:ext cx="864096" cy="440432"/>
          </a:xfrm>
          <a:prstGeom prst="curvedDownArrow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Gekromde PIJL-OMLAAG 7"/>
          <p:cNvSpPr/>
          <p:nvPr/>
        </p:nvSpPr>
        <p:spPr>
          <a:xfrm>
            <a:off x="1988096" y="4941168"/>
            <a:ext cx="864096" cy="440432"/>
          </a:xfrm>
          <a:prstGeom prst="curvedDownArrow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Gekromde PIJL-OMLAAG 8"/>
          <p:cNvSpPr/>
          <p:nvPr/>
        </p:nvSpPr>
        <p:spPr>
          <a:xfrm>
            <a:off x="4139952" y="2631809"/>
            <a:ext cx="864096" cy="440432"/>
          </a:xfrm>
          <a:prstGeom prst="curvedDownArrow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Gekromde PIJL-OMLAAG 9"/>
          <p:cNvSpPr/>
          <p:nvPr/>
        </p:nvSpPr>
        <p:spPr>
          <a:xfrm>
            <a:off x="2267744" y="2599484"/>
            <a:ext cx="864096" cy="440432"/>
          </a:xfrm>
          <a:prstGeom prst="curvedDownArrow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Vraag 2: Delen of vermenigvuldigen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Maateenheid KLEINER?</a:t>
            </a:r>
          </a:p>
          <a:p>
            <a:pPr>
              <a:defRPr/>
            </a:pPr>
            <a:r>
              <a:rPr lang="nl-NL" dirty="0"/>
              <a:t>dan getallen juist GROTER!</a:t>
            </a:r>
          </a:p>
          <a:p>
            <a:pPr>
              <a:defRPr/>
            </a:pPr>
            <a:r>
              <a:rPr lang="nl-NL" dirty="0"/>
              <a:t>Dus: vermenigvuldigen!</a:t>
            </a:r>
          </a:p>
        </p:txBody>
      </p:sp>
    </p:spTree>
    <p:extLst>
      <p:ext uri="{BB962C8B-B14F-4D97-AF65-F5344CB8AC3E}">
        <p14:creationId xmlns:p14="http://schemas.microsoft.com/office/powerpoint/2010/main" val="30231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Vraag 2: Delen of vermenigvuldigen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Maateenheid GROTER?</a:t>
            </a:r>
          </a:p>
          <a:p>
            <a:pPr>
              <a:defRPr/>
            </a:pPr>
            <a:r>
              <a:rPr lang="nl-NL" dirty="0"/>
              <a:t>dan getallen juist KLEINER!</a:t>
            </a:r>
          </a:p>
          <a:p>
            <a:pPr>
              <a:defRPr/>
            </a:pPr>
            <a:r>
              <a:rPr lang="nl-NL" dirty="0"/>
              <a:t>Dus: delen!</a:t>
            </a:r>
          </a:p>
        </p:txBody>
      </p:sp>
    </p:spTree>
    <p:extLst>
      <p:ext uri="{BB962C8B-B14F-4D97-AF65-F5344CB8AC3E}">
        <p14:creationId xmlns:p14="http://schemas.microsoft.com/office/powerpoint/2010/main" val="23100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3: De factor?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nl-NL" dirty="0"/>
              <a:t>mm – cm – dm – m </a:t>
            </a:r>
            <a:r>
              <a:rPr lang="nl-NL" baseline="30000" dirty="0"/>
              <a:t> </a:t>
            </a:r>
          </a:p>
          <a:p>
            <a:pPr>
              <a:defRPr/>
            </a:pPr>
            <a:r>
              <a:rPr lang="nl-NL" dirty="0"/>
              <a:t>factor</a:t>
            </a:r>
            <a:r>
              <a:rPr lang="nl-NL" i="1" dirty="0"/>
              <a:t> </a:t>
            </a:r>
            <a:r>
              <a:rPr lang="nl-NL" dirty="0"/>
              <a:t>= </a:t>
            </a:r>
            <a:r>
              <a:rPr lang="nl-NL" b="1" dirty="0"/>
              <a:t>10</a:t>
            </a:r>
            <a:endParaRPr lang="nl-NL" b="1" baseline="30000" dirty="0"/>
          </a:p>
          <a:p>
            <a:pPr>
              <a:defRPr/>
            </a:pPr>
            <a:r>
              <a:rPr lang="nl-NL" dirty="0"/>
              <a:t>mm</a:t>
            </a:r>
            <a:r>
              <a:rPr lang="nl-NL" baseline="30000" dirty="0"/>
              <a:t>2</a:t>
            </a:r>
            <a:r>
              <a:rPr lang="nl-NL" dirty="0"/>
              <a:t> – cm</a:t>
            </a:r>
            <a:r>
              <a:rPr lang="nl-NL" baseline="30000" dirty="0"/>
              <a:t>2</a:t>
            </a:r>
            <a:r>
              <a:rPr lang="nl-NL" dirty="0"/>
              <a:t> – dm</a:t>
            </a:r>
            <a:r>
              <a:rPr lang="nl-NL" baseline="30000" dirty="0"/>
              <a:t>2</a:t>
            </a:r>
            <a:r>
              <a:rPr lang="nl-NL" dirty="0"/>
              <a:t> – m</a:t>
            </a:r>
            <a:r>
              <a:rPr lang="nl-NL" baseline="30000" dirty="0"/>
              <a:t>2</a:t>
            </a:r>
          </a:p>
          <a:p>
            <a:pPr>
              <a:defRPr/>
            </a:pPr>
            <a:r>
              <a:rPr lang="nl-NL" dirty="0"/>
              <a:t>factor</a:t>
            </a:r>
            <a:r>
              <a:rPr lang="nl-NL" i="1" dirty="0"/>
              <a:t> </a:t>
            </a:r>
            <a:r>
              <a:rPr lang="nl-NL" dirty="0"/>
              <a:t>= </a:t>
            </a:r>
            <a:r>
              <a:rPr lang="nl-NL" b="1" dirty="0"/>
              <a:t>100</a:t>
            </a:r>
            <a:endParaRPr lang="nl-NL" b="1" baseline="30000" dirty="0"/>
          </a:p>
          <a:p>
            <a:pPr>
              <a:defRPr/>
            </a:pPr>
            <a:r>
              <a:rPr lang="nl-NL" dirty="0"/>
              <a:t>mm</a:t>
            </a:r>
            <a:r>
              <a:rPr lang="nl-NL" baseline="30000" dirty="0"/>
              <a:t>3</a:t>
            </a:r>
            <a:r>
              <a:rPr lang="nl-NL" dirty="0"/>
              <a:t> – cm</a:t>
            </a:r>
            <a:r>
              <a:rPr lang="nl-NL" baseline="30000" dirty="0"/>
              <a:t>3</a:t>
            </a:r>
            <a:r>
              <a:rPr lang="nl-NL" dirty="0"/>
              <a:t> – dm</a:t>
            </a:r>
            <a:r>
              <a:rPr lang="nl-NL" baseline="30000" dirty="0"/>
              <a:t>3</a:t>
            </a:r>
            <a:r>
              <a:rPr lang="nl-NL" dirty="0"/>
              <a:t> – m</a:t>
            </a:r>
            <a:r>
              <a:rPr lang="nl-NL" baseline="30000" dirty="0"/>
              <a:t>3</a:t>
            </a:r>
          </a:p>
          <a:p>
            <a:pPr>
              <a:defRPr/>
            </a:pPr>
            <a:r>
              <a:rPr lang="nl-NL" dirty="0"/>
              <a:t>factor</a:t>
            </a:r>
            <a:r>
              <a:rPr lang="nl-NL" i="1" dirty="0"/>
              <a:t> </a:t>
            </a:r>
            <a:r>
              <a:rPr lang="nl-NL" dirty="0"/>
              <a:t>= </a:t>
            </a:r>
            <a:r>
              <a:rPr lang="nl-NL" b="1" dirty="0"/>
              <a:t>1000</a:t>
            </a:r>
            <a:endParaRPr lang="nl-NL" b="1" baseline="30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nl-NL" dirty="0"/>
          </a:p>
        </p:txBody>
      </p:sp>
      <p:sp>
        <p:nvSpPr>
          <p:cNvPr id="2" name="Stroomdiagram: Verbindingslijn 1"/>
          <p:cNvSpPr/>
          <p:nvPr/>
        </p:nvSpPr>
        <p:spPr>
          <a:xfrm>
            <a:off x="4504248" y="3000183"/>
            <a:ext cx="360040" cy="360040"/>
          </a:xfrm>
          <a:prstGeom prst="flowChartConnector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troomdiagram: Verbindingslijn 4"/>
          <p:cNvSpPr/>
          <p:nvPr/>
        </p:nvSpPr>
        <p:spPr>
          <a:xfrm>
            <a:off x="4458333" y="4221088"/>
            <a:ext cx="360040" cy="360040"/>
          </a:xfrm>
          <a:prstGeom prst="flowChartConnector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436096" y="317555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 in de maat dan ook 2 nullen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436096" y="430180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in de maat dan ook 3 nullen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 flipH="1">
            <a:off x="3188849" y="3544889"/>
            <a:ext cx="4119455" cy="331717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>
            <a:off x="3283394" y="4581128"/>
            <a:ext cx="4240934" cy="535215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>
            <a:stCxn id="4" idx="1"/>
          </p:cNvCxnSpPr>
          <p:nvPr/>
        </p:nvCxnSpPr>
        <p:spPr>
          <a:xfrm flipH="1" flipV="1">
            <a:off x="4797045" y="3180203"/>
            <a:ext cx="639051" cy="180020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flipH="1" flipV="1">
            <a:off x="4818373" y="4306452"/>
            <a:ext cx="639051" cy="180020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3: De factor?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nl-NL" dirty="0"/>
              <a:t>ml – cl – dl – l </a:t>
            </a:r>
            <a:r>
              <a:rPr lang="nl-NL" baseline="30000" dirty="0"/>
              <a:t> </a:t>
            </a:r>
          </a:p>
          <a:p>
            <a:pPr>
              <a:defRPr/>
            </a:pPr>
            <a:r>
              <a:rPr lang="nl-NL" dirty="0"/>
              <a:t>factor</a:t>
            </a:r>
            <a:r>
              <a:rPr lang="nl-NL" i="1" dirty="0"/>
              <a:t> </a:t>
            </a:r>
            <a:r>
              <a:rPr lang="nl-NL" dirty="0"/>
              <a:t>= </a:t>
            </a:r>
            <a:r>
              <a:rPr lang="nl-NL" b="1" dirty="0"/>
              <a:t>10</a:t>
            </a:r>
          </a:p>
          <a:p>
            <a:pPr marL="0" indent="0">
              <a:buNone/>
              <a:defRPr/>
            </a:pPr>
            <a:endParaRPr lang="nl-NL" b="1" baseline="30000" dirty="0"/>
          </a:p>
          <a:p>
            <a:pPr>
              <a:defRPr/>
            </a:pPr>
            <a:r>
              <a:rPr lang="nl-NL" dirty="0"/>
              <a:t>mg– g – kg – t</a:t>
            </a:r>
            <a:endParaRPr lang="nl-NL" baseline="30000" dirty="0"/>
          </a:p>
          <a:p>
            <a:pPr>
              <a:defRPr/>
            </a:pPr>
            <a:r>
              <a:rPr lang="nl-NL" dirty="0"/>
              <a:t>factor</a:t>
            </a:r>
            <a:r>
              <a:rPr lang="nl-NL" i="1" dirty="0"/>
              <a:t> </a:t>
            </a:r>
            <a:r>
              <a:rPr lang="nl-NL" dirty="0"/>
              <a:t>= </a:t>
            </a:r>
            <a:r>
              <a:rPr lang="nl-NL" b="1" dirty="0"/>
              <a:t>1000</a:t>
            </a:r>
            <a:endParaRPr lang="nl-NL" b="1" baseline="30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196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8616F-1F5F-0A39-E050-FA9DF446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Onthoud: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6B17B4-20AA-E297-D6AE-3C5502446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 Liter = 1 dm</a:t>
            </a:r>
            <a:r>
              <a:rPr lang="nl-NL" baseline="30000" dirty="0"/>
              <a:t>3</a:t>
            </a:r>
          </a:p>
          <a:p>
            <a:endParaRPr lang="nl-NL" baseline="30000" dirty="0"/>
          </a:p>
          <a:p>
            <a:pPr marL="0" indent="0">
              <a:buNone/>
            </a:pPr>
            <a:r>
              <a:rPr lang="nl-NL" dirty="0"/>
              <a:t>Hoeveel dm</a:t>
            </a:r>
            <a:r>
              <a:rPr lang="nl-NL" baseline="30000" dirty="0"/>
              <a:t>3</a:t>
            </a:r>
            <a:r>
              <a:rPr lang="nl-NL" dirty="0"/>
              <a:t> = 500ml?</a:t>
            </a:r>
          </a:p>
          <a:p>
            <a:pPr marL="0" indent="0">
              <a:buNone/>
            </a:pPr>
            <a:r>
              <a:rPr lang="nl-NL" dirty="0"/>
              <a:t>	500ml = 0,5 L = 0,5 dm</a:t>
            </a:r>
            <a:r>
              <a:rPr lang="nl-NL" baseline="30000" dirty="0"/>
              <a:t>3</a:t>
            </a:r>
          </a:p>
          <a:p>
            <a:endParaRPr lang="nl-NL" baseline="30000" dirty="0"/>
          </a:p>
          <a:p>
            <a:pPr marL="0" indent="0">
              <a:buNone/>
            </a:pPr>
            <a:r>
              <a:rPr lang="nl-NL" dirty="0"/>
              <a:t>Hoeveel liter is 2500cm</a:t>
            </a:r>
            <a:r>
              <a:rPr lang="nl-NL" baseline="30000" dirty="0"/>
              <a:t>3</a:t>
            </a:r>
            <a:r>
              <a:rPr lang="nl-NL" dirty="0"/>
              <a:t>?</a:t>
            </a:r>
          </a:p>
          <a:p>
            <a:pPr marL="0" indent="0">
              <a:buNone/>
            </a:pPr>
            <a:r>
              <a:rPr lang="nl-NL" dirty="0"/>
              <a:t>	2500 cm</a:t>
            </a:r>
            <a:r>
              <a:rPr lang="nl-NL" baseline="30000" dirty="0"/>
              <a:t>3</a:t>
            </a:r>
            <a:r>
              <a:rPr lang="nl-NL" dirty="0"/>
              <a:t> = 2,5 dm</a:t>
            </a:r>
            <a:r>
              <a:rPr lang="nl-NL" baseline="30000" dirty="0"/>
              <a:t>3</a:t>
            </a:r>
            <a:r>
              <a:rPr lang="nl-NL" dirty="0"/>
              <a:t> = 2,5 L</a:t>
            </a:r>
            <a:endParaRPr lang="nl-NL" baseline="30000" dirty="0"/>
          </a:p>
          <a:p>
            <a:pPr marL="0" indent="0">
              <a:buNone/>
            </a:pPr>
            <a:endParaRPr lang="nl-NL" dirty="0"/>
          </a:p>
          <a:p>
            <a:endParaRPr lang="nl-NL" baseline="30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697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Matenkaart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Alle informatie bij elkaar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8C3B72D-58F3-452E-B7FC-F5C30A857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44" t="31539" r="14962" b="23667"/>
          <a:stretch/>
        </p:blipFill>
        <p:spPr>
          <a:xfrm>
            <a:off x="1763688" y="2512920"/>
            <a:ext cx="5457044" cy="363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8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7.1 Diepte zien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Dimensies</a:t>
            </a:r>
          </a:p>
          <a:p>
            <a:endParaRPr lang="nl-NL" dirty="0"/>
          </a:p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dimensie = lengte </a:t>
            </a:r>
          </a:p>
          <a:p>
            <a:endParaRPr lang="nl-NL" dirty="0"/>
          </a:p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dimensie = lengte en breedte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3</a:t>
            </a:r>
            <a:r>
              <a:rPr lang="nl-NL" baseline="30000" dirty="0"/>
              <a:t>e</a:t>
            </a:r>
            <a:r>
              <a:rPr lang="nl-NL" dirty="0"/>
              <a:t> dimensie = lengte, breedte en hoogte 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4355976" y="2780928"/>
            <a:ext cx="25922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5940152" y="3789040"/>
            <a:ext cx="187220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7833531" y="3140968"/>
            <a:ext cx="0" cy="12961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4211960" y="5157192"/>
            <a:ext cx="0" cy="10081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>
            <a:off x="2843808" y="6165304"/>
            <a:ext cx="13681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flipV="1">
            <a:off x="4199434" y="5661248"/>
            <a:ext cx="1008112" cy="5040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142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08394-0360-1DAF-CBAA-25071CE10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CF48D-237D-3CB0-84D8-93B3DEA2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Zelfstandig werken</a:t>
            </a:r>
          </a:p>
        </p:txBody>
      </p:sp>
      <p:sp>
        <p:nvSpPr>
          <p:cNvPr id="17411" name="Tijdelijke aanduiding voor inhoud 2">
            <a:extLst>
              <a:ext uri="{FF2B5EF4-FFF2-40B4-BE49-F238E27FC236}">
                <a16:creationId xmlns:a16="http://schemas.microsoft.com/office/drawing/2014/main" id="{7DD1AD38-6532-7D6B-4E9E-D045C57B8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nl-NL" altLang="en-US" sz="19900" dirty="0"/>
              <a:t>DIY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nl-NL" altLang="en-US" dirty="0"/>
              <a:t>Studiewijzer H7.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nl-NL" altLang="en-US" sz="1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1CCB0E4-99D4-B6C5-82A9-6924F25FA9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87" t="51341" r="19288" b="9787"/>
          <a:stretch/>
        </p:blipFill>
        <p:spPr>
          <a:xfrm>
            <a:off x="3275856" y="4293096"/>
            <a:ext cx="561662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11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5E92A4-6DDB-420C-BE8E-F116946C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H7 Extra.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4EF180-3D43-4A30-B6F6-6CB65088C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Maateenheden van tijd.</a:t>
            </a:r>
          </a:p>
          <a:p>
            <a:endParaRPr lang="nl-NL" dirty="0"/>
          </a:p>
          <a:p>
            <a:r>
              <a:rPr lang="nl-NL" dirty="0"/>
              <a:t>Rekenen met tijd.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36B71ED-FEF2-409B-8974-911FB81B8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501008"/>
            <a:ext cx="5351790" cy="27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66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D72DC-9219-49B8-9610-70E184EC8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Eenheden van tijd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93DBF2-4A88-40D9-BF43-9AD0B097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99" y="1573218"/>
            <a:ext cx="7239000" cy="4846638"/>
          </a:xfrm>
        </p:spPr>
        <p:txBody>
          <a:bodyPr/>
          <a:lstStyle/>
          <a:p>
            <a:r>
              <a:rPr lang="nl-NL" dirty="0"/>
              <a:t>De tijd vliegt..</a:t>
            </a:r>
          </a:p>
          <a:p>
            <a:r>
              <a:rPr lang="nl-NL" sz="2000" dirty="0"/>
              <a:t>Seconden</a:t>
            </a:r>
          </a:p>
          <a:p>
            <a:r>
              <a:rPr lang="nl-NL" sz="2000" dirty="0"/>
              <a:t>Minuten</a:t>
            </a:r>
          </a:p>
          <a:p>
            <a:r>
              <a:rPr lang="nl-NL" sz="2000" dirty="0"/>
              <a:t>Uren</a:t>
            </a:r>
          </a:p>
          <a:p>
            <a:r>
              <a:rPr lang="nl-NL" sz="2000" dirty="0"/>
              <a:t>Dagen</a:t>
            </a:r>
          </a:p>
          <a:p>
            <a:r>
              <a:rPr lang="nl-NL" sz="2000" dirty="0"/>
              <a:t>Weken</a:t>
            </a:r>
          </a:p>
          <a:p>
            <a:r>
              <a:rPr lang="nl-NL" sz="2000" dirty="0"/>
              <a:t>Maanden</a:t>
            </a:r>
          </a:p>
          <a:p>
            <a:r>
              <a:rPr lang="nl-NL" sz="2000" dirty="0"/>
              <a:t>Kwartalen</a:t>
            </a:r>
          </a:p>
          <a:p>
            <a:r>
              <a:rPr lang="nl-NL" sz="2000" dirty="0"/>
              <a:t>Jaren</a:t>
            </a:r>
          </a:p>
          <a:p>
            <a:r>
              <a:rPr lang="nl-NL" sz="2000" dirty="0"/>
              <a:t>Decennia</a:t>
            </a:r>
          </a:p>
          <a:p>
            <a:r>
              <a:rPr lang="nl-NL" sz="2000" dirty="0"/>
              <a:t>Eeuwen</a:t>
            </a:r>
          </a:p>
          <a:p>
            <a:r>
              <a:rPr lang="nl-NL" sz="2000" dirty="0"/>
              <a:t>Millennia</a:t>
            </a:r>
          </a:p>
          <a:p>
            <a:r>
              <a:rPr lang="nl-NL" sz="2000" dirty="0"/>
              <a:t>Eons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88E1FA3-2A76-4E10-B555-651CC1D59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852936"/>
            <a:ext cx="2376264" cy="35065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53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3"/>
    </mc:Choice>
    <mc:Fallback xmlns="">
      <p:transition spd="slow" advTm="17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33894-02AB-4DEC-A061-7E7A5553C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Eenheden van tijd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3B87BF-E424-4033-91D8-06AC65798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10A013"/>
                </a:solidFill>
              </a:rPr>
              <a:t>Welke moet je kennen?</a:t>
            </a:r>
          </a:p>
          <a:p>
            <a:r>
              <a:rPr lang="nl-NL" dirty="0"/>
              <a:t>1 millennium = 10 eeuwen </a:t>
            </a:r>
            <a:r>
              <a:rPr lang="nl-NL" sz="2000" i="1" dirty="0"/>
              <a:t>o</a:t>
            </a:r>
            <a:r>
              <a:rPr lang="nl-NL" sz="2400" i="1" dirty="0"/>
              <a:t>f </a:t>
            </a:r>
            <a:r>
              <a:rPr lang="nl-NL" dirty="0"/>
              <a:t>1000 jaar</a:t>
            </a:r>
          </a:p>
          <a:p>
            <a:r>
              <a:rPr lang="nl-NL" dirty="0"/>
              <a:t>1 eeuw = 100 jaar</a:t>
            </a:r>
          </a:p>
          <a:p>
            <a:r>
              <a:rPr lang="nl-NL" dirty="0"/>
              <a:t>1 jaar = 365 dagen</a:t>
            </a:r>
            <a:r>
              <a:rPr lang="nl-NL" sz="2000" i="1" dirty="0"/>
              <a:t> of </a:t>
            </a:r>
            <a:r>
              <a:rPr lang="nl-NL" dirty="0"/>
              <a:t>12 maanden </a:t>
            </a:r>
            <a:r>
              <a:rPr lang="nl-NL" sz="2000" i="1" dirty="0"/>
              <a:t>of</a:t>
            </a:r>
            <a:r>
              <a:rPr lang="nl-NL" sz="2800" i="1" dirty="0"/>
              <a:t> </a:t>
            </a:r>
            <a:r>
              <a:rPr lang="nl-NL" dirty="0"/>
              <a:t>4 kwartalen </a:t>
            </a:r>
            <a:r>
              <a:rPr lang="nl-NL" sz="2000" i="1" dirty="0"/>
              <a:t>of</a:t>
            </a:r>
            <a:r>
              <a:rPr lang="nl-NL" dirty="0"/>
              <a:t> 52 weken</a:t>
            </a:r>
          </a:p>
          <a:p>
            <a:r>
              <a:rPr lang="nl-NL" dirty="0"/>
              <a:t>1 kwartaal = 3 maanden</a:t>
            </a:r>
            <a:r>
              <a:rPr lang="nl-NL" sz="2800" i="1" dirty="0"/>
              <a:t> </a:t>
            </a:r>
            <a:r>
              <a:rPr lang="nl-NL" sz="2000" i="1" dirty="0"/>
              <a:t>of</a:t>
            </a:r>
            <a:r>
              <a:rPr lang="nl-NL" sz="3600" i="1" dirty="0"/>
              <a:t> </a:t>
            </a:r>
            <a:r>
              <a:rPr lang="nl-NL" dirty="0"/>
              <a:t>13 weken</a:t>
            </a:r>
          </a:p>
          <a:p>
            <a:r>
              <a:rPr lang="nl-NL" dirty="0"/>
              <a:t>1 week = 7 dagen</a:t>
            </a:r>
          </a:p>
          <a:p>
            <a:r>
              <a:rPr lang="nl-NL" dirty="0"/>
              <a:t>1 dag = 24 uur</a:t>
            </a:r>
          </a:p>
          <a:p>
            <a:r>
              <a:rPr lang="nl-NL" dirty="0"/>
              <a:t>1 uur = 60 minuten</a:t>
            </a:r>
          </a:p>
          <a:p>
            <a:r>
              <a:rPr lang="nl-NL" dirty="0"/>
              <a:t>1 minuut = 60 seconden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02F7FFC-2B55-4FAF-9306-A57BBC264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93" y="5009831"/>
            <a:ext cx="2088232" cy="1592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256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48"/>
    </mc:Choice>
    <mc:Fallback xmlns="">
      <p:transition spd="slow" advTm="37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D884A5-2E70-419B-B25A-56C83426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Tijdeenheden omrekenen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535E19-0BE0-4506-95F0-638A290B5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 minuten naar uur:</a:t>
            </a:r>
          </a:p>
          <a:p>
            <a:pPr lvl="1"/>
            <a:r>
              <a:rPr lang="nl-NL" dirty="0"/>
              <a:t>Minuten delen door 60. Voor de komma staan dan de hele uren. Die hele uren haal je uit de som. Wat resteert zijn minuten.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Voorbeeld: 165 minuten naar hele uren en minuten.</a:t>
            </a:r>
          </a:p>
          <a:p>
            <a:pPr lvl="1"/>
            <a:r>
              <a:rPr lang="nl-NL"/>
              <a:t>165 </a:t>
            </a:r>
            <a:r>
              <a:rPr lang="nl-NL" dirty="0"/>
              <a:t>: 60 = 2,75</a:t>
            </a:r>
          </a:p>
          <a:p>
            <a:pPr lvl="1"/>
            <a:r>
              <a:rPr lang="nl-NL" dirty="0"/>
              <a:t>2 hele uren (= 120 minuten)</a:t>
            </a:r>
          </a:p>
          <a:p>
            <a:pPr lvl="1"/>
            <a:r>
              <a:rPr lang="nl-NL" dirty="0"/>
              <a:t>165 – 120 = 45 minuten over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Antwoord: 2 uur en 45 minuten</a:t>
            </a:r>
          </a:p>
          <a:p>
            <a:pPr marL="292100" lvl="1" indent="0">
              <a:buNone/>
            </a:pPr>
            <a:endParaRPr lang="nl-NL" dirty="0"/>
          </a:p>
          <a:p>
            <a:pPr marL="292100" lvl="1" indent="0">
              <a:buNone/>
            </a:pPr>
            <a:endParaRPr lang="nl-NL" dirty="0"/>
          </a:p>
          <a:p>
            <a:pPr marL="292100" lvl="1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4452B1-B655-458C-BE81-C8109159F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14" t="42866" r="14827" b="2578"/>
          <a:stretch/>
        </p:blipFill>
        <p:spPr>
          <a:xfrm>
            <a:off x="5741696" y="4221088"/>
            <a:ext cx="1954504" cy="1440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70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95"/>
    </mc:Choice>
    <mc:Fallback xmlns="">
      <p:transition spd="slow" advTm="32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D884A5-2E70-419B-B25A-56C83426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Tijdeenheden omrekenen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535E19-0BE0-4506-95F0-638A290B5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 seconden naar minuten:</a:t>
            </a:r>
          </a:p>
          <a:p>
            <a:pPr lvl="1"/>
            <a:r>
              <a:rPr lang="nl-NL" dirty="0"/>
              <a:t>Seconden delen door 60. Voor de komma staan dan de hele minuten. Die hele minuten haal je uit de som. Wat resteert zijn seconden.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Voorbeeld: 250 seconden naar hele minuten en seconden.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250 : 60 = 4,166</a:t>
            </a:r>
          </a:p>
          <a:p>
            <a:pPr lvl="1"/>
            <a:r>
              <a:rPr lang="nl-NL" dirty="0"/>
              <a:t>4 hele minuten (= 240 seconden)</a:t>
            </a:r>
          </a:p>
          <a:p>
            <a:pPr lvl="1"/>
            <a:r>
              <a:rPr lang="nl-NL" dirty="0"/>
              <a:t>250 – 240 = 10 seconden over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Antwoord: 4 minuten en 10 seconden</a:t>
            </a:r>
          </a:p>
          <a:p>
            <a:pPr marL="292100" lvl="1" indent="0">
              <a:buNone/>
            </a:pPr>
            <a:endParaRPr lang="nl-NL" dirty="0"/>
          </a:p>
          <a:p>
            <a:pPr marL="292100" lvl="1" indent="0">
              <a:buNone/>
            </a:pPr>
            <a:endParaRPr lang="nl-NL" dirty="0"/>
          </a:p>
          <a:p>
            <a:pPr marL="292100" lvl="1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B26F5F6-1B31-423F-BBE9-DF84E84976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428"/>
          <a:stretch/>
        </p:blipFill>
        <p:spPr>
          <a:xfrm>
            <a:off x="6112024" y="4293096"/>
            <a:ext cx="1584176" cy="1438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26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25"/>
    </mc:Choice>
    <mc:Fallback xmlns="">
      <p:transition spd="slow" advTm="21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D884A5-2E70-419B-B25A-56C83426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Tijdeenheden omrekenen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535E19-0BE0-4506-95F0-638A290B5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 uren naar dagen:</a:t>
            </a:r>
          </a:p>
          <a:p>
            <a:pPr lvl="1"/>
            <a:r>
              <a:rPr lang="nl-NL" dirty="0"/>
              <a:t>Uren delen door 24. Voor de komma staan dan de hele dagen. Die hele dagen haal je uit de som. Wat resteert zijn uren.</a:t>
            </a:r>
          </a:p>
          <a:p>
            <a:pPr marL="292100" lvl="1" indent="0">
              <a:buNone/>
            </a:pPr>
            <a:endParaRPr lang="nl-NL" dirty="0"/>
          </a:p>
          <a:p>
            <a:pPr lvl="1"/>
            <a:r>
              <a:rPr lang="nl-NL" dirty="0"/>
              <a:t>Bijv. 280 uur is hoeveel hele dagen en uren?</a:t>
            </a:r>
          </a:p>
          <a:p>
            <a:pPr lvl="1"/>
            <a:r>
              <a:rPr lang="nl-NL" dirty="0"/>
              <a:t>280: 24 = 11,66</a:t>
            </a:r>
          </a:p>
          <a:p>
            <a:pPr lvl="1"/>
            <a:r>
              <a:rPr lang="nl-NL" dirty="0"/>
              <a:t>11 hele dagen </a:t>
            </a:r>
          </a:p>
          <a:p>
            <a:pPr lvl="1"/>
            <a:r>
              <a:rPr lang="nl-NL" dirty="0"/>
              <a:t>11 x 24 = 264 uur</a:t>
            </a:r>
          </a:p>
          <a:p>
            <a:pPr lvl="1"/>
            <a:r>
              <a:rPr lang="nl-NL" dirty="0"/>
              <a:t>280 – 264 = 16 uur over </a:t>
            </a:r>
          </a:p>
          <a:p>
            <a:pPr lvl="1"/>
            <a:r>
              <a:rPr lang="nl-NL" dirty="0"/>
              <a:t>11 dagen en 16 uur.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292100" lvl="1" indent="0">
              <a:buNone/>
            </a:pPr>
            <a:endParaRPr lang="nl-NL" dirty="0"/>
          </a:p>
          <a:p>
            <a:pPr marL="292100" lvl="1" indent="0">
              <a:buNone/>
            </a:pPr>
            <a:endParaRPr lang="nl-NL" dirty="0"/>
          </a:p>
          <a:p>
            <a:pPr marL="292100" lvl="1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CD8AC31-69D3-4C92-941F-9DF17DE61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17671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4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4"/>
    </mc:Choice>
    <mc:Fallback xmlns="">
      <p:transition spd="slow" advTm="8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D884A5-2E70-419B-B25A-56C83426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Tijdeenheden omrekenen, vanuit decimale getallen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535E19-0BE0-4506-95F0-638A290B5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 uren naar minuten:</a:t>
            </a:r>
          </a:p>
          <a:p>
            <a:pPr lvl="1"/>
            <a:r>
              <a:rPr lang="nl-NL" dirty="0"/>
              <a:t>Voor de komma staan dan de hele uren. Die hele uren haal je uit de som. Wat overblijft (de decimalen) vermenigvuldig je met 60.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Voorbeeld: 3,7 uur naar hele uren en minuten.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3 hele uren</a:t>
            </a:r>
          </a:p>
          <a:p>
            <a:pPr lvl="1"/>
            <a:r>
              <a:rPr lang="nl-NL" dirty="0"/>
              <a:t>0,7 x 60 = 42 minuten</a:t>
            </a:r>
          </a:p>
          <a:p>
            <a:pPr lvl="1"/>
            <a:r>
              <a:rPr lang="nl-NL" dirty="0"/>
              <a:t>3 uur en 42 minuten</a:t>
            </a:r>
          </a:p>
          <a:p>
            <a:pPr lvl="1"/>
            <a:endParaRPr lang="nl-NL" dirty="0"/>
          </a:p>
          <a:p>
            <a:pPr marL="292100" lvl="1" indent="0">
              <a:buNone/>
            </a:pP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292100" lvl="1" indent="0">
              <a:buNone/>
            </a:pPr>
            <a:endParaRPr lang="nl-NL" dirty="0"/>
          </a:p>
          <a:p>
            <a:pPr marL="292100" lvl="1" indent="0">
              <a:buNone/>
            </a:pPr>
            <a:endParaRPr lang="nl-NL" dirty="0"/>
          </a:p>
          <a:p>
            <a:pPr marL="292100" lvl="1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BF4CECC-C797-41DD-9CC6-B5F5277EC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528884"/>
            <a:ext cx="1585097" cy="1438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03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48"/>
    </mc:Choice>
    <mc:Fallback xmlns="">
      <p:transition spd="slow" advTm="37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D884A5-2E70-419B-B25A-56C83426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Tijdeenheden omrekenen, vanuit decimale getallen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535E19-0BE0-4506-95F0-638A290B5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 jaren naar dagen:</a:t>
            </a:r>
          </a:p>
          <a:p>
            <a:pPr lvl="1"/>
            <a:r>
              <a:rPr lang="nl-NL" dirty="0"/>
              <a:t>Voor de komma staan dan de hele jaren. Die hele jaren haal je uit de som. Wat overblijft (de decimalen) vermenigvuldig je met 365.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Voorbeeld: 25,67 jaar naar hele jaren en dagen.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25 hele jaren</a:t>
            </a:r>
          </a:p>
          <a:p>
            <a:pPr lvl="1"/>
            <a:r>
              <a:rPr lang="nl-NL" dirty="0"/>
              <a:t>0,67 x 365 = 245 dagen</a:t>
            </a:r>
          </a:p>
          <a:p>
            <a:pPr lvl="1"/>
            <a:r>
              <a:rPr lang="nl-NL" dirty="0"/>
              <a:t>25 jaar en 245 dagen</a:t>
            </a:r>
          </a:p>
          <a:p>
            <a:pPr lvl="1"/>
            <a:endParaRPr lang="nl-NL" dirty="0"/>
          </a:p>
          <a:p>
            <a:pPr marL="292100" lvl="1" indent="0">
              <a:buNone/>
            </a:pP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292100" lvl="1" indent="0">
              <a:buNone/>
            </a:pPr>
            <a:endParaRPr lang="nl-NL" dirty="0"/>
          </a:p>
          <a:p>
            <a:pPr marL="292100" lvl="1" indent="0">
              <a:buNone/>
            </a:pPr>
            <a:endParaRPr lang="nl-NL" dirty="0"/>
          </a:p>
          <a:p>
            <a:pPr marL="292100" lvl="1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799B3D7-2930-449F-AAC6-B5A266DDD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4509120"/>
            <a:ext cx="1396359" cy="1675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81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33"/>
    </mc:Choice>
    <mc:Fallback xmlns="">
      <p:transition spd="slow" advTm="29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Zelfstandig werken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altLang="en-US" dirty="0"/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nl-NL" altLang="en-US" sz="16600" dirty="0"/>
              <a:t>DIY</a:t>
            </a:r>
          </a:p>
          <a:p>
            <a:pPr>
              <a:defRPr/>
            </a:pPr>
            <a:r>
              <a:rPr lang="nl-NL" altLang="en-US" dirty="0"/>
              <a:t>H7 studiewijzer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F76837-6E09-E975-B7B4-1A72C62C89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63" t="37936" r="24275" b="9788"/>
          <a:stretch/>
        </p:blipFill>
        <p:spPr>
          <a:xfrm>
            <a:off x="3563888" y="3648051"/>
            <a:ext cx="482453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9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9"/>
    </mc:Choice>
    <mc:Fallback xmlns="">
      <p:transition spd="slow" advTm="515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7.1 Diepte zien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Diepte zien</a:t>
            </a:r>
          </a:p>
          <a:p>
            <a:endParaRPr lang="nl-NL" dirty="0"/>
          </a:p>
          <a:p>
            <a:r>
              <a:rPr lang="nl-NL" dirty="0"/>
              <a:t>Ruimtelijk kijken</a:t>
            </a:r>
          </a:p>
          <a:p>
            <a:endParaRPr lang="nl-NL" dirty="0"/>
          </a:p>
          <a:p>
            <a:r>
              <a:rPr lang="nl-NL" dirty="0"/>
              <a:t>Perspectief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56" y="3910694"/>
            <a:ext cx="2774506" cy="23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01" y="548680"/>
            <a:ext cx="1615650" cy="228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144"/>
            <a:ext cx="29146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023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86DB1-6DAC-BF90-0C34-76C8A300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D-toets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6D2F2D-4E32-28A7-5B22-8D964307B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Opgaves:</a:t>
            </a:r>
          </a:p>
          <a:p>
            <a:r>
              <a:rPr lang="nl-NL" dirty="0" err="1"/>
              <a:t>Blz</a:t>
            </a:r>
            <a:r>
              <a:rPr lang="nl-NL" dirty="0"/>
              <a:t>: 175</a:t>
            </a:r>
          </a:p>
          <a:p>
            <a:r>
              <a:rPr lang="nl-NL" dirty="0"/>
              <a:t>1,2,3 – 5,6 – 7,9, 13 en 14.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4545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734CE-2428-EAC1-8A65-20B70FCA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1A829D9-138C-29A1-CCB0-7DC751DA9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27" t="37249" r="25253"/>
          <a:stretch/>
        </p:blipFill>
        <p:spPr>
          <a:xfrm>
            <a:off x="899592" y="1556792"/>
            <a:ext cx="5978899" cy="4180904"/>
          </a:xfrm>
        </p:spPr>
      </p:pic>
    </p:spTree>
    <p:extLst>
      <p:ext uri="{BB962C8B-B14F-4D97-AF65-F5344CB8AC3E}">
        <p14:creationId xmlns:p14="http://schemas.microsoft.com/office/powerpoint/2010/main" val="1004610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764C9-55C5-1B4C-2D66-E824A3B0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Antwoorden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CD0DE91-4965-C6E3-5865-1A2B45C25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45" t="25597" r="25185" b="3483"/>
          <a:stretch/>
        </p:blipFill>
        <p:spPr>
          <a:xfrm>
            <a:off x="1043608" y="1844824"/>
            <a:ext cx="5647485" cy="4392488"/>
          </a:xfrm>
        </p:spPr>
      </p:pic>
    </p:spTree>
    <p:extLst>
      <p:ext uri="{BB962C8B-B14F-4D97-AF65-F5344CB8AC3E}">
        <p14:creationId xmlns:p14="http://schemas.microsoft.com/office/powerpoint/2010/main" val="2762193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0C4590-1AFD-C33B-B9C4-E247EDD13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proefwerkweek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48063F-95CB-3CCC-CDDD-BE6906351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Bladzijde 168 opgave 25</a:t>
            </a:r>
          </a:p>
          <a:p>
            <a:r>
              <a:rPr lang="nl-NL" dirty="0"/>
              <a:t>Bladzijde 169 opgave 27</a:t>
            </a:r>
          </a:p>
          <a:p>
            <a:r>
              <a:rPr lang="nl-NL"/>
              <a:t>Bladzijde 171 opgave 31</a:t>
            </a:r>
          </a:p>
        </p:txBody>
      </p:sp>
    </p:spTree>
    <p:extLst>
      <p:ext uri="{BB962C8B-B14F-4D97-AF65-F5344CB8AC3E}">
        <p14:creationId xmlns:p14="http://schemas.microsoft.com/office/powerpoint/2010/main" val="369766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7.1 diepte zien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Escher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68935"/>
            <a:ext cx="3888432" cy="496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02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C3730-C254-45DC-A1DE-37CE212C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7.1 diepte zien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D1F9BF-954C-48B5-B022-394C91621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4483571"/>
          </a:xfrm>
        </p:spPr>
        <p:txBody>
          <a:bodyPr/>
          <a:lstStyle/>
          <a:p>
            <a:r>
              <a:rPr lang="nl-NL" dirty="0"/>
              <a:t>Begrippen</a:t>
            </a:r>
          </a:p>
          <a:p>
            <a:pPr lvl="1"/>
            <a:r>
              <a:rPr lang="nl-NL" dirty="0"/>
              <a:t>Balk</a:t>
            </a:r>
          </a:p>
          <a:p>
            <a:pPr lvl="1"/>
            <a:r>
              <a:rPr lang="nl-NL" dirty="0"/>
              <a:t>Ribben</a:t>
            </a:r>
          </a:p>
          <a:p>
            <a:pPr lvl="1"/>
            <a:r>
              <a:rPr lang="nl-NL" dirty="0"/>
              <a:t>Grensvlakken</a:t>
            </a:r>
          </a:p>
          <a:p>
            <a:pPr lvl="1"/>
            <a:r>
              <a:rPr lang="nl-NL" dirty="0"/>
              <a:t>Boven-, onder- en zijvlakken</a:t>
            </a:r>
          </a:p>
          <a:p>
            <a:pPr lvl="1"/>
            <a:r>
              <a:rPr lang="nl-NL" dirty="0"/>
              <a:t>Hoekpunten</a:t>
            </a:r>
          </a:p>
          <a:p>
            <a:pPr lvl="1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EAFE43E-D8A9-473D-A41B-868906979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3933056"/>
            <a:ext cx="3457936" cy="197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4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Zelfstandig werken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nl-NL" altLang="en-US" sz="19900" dirty="0"/>
              <a:t>DIY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nl-NL" altLang="en-US" dirty="0"/>
              <a:t>Studiewijzer H7.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nl-NL" altLang="en-US" sz="1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CC09096-A14B-CA75-33C6-659C85F76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060" y="3645024"/>
            <a:ext cx="4944284" cy="249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5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7.1 Diepte zien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Kubussen en balken tekenen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Kubus tekenen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Balken tekenen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99" y="2348880"/>
            <a:ext cx="2095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10466"/>
            <a:ext cx="2266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51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D4EC7A-9819-2E90-9E71-67141EAA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980F84-DF9B-7C97-8E21-6646532CC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Opgave 1: teken een kubus met ribben van 6 cm.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Opgave 2: teken een balk ABCD_EFGH met AB = 5, BC = 6 en AE = 4.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B0814FB-664B-FF75-CEC6-6F84401A1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264475"/>
            <a:ext cx="1577813" cy="141803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A7E47E4-74C0-496D-C3D8-C897E8E21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437112"/>
            <a:ext cx="3240360" cy="18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06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3|0.6|0.6|0.5|0.5|0.8|0.5|0.6|0.5|0.6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5.5|2.2|8.2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1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3.6|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1.3|5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1.4-1.6-oudpp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vloe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wadrant">
  <a:themeElements>
    <a:clrScheme name="Kw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Kw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w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w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w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w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w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w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w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w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w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vervloed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H1.4-1.6-oudpp</Template>
  <TotalTime>3723</TotalTime>
  <Words>1008</Words>
  <Application>Microsoft Office PowerPoint</Application>
  <PresentationFormat>Diavoorstelling (4:3)</PresentationFormat>
  <Paragraphs>268</Paragraphs>
  <Slides>43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43</vt:i4>
      </vt:variant>
    </vt:vector>
  </HeadingPairs>
  <TitlesOfParts>
    <vt:vector size="51" baseType="lpstr">
      <vt:lpstr>Arial</vt:lpstr>
      <vt:lpstr>Calibri</vt:lpstr>
      <vt:lpstr>Times New Roman</vt:lpstr>
      <vt:lpstr>Trebuchet MS</vt:lpstr>
      <vt:lpstr>Wingdings</vt:lpstr>
      <vt:lpstr>Wingdings 2</vt:lpstr>
      <vt:lpstr>H1.4-1.6-oudpp</vt:lpstr>
      <vt:lpstr>Kwadrant</vt:lpstr>
      <vt:lpstr>Wiskunde 2Tl</vt:lpstr>
      <vt:lpstr>Wiskunde leer je door:</vt:lpstr>
      <vt:lpstr>7.1 Diepte zien</vt:lpstr>
      <vt:lpstr>7.1 Diepte zien</vt:lpstr>
      <vt:lpstr>7.1 diepte zien</vt:lpstr>
      <vt:lpstr>7.1 diepte zien</vt:lpstr>
      <vt:lpstr>Zelfstandig werken</vt:lpstr>
      <vt:lpstr>7.1 Diepte zien</vt:lpstr>
      <vt:lpstr>Oefening</vt:lpstr>
      <vt:lpstr>Zelfstandig werken</vt:lpstr>
      <vt:lpstr>7.2 aanzichten</vt:lpstr>
      <vt:lpstr>7.2 aanzichten</vt:lpstr>
      <vt:lpstr>7.2 aanzichten</vt:lpstr>
      <vt:lpstr>7.2 aanzichten</vt:lpstr>
      <vt:lpstr>7.2 aanzichten</vt:lpstr>
      <vt:lpstr>7.2 aanzichten</vt:lpstr>
      <vt:lpstr>Zelfstandig werken</vt:lpstr>
      <vt:lpstr>Maateenheden omrekenen</vt:lpstr>
      <vt:lpstr>Algemeen - Meters</vt:lpstr>
      <vt:lpstr>Algemeen - Liter</vt:lpstr>
      <vt:lpstr>Algemeen - Gewicht</vt:lpstr>
      <vt:lpstr>De drie vragen</vt:lpstr>
      <vt:lpstr>Vraag 1: hoeveel stapjes?</vt:lpstr>
      <vt:lpstr>Vraag 2: Delen of vermenigvuldigen</vt:lpstr>
      <vt:lpstr>Vraag 2: Delen of vermenigvuldigen</vt:lpstr>
      <vt:lpstr>Vraag 3: De factor?</vt:lpstr>
      <vt:lpstr>Vraag 3: De factor?</vt:lpstr>
      <vt:lpstr>Onthoud:</vt:lpstr>
      <vt:lpstr>Matenkaart</vt:lpstr>
      <vt:lpstr>Zelfstandig werken</vt:lpstr>
      <vt:lpstr>H7 Extra.</vt:lpstr>
      <vt:lpstr>Eenheden van tijd</vt:lpstr>
      <vt:lpstr>Eenheden van tijd</vt:lpstr>
      <vt:lpstr>Tijdeenheden omrekenen</vt:lpstr>
      <vt:lpstr>Tijdeenheden omrekenen</vt:lpstr>
      <vt:lpstr>Tijdeenheden omrekenen</vt:lpstr>
      <vt:lpstr>Tijdeenheden omrekenen, vanuit decimale getallen</vt:lpstr>
      <vt:lpstr>Tijdeenheden omrekenen, vanuit decimale getallen</vt:lpstr>
      <vt:lpstr>Zelfstandig werken</vt:lpstr>
      <vt:lpstr>D-toets</vt:lpstr>
      <vt:lpstr>Oefenen</vt:lpstr>
      <vt:lpstr>Antwoorden</vt:lpstr>
      <vt:lpstr>proefwerkweek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Wiskunde 2Tl</dc:title>
  <dc:creator>Erik</dc:creator>
  <cp:lastModifiedBy>Erik Klepke</cp:lastModifiedBy>
  <cp:revision>215</cp:revision>
  <dcterms:created xsi:type="dcterms:W3CDTF">2013-09-15T12:09:42Z</dcterms:created>
  <dcterms:modified xsi:type="dcterms:W3CDTF">2026-05-19T11:29:58Z</dcterms:modified>
</cp:coreProperties>
</file>