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92" r:id="rId4"/>
    <p:sldId id="409" r:id="rId5"/>
    <p:sldId id="410" r:id="rId6"/>
    <p:sldId id="411" r:id="rId7"/>
    <p:sldId id="466" r:id="rId8"/>
    <p:sldId id="415" r:id="rId9"/>
    <p:sldId id="412" r:id="rId10"/>
    <p:sldId id="391" r:id="rId11"/>
    <p:sldId id="416" r:id="rId12"/>
    <p:sldId id="418" r:id="rId13"/>
    <p:sldId id="468" r:id="rId14"/>
    <p:sldId id="417" r:id="rId15"/>
    <p:sldId id="419" r:id="rId16"/>
    <p:sldId id="469" r:id="rId17"/>
    <p:sldId id="498" r:id="rId18"/>
    <p:sldId id="499" r:id="rId19"/>
    <p:sldId id="470" r:id="rId20"/>
    <p:sldId id="471" r:id="rId21"/>
    <p:sldId id="472" r:id="rId22"/>
    <p:sldId id="473" r:id="rId23"/>
    <p:sldId id="474" r:id="rId24"/>
    <p:sldId id="475" r:id="rId25"/>
    <p:sldId id="500" r:id="rId26"/>
    <p:sldId id="390" r:id="rId27"/>
    <p:sldId id="480" r:id="rId28"/>
    <p:sldId id="501" r:id="rId29"/>
    <p:sldId id="491" r:id="rId30"/>
    <p:sldId id="486" r:id="rId31"/>
    <p:sldId id="497" r:id="rId32"/>
    <p:sldId id="502" r:id="rId33"/>
    <p:sldId id="430" r:id="rId34"/>
    <p:sldId id="478" r:id="rId35"/>
    <p:sldId id="479" r:id="rId36"/>
    <p:sldId id="493" r:id="rId37"/>
    <p:sldId id="494" r:id="rId38"/>
    <p:sldId id="495" r:id="rId39"/>
    <p:sldId id="496" r:id="rId40"/>
    <p:sldId id="492" r:id="rId41"/>
    <p:sldId id="425" r:id="rId42"/>
    <p:sldId id="426" r:id="rId43"/>
    <p:sldId id="427" r:id="rId44"/>
    <p:sldId id="428" r:id="rId45"/>
    <p:sldId id="431" r:id="rId46"/>
    <p:sldId id="432" r:id="rId47"/>
    <p:sldId id="433" r:id="rId48"/>
    <p:sldId id="440" r:id="rId49"/>
    <p:sldId id="476" r:id="rId50"/>
    <p:sldId id="441" r:id="rId51"/>
    <p:sldId id="424" r:id="rId52"/>
    <p:sldId id="477" r:id="rId53"/>
    <p:sldId id="445" r:id="rId54"/>
    <p:sldId id="449" r:id="rId55"/>
    <p:sldId id="467" r:id="rId56"/>
    <p:sldId id="435" r:id="rId57"/>
    <p:sldId id="436" r:id="rId58"/>
    <p:sldId id="456" r:id="rId59"/>
    <p:sldId id="450" r:id="rId60"/>
    <p:sldId id="437" r:id="rId61"/>
    <p:sldId id="438" r:id="rId62"/>
    <p:sldId id="457" r:id="rId63"/>
    <p:sldId id="451" r:id="rId64"/>
    <p:sldId id="458" r:id="rId65"/>
    <p:sldId id="459" r:id="rId66"/>
    <p:sldId id="460" r:id="rId67"/>
    <p:sldId id="461" r:id="rId68"/>
    <p:sldId id="462" r:id="rId69"/>
    <p:sldId id="463" r:id="rId70"/>
    <p:sldId id="464" r:id="rId71"/>
    <p:sldId id="465" r:id="rId72"/>
    <p:sldId id="452" r:id="rId73"/>
    <p:sldId id="453" r:id="rId74"/>
    <p:sldId id="454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108B1-F833-414D-851F-41E6CF2EB4D4}" v="490" dt="2026-06-01T10:25:27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2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Klepke" userId="680af37f-b324-4236-b60a-9f95bc45c692" providerId="ADAL" clId="{8C437D9E-CA02-4FB1-8C25-DEC77207CE5E}"/>
    <pc:docChg chg="custSel addSld modSld">
      <pc:chgData name="Erik Klepke" userId="680af37f-b324-4236-b60a-9f95bc45c692" providerId="ADAL" clId="{8C437D9E-CA02-4FB1-8C25-DEC77207CE5E}" dt="2026-06-01T10:25:27.272" v="752"/>
      <pc:docMkLst>
        <pc:docMk/>
      </pc:docMkLst>
      <pc:sldChg chg="modSp mod">
        <pc:chgData name="Erik Klepke" userId="680af37f-b324-4236-b60a-9f95bc45c692" providerId="ADAL" clId="{8C437D9E-CA02-4FB1-8C25-DEC77207CE5E}" dt="2026-05-26T10:29:37.025" v="128" actId="20577"/>
        <pc:sldMkLst>
          <pc:docMk/>
          <pc:sldMk cId="765814265" sldId="470"/>
        </pc:sldMkLst>
        <pc:spChg chg="mod">
          <ac:chgData name="Erik Klepke" userId="680af37f-b324-4236-b60a-9f95bc45c692" providerId="ADAL" clId="{8C437D9E-CA02-4FB1-8C25-DEC77207CE5E}" dt="2026-05-26T10:29:37.025" v="128" actId="20577"/>
          <ac:spMkLst>
            <pc:docMk/>
            <pc:sldMk cId="765814265" sldId="470"/>
            <ac:spMk id="3" creationId="{FC4F3FA3-6E52-6165-DAE4-0CA0698F410C}"/>
          </ac:spMkLst>
        </pc:spChg>
      </pc:sldChg>
      <pc:sldChg chg="modSp add modAnim">
        <pc:chgData name="Erik Klepke" userId="680af37f-b324-4236-b60a-9f95bc45c692" providerId="ADAL" clId="{8C437D9E-CA02-4FB1-8C25-DEC77207CE5E}" dt="2026-05-26T10:32:09.985" v="306"/>
        <pc:sldMkLst>
          <pc:docMk/>
          <pc:sldMk cId="3847116809" sldId="500"/>
        </pc:sldMkLst>
        <pc:spChg chg="mod">
          <ac:chgData name="Erik Klepke" userId="680af37f-b324-4236-b60a-9f95bc45c692" providerId="ADAL" clId="{8C437D9E-CA02-4FB1-8C25-DEC77207CE5E}" dt="2026-05-26T10:31:57.536" v="304" actId="20577"/>
          <ac:spMkLst>
            <pc:docMk/>
            <pc:sldMk cId="3847116809" sldId="500"/>
            <ac:spMk id="3" creationId="{20289B55-FA7B-96AD-6398-112AB88712E5}"/>
          </ac:spMkLst>
        </pc:spChg>
      </pc:sldChg>
      <pc:sldChg chg="modSp add mod modAnim">
        <pc:chgData name="Erik Klepke" userId="680af37f-b324-4236-b60a-9f95bc45c692" providerId="ADAL" clId="{8C437D9E-CA02-4FB1-8C25-DEC77207CE5E}" dt="2026-06-01T10:21:22.511" v="494"/>
        <pc:sldMkLst>
          <pc:docMk/>
          <pc:sldMk cId="788740111" sldId="501"/>
        </pc:sldMkLst>
        <pc:spChg chg="mod">
          <ac:chgData name="Erik Klepke" userId="680af37f-b324-4236-b60a-9f95bc45c692" providerId="ADAL" clId="{8C437D9E-CA02-4FB1-8C25-DEC77207CE5E}" dt="2026-06-01T10:21:12.413" v="493" actId="20577"/>
          <ac:spMkLst>
            <pc:docMk/>
            <pc:sldMk cId="788740111" sldId="501"/>
            <ac:spMk id="3" creationId="{F2C620CE-01CB-2E7C-E264-C8A2C13E339D}"/>
          </ac:spMkLst>
        </pc:spChg>
      </pc:sldChg>
      <pc:sldChg chg="delSp modSp add mod modAnim">
        <pc:chgData name="Erik Klepke" userId="680af37f-b324-4236-b60a-9f95bc45c692" providerId="ADAL" clId="{8C437D9E-CA02-4FB1-8C25-DEC77207CE5E}" dt="2026-06-01T10:25:27.272" v="752"/>
        <pc:sldMkLst>
          <pc:docMk/>
          <pc:sldMk cId="1516008109" sldId="502"/>
        </pc:sldMkLst>
        <pc:spChg chg="mod">
          <ac:chgData name="Erik Klepke" userId="680af37f-b324-4236-b60a-9f95bc45c692" providerId="ADAL" clId="{8C437D9E-CA02-4FB1-8C25-DEC77207CE5E}" dt="2026-06-01T10:23:01.596" v="514" actId="20577"/>
          <ac:spMkLst>
            <pc:docMk/>
            <pc:sldMk cId="1516008109" sldId="502"/>
            <ac:spMk id="2" creationId="{DB09177F-FC0A-5C37-D320-7DA2D45189AE}"/>
          </ac:spMkLst>
        </pc:spChg>
        <pc:spChg chg="mod">
          <ac:chgData name="Erik Klepke" userId="680af37f-b324-4236-b60a-9f95bc45c692" providerId="ADAL" clId="{8C437D9E-CA02-4FB1-8C25-DEC77207CE5E}" dt="2026-06-01T10:25:01.909" v="747" actId="20577"/>
          <ac:spMkLst>
            <pc:docMk/>
            <pc:sldMk cId="1516008109" sldId="502"/>
            <ac:spMk id="3" creationId="{F14E4E4E-B05C-FEEB-F5B9-28BFED92C7D8}"/>
          </ac:spMkLst>
        </pc:spChg>
        <pc:picChg chg="del">
          <ac:chgData name="Erik Klepke" userId="680af37f-b324-4236-b60a-9f95bc45c692" providerId="ADAL" clId="{8C437D9E-CA02-4FB1-8C25-DEC77207CE5E}" dt="2026-06-01T10:23:47.465" v="647" actId="478"/>
          <ac:picMkLst>
            <pc:docMk/>
            <pc:sldMk cId="1516008109" sldId="502"/>
            <ac:picMk id="6" creationId="{6A1CC60D-A720-4A86-F1DD-4D8FAFD9EC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6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2832F4-C14C-4DCF-8BF8-BE995B5D94AE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7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B777D1-3DB8-424B-A32A-59437A73740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4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6E0F-ADD9-47D0-B511-4D42ABBD264E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1EB4-AED1-49DF-BA6A-EC65E085385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34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FAC7CB-CAB4-4633-9318-05E49DFC9083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453B33A-12F3-4CD9-9DC9-3ECAC4B05D4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2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49B1-7A6F-4EF8-BBEE-922A7400E2A1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ACE5-58EB-4DD0-81EB-171728CF33B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15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368B1A8-F48B-4687-85F6-46B1E1957F05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BFD33-C10A-4A23-AE44-7DEC7DC0E72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1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C911-378D-472C-8935-3DEC3AC8BB3E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A62E-0532-4CA1-812E-CE54C87E64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23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DFB8-4CA7-4B4D-B23B-E49E6F8A237F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5757-8D10-4828-8633-E0F97FE0C2B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52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879D-1961-4F1E-9FD9-BCD8E596FC61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C620-2A51-4672-B68E-CDDAC82B07B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3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99A9-F43F-4B89-B019-E58BAF57E5D1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3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8DFA-2F92-453C-A8EB-39911EFF139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86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19FD-2E33-441F-80C2-A1E05F749DB1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50BC-A32B-4465-B941-F214AFD44CA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02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hthoe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7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ADDB78-DA76-4303-B086-B8D664E0E8CC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8F9C53-FAB9-4088-8D55-3B511585E8D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893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30" name="Tijdelijke aanduiding voor teks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633D18-1261-4EB6-B05E-A713D202C089}" type="datetimeFigureOut">
              <a:rPr lang="nl-NL"/>
              <a:pPr>
                <a:defRPr/>
              </a:pPr>
              <a:t>1-6-2026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8D073EB-EFD1-47FF-A5D5-7FFA79B53E0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1" r:id="rId2"/>
    <p:sldLayoutId id="2147484359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60" r:id="rId9"/>
    <p:sldLayoutId id="2147484357" r:id="rId10"/>
    <p:sldLayoutId id="21474843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Wiskunde 2Tl</a:t>
            </a:r>
          </a:p>
        </p:txBody>
      </p:sp>
      <p:sp>
        <p:nvSpPr>
          <p:cNvPr id="6147" name="Ondertitel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nl-NL" altLang="en-US" dirty="0"/>
              <a:t>Hoofdstuk 8: Inhoud en vergroten</a:t>
            </a:r>
          </a:p>
        </p:txBody>
      </p:sp>
      <p:pic>
        <p:nvPicPr>
          <p:cNvPr id="6148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88913"/>
            <a:ext cx="20589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sz="19900" dirty="0"/>
              <a:t>DIY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dirty="0"/>
              <a:t>Studiewijzer H8.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en-US" sz="1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8FADF9-36DF-B48C-1AB5-9B0FC093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74" t="58042" r="25589" b="3086"/>
          <a:stretch/>
        </p:blipFill>
        <p:spPr>
          <a:xfrm>
            <a:off x="3419872" y="4449093"/>
            <a:ext cx="439248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5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8.2 Inhoud piramide &amp; kegel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Piramide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grondvlak berekenen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x hoogte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Deel door 3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4017243" cy="291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2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8.2 Inhoud piramide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Inhoud berekenen: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grondvlak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x hoogte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Delen door 3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Oppervlakte grondvlak:  </a:t>
            </a:r>
            <a:r>
              <a:rPr lang="nl-NL" i="1" dirty="0">
                <a:solidFill>
                  <a:srgbClr val="FF0000"/>
                </a:solidFill>
              </a:rPr>
              <a:t>lengte x breedte</a:t>
            </a:r>
          </a:p>
          <a:p>
            <a:r>
              <a:rPr lang="nl-NL" dirty="0"/>
              <a:t>Oppervlakte </a:t>
            </a:r>
            <a:r>
              <a:rPr lang="nl-NL" i="1" dirty="0">
                <a:solidFill>
                  <a:srgbClr val="FF0000"/>
                </a:solidFill>
              </a:rPr>
              <a:t>x hoogte </a:t>
            </a:r>
          </a:p>
          <a:p>
            <a:r>
              <a:rPr lang="nl-NL" dirty="0"/>
              <a:t>Delen door </a:t>
            </a:r>
            <a:r>
              <a:rPr lang="nl-NL" i="1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Piramide: </a:t>
            </a:r>
            <a:r>
              <a:rPr lang="nl-NL" dirty="0"/>
              <a:t>(lengte x breedte x hoogte) : 3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0C4289-EA63-43A2-A5CC-03982BEC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647548"/>
            <a:ext cx="2450891" cy="17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8.2 Inhoud piramide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Piramide heeft als grondvlak een vierkant met een zijde van 150m. Hij is 80m hoog. Hoe groot is de inhoud in m</a:t>
            </a:r>
            <a:r>
              <a:rPr lang="nl-NL" baseline="30000" dirty="0"/>
              <a:t>3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Oppervlakte grondvlak:  </a:t>
            </a:r>
            <a:r>
              <a:rPr lang="nl-NL" i="1" dirty="0">
                <a:solidFill>
                  <a:srgbClr val="FF0000"/>
                </a:solidFill>
              </a:rPr>
              <a:t>150 x 150</a:t>
            </a:r>
          </a:p>
          <a:p>
            <a:r>
              <a:rPr lang="nl-NL" dirty="0"/>
              <a:t>Oppervlakte </a:t>
            </a:r>
            <a:r>
              <a:rPr lang="nl-NL" i="1" dirty="0">
                <a:solidFill>
                  <a:srgbClr val="FF0000"/>
                </a:solidFill>
              </a:rPr>
              <a:t>x 80</a:t>
            </a:r>
          </a:p>
          <a:p>
            <a:r>
              <a:rPr lang="nl-NL" dirty="0"/>
              <a:t>Delen door </a:t>
            </a:r>
            <a:r>
              <a:rPr lang="nl-NL" i="1" dirty="0">
                <a:solidFill>
                  <a:srgbClr val="FF0000"/>
                </a:solidFill>
              </a:rPr>
              <a:t>3</a:t>
            </a:r>
          </a:p>
          <a:p>
            <a:endParaRPr lang="nl-NL" i="1" dirty="0">
              <a:solidFill>
                <a:srgbClr val="FF0000"/>
              </a:solidFill>
            </a:endParaRPr>
          </a:p>
          <a:p>
            <a:r>
              <a:rPr lang="nl-NL" i="1" dirty="0">
                <a:solidFill>
                  <a:srgbClr val="FF0000"/>
                </a:solidFill>
              </a:rPr>
              <a:t>Antwoord: 600.000m</a:t>
            </a:r>
            <a:r>
              <a:rPr lang="nl-NL" i="1" baseline="30000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0C4289-EA63-43A2-A5CC-03982BEC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437112"/>
            <a:ext cx="2450891" cy="17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6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8.2 Inhoud piramide &amp; kegel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7067128" cy="3293209"/>
          </a:xfr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nl-NL" dirty="0">
                <a:latin typeface="Trebuchet MS" pitchFamily="34" charset="0"/>
                <a:cs typeface="Arial" charset="0"/>
              </a:rPr>
              <a:t>Kegel</a:t>
            </a:r>
          </a:p>
          <a:p>
            <a:pPr>
              <a:spcBef>
                <a:spcPct val="0"/>
              </a:spcBef>
            </a:pPr>
            <a:endParaRPr lang="nl-NL" dirty="0">
              <a:latin typeface="Trebuchet MS" pitchFamily="34" charset="0"/>
              <a:cs typeface="Arial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nl-NL" dirty="0">
                <a:latin typeface="Trebuchet MS" pitchFamily="34" charset="0"/>
                <a:cs typeface="Arial" charset="0"/>
              </a:rPr>
              <a:t>Oppervlakte grondvlak berekenen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nl-NL" dirty="0">
                <a:latin typeface="Trebuchet MS" pitchFamily="34" charset="0"/>
                <a:cs typeface="Arial" charset="0"/>
              </a:rPr>
              <a:t>Oppervlakte x hoogte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nl-NL" dirty="0">
                <a:latin typeface="Trebuchet MS" pitchFamily="34" charset="0"/>
                <a:cs typeface="Arial" charset="0"/>
              </a:rPr>
              <a:t>Deel door 3</a:t>
            </a:r>
          </a:p>
          <a:p>
            <a:pPr>
              <a:spcBef>
                <a:spcPct val="0"/>
              </a:spcBef>
            </a:pPr>
            <a:endParaRPr lang="nl-NL" dirty="0">
              <a:latin typeface="Trebuchet MS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nl-NL" dirty="0">
              <a:latin typeface="Trebuchet MS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nl-NL" dirty="0">
              <a:latin typeface="Trebuchet MS" pitchFamily="34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50100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8.2 Inhoud kegel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Inhoud berekenen: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grondvlak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x hoogte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Delen door 3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Oppervlakte grondvlak:  </a:t>
            </a:r>
            <a:r>
              <a:rPr lang="nl-NL" i="1" dirty="0">
                <a:solidFill>
                  <a:srgbClr val="FF0000"/>
                </a:solidFill>
              </a:rPr>
              <a:t>π x straal</a:t>
            </a:r>
            <a:r>
              <a:rPr lang="nl-NL" i="1" baseline="30000" dirty="0">
                <a:solidFill>
                  <a:srgbClr val="FF0000"/>
                </a:solidFill>
              </a:rPr>
              <a:t>2</a:t>
            </a:r>
            <a:r>
              <a:rPr lang="nl-NL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nl-NL" dirty="0"/>
              <a:t>Oppervlakte </a:t>
            </a:r>
            <a:r>
              <a:rPr lang="nl-NL" i="1" dirty="0">
                <a:solidFill>
                  <a:srgbClr val="FF0000"/>
                </a:solidFill>
              </a:rPr>
              <a:t>x hoogte </a:t>
            </a:r>
          </a:p>
          <a:p>
            <a:pPr marL="0" indent="0">
              <a:buNone/>
            </a:pPr>
            <a:r>
              <a:rPr lang="nl-NL" dirty="0"/>
              <a:t>Delen door </a:t>
            </a:r>
            <a:r>
              <a:rPr lang="nl-NL" i="1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Kegel: </a:t>
            </a:r>
            <a:r>
              <a:rPr lang="nl-NL" dirty="0"/>
              <a:t>(π x straal</a:t>
            </a:r>
            <a:r>
              <a:rPr lang="nl-NL" baseline="30000" dirty="0"/>
              <a:t>2</a:t>
            </a:r>
            <a:r>
              <a:rPr lang="nl-NL" dirty="0"/>
              <a:t> x hoogte) : 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6587BD-7777-4F85-84FD-8DDB50926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502695"/>
            <a:ext cx="2066339" cy="20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8.2 Inhoud kegel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kegel heeft een diameter van 10cm en een hoogte van 7 cm. Wat is de inhoud?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Oppervlakte grondvlak:  </a:t>
            </a:r>
            <a:r>
              <a:rPr lang="nl-NL" i="1" dirty="0">
                <a:solidFill>
                  <a:srgbClr val="FF0000"/>
                </a:solidFill>
              </a:rPr>
              <a:t>π x 5</a:t>
            </a:r>
            <a:r>
              <a:rPr lang="nl-NL" i="1" baseline="30000" dirty="0">
                <a:solidFill>
                  <a:srgbClr val="FF0000"/>
                </a:solidFill>
              </a:rPr>
              <a:t>2</a:t>
            </a:r>
            <a:r>
              <a:rPr lang="nl-NL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nl-NL" dirty="0"/>
              <a:t>Oppervlakte </a:t>
            </a:r>
            <a:r>
              <a:rPr lang="nl-NL" i="1" dirty="0">
                <a:solidFill>
                  <a:srgbClr val="FF0000"/>
                </a:solidFill>
              </a:rPr>
              <a:t>x 7 </a:t>
            </a:r>
          </a:p>
          <a:p>
            <a:pPr marL="0" indent="0">
              <a:buNone/>
            </a:pPr>
            <a:r>
              <a:rPr lang="nl-NL" dirty="0"/>
              <a:t>Delen door </a:t>
            </a:r>
            <a:r>
              <a:rPr lang="nl-NL" i="1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nl-NL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i="1" dirty="0">
                <a:solidFill>
                  <a:srgbClr val="FF0000"/>
                </a:solidFill>
              </a:rPr>
              <a:t>Antwoord: 183,3 cm</a:t>
            </a:r>
            <a:r>
              <a:rPr lang="nl-NL" i="1" baseline="30000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6587BD-7777-4F85-84FD-8DDB50926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861" y="4386042"/>
            <a:ext cx="2066339" cy="20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18436-731A-E859-EE33-D8A9DF2A6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9C64A-1320-7A72-E0EC-4EB508F0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7411" name="Tijdelijke aanduiding voor inhoud 2">
            <a:extLst>
              <a:ext uri="{FF2B5EF4-FFF2-40B4-BE49-F238E27FC236}">
                <a16:creationId xmlns:a16="http://schemas.microsoft.com/office/drawing/2014/main" id="{533BC0E8-4000-1FAE-C504-B8CD3DAA7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sz="19900" dirty="0"/>
              <a:t>DIY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dirty="0"/>
              <a:t>Studiewijzer H8.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en-US" sz="1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C6817A-D10A-68BB-F9D8-94C8DE9CAF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75" t="58042" r="24801" b="5767"/>
          <a:stretch/>
        </p:blipFill>
        <p:spPr>
          <a:xfrm>
            <a:off x="3347864" y="4365104"/>
            <a:ext cx="446449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6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33C86-3955-9DB6-ACF0-7595F1FB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Samenvatting Inhoud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21F6B8-148A-DC1B-71BC-DEEB43017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kan de inhoud berekenen van:</a:t>
            </a:r>
          </a:p>
          <a:p>
            <a:endParaRPr lang="nl-NL" dirty="0"/>
          </a:p>
          <a:p>
            <a:r>
              <a:rPr lang="nl-NL" dirty="0"/>
              <a:t>Balk</a:t>
            </a:r>
          </a:p>
          <a:p>
            <a:r>
              <a:rPr lang="nl-NL" dirty="0"/>
              <a:t>Kubus</a:t>
            </a:r>
          </a:p>
          <a:p>
            <a:r>
              <a:rPr lang="nl-NL" dirty="0"/>
              <a:t>Prisma</a:t>
            </a:r>
          </a:p>
          <a:p>
            <a:r>
              <a:rPr lang="nl-NL" dirty="0"/>
              <a:t>Cilinder</a:t>
            </a:r>
          </a:p>
          <a:p>
            <a:r>
              <a:rPr lang="nl-NL" dirty="0"/>
              <a:t>Piramide</a:t>
            </a:r>
          </a:p>
          <a:p>
            <a:r>
              <a:rPr lang="nl-NL" dirty="0"/>
              <a:t>Kegel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008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2208D-9EFE-4BED-B796-99E6D0A6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VRagen</a:t>
            </a:r>
            <a:r>
              <a:rPr lang="nl-NL" dirty="0"/>
              <a:t>: Bereken de 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4F3FA3-6E52-6165-DAE4-0CA0698F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200" dirty="0"/>
              <a:t>Een kubus heeft ribben van 4cm.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Een balk van 20cm bij 25cm  bij 100cm.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Een cilinder met een diameter van 14cm en hoogte van 3 dm.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Een vierkante piramide met zijde van 125m en hoogte van 60m.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Een kegel met diameter van 1,2dm en hoogte van 10cm.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Een 5 cm hoge prisma met een driehoekig grondvlak waarvan een zijde 2 cm is en de bijbehorende hoogte 3 cm.</a:t>
            </a:r>
          </a:p>
        </p:txBody>
      </p:sp>
    </p:spTree>
    <p:extLst>
      <p:ext uri="{BB962C8B-B14F-4D97-AF65-F5344CB8AC3E}">
        <p14:creationId xmlns:p14="http://schemas.microsoft.com/office/powerpoint/2010/main" val="76581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Wiskunde leer je door: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1538288"/>
            <a:ext cx="4824413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41838"/>
            <a:ext cx="1905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2208D-9EFE-4BED-B796-99E6D0A6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Antwoorden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4F3FA3-6E52-6165-DAE4-0CA0698F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Een kubus heeft ribben van 4cm. </a:t>
            </a:r>
          </a:p>
          <a:p>
            <a:endParaRPr lang="nl-NL" sz="2400" dirty="0"/>
          </a:p>
          <a:p>
            <a:r>
              <a:rPr lang="nl-NL" sz="2400" dirty="0"/>
              <a:t>Grondvlak: 4 x 4 = 16</a:t>
            </a:r>
          </a:p>
          <a:p>
            <a:endParaRPr lang="nl-NL" sz="2400" dirty="0"/>
          </a:p>
          <a:p>
            <a:r>
              <a:rPr lang="nl-NL" sz="2400" dirty="0"/>
              <a:t>16 x 4 = 64 cm</a:t>
            </a:r>
            <a:r>
              <a:rPr lang="nl-NL" sz="24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29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2208D-9EFE-4BED-B796-99E6D0A6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Antwoorden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4F3FA3-6E52-6165-DAE4-0CA0698F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Een balk van 20cm bij 25cm  bij 100cm.</a:t>
            </a:r>
          </a:p>
          <a:p>
            <a:endParaRPr lang="nl-NL" sz="2400" dirty="0"/>
          </a:p>
          <a:p>
            <a:r>
              <a:rPr lang="nl-NL" sz="2400" dirty="0"/>
              <a:t>Grondvlak van 20 x 25 = 500</a:t>
            </a:r>
          </a:p>
          <a:p>
            <a:endParaRPr lang="nl-NL" sz="2400" dirty="0"/>
          </a:p>
          <a:p>
            <a:r>
              <a:rPr lang="nl-NL" sz="2400" dirty="0"/>
              <a:t>500 x 100 = 50.000cm</a:t>
            </a:r>
            <a:r>
              <a:rPr lang="nl-NL" sz="24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17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2208D-9EFE-4BED-B796-99E6D0A6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Antwoorden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4F3FA3-6E52-6165-DAE4-0CA0698F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Een cilinder met een diameter van 14cm en hoogte van 3 dm.</a:t>
            </a:r>
          </a:p>
          <a:p>
            <a:endParaRPr lang="nl-NL" sz="2400" dirty="0"/>
          </a:p>
          <a:p>
            <a:r>
              <a:rPr lang="nl-NL" sz="2400" dirty="0"/>
              <a:t>Straal = 14: 2 = 7cm</a:t>
            </a:r>
          </a:p>
          <a:p>
            <a:endParaRPr lang="nl-NL" sz="2400" dirty="0"/>
          </a:p>
          <a:p>
            <a:r>
              <a:rPr lang="nl-NL" sz="2400" dirty="0"/>
              <a:t>Grondvlak: pi x 7</a:t>
            </a:r>
            <a:r>
              <a:rPr lang="nl-NL" sz="2400" baseline="30000" dirty="0"/>
              <a:t>2</a:t>
            </a:r>
            <a:r>
              <a:rPr lang="nl-NL" sz="2400" dirty="0"/>
              <a:t> = 153,938</a:t>
            </a:r>
          </a:p>
          <a:p>
            <a:endParaRPr lang="nl-NL" sz="2400" baseline="30000" dirty="0"/>
          </a:p>
          <a:p>
            <a:r>
              <a:rPr lang="nl-NL" sz="2400" dirty="0"/>
              <a:t>153,938 x 30 = 4.618,1 cm</a:t>
            </a:r>
            <a:r>
              <a:rPr lang="nl-NL" sz="24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410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2208D-9EFE-4BED-B796-99E6D0A6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Antwoorden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4F3FA3-6E52-6165-DAE4-0CA0698F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Een vierkante piramide met zijde van 125m en hoogte van 60m.</a:t>
            </a:r>
          </a:p>
          <a:p>
            <a:endParaRPr lang="nl-NL" sz="2400" dirty="0"/>
          </a:p>
          <a:p>
            <a:r>
              <a:rPr lang="nl-NL" sz="2400" dirty="0"/>
              <a:t>Grondvlak = 125 x 125 = 15.625</a:t>
            </a:r>
          </a:p>
          <a:p>
            <a:endParaRPr lang="nl-NL" sz="2400" dirty="0"/>
          </a:p>
          <a:p>
            <a:r>
              <a:rPr lang="nl-NL" sz="2400" dirty="0"/>
              <a:t>15.625 x 60 = 937.500</a:t>
            </a:r>
          </a:p>
          <a:p>
            <a:endParaRPr lang="nl-NL" sz="2400" dirty="0"/>
          </a:p>
          <a:p>
            <a:r>
              <a:rPr lang="nl-NL" sz="2400" dirty="0"/>
              <a:t>937.500 : 3 = 312.500m</a:t>
            </a:r>
            <a:r>
              <a:rPr lang="nl-NL" sz="24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97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2208D-9EFE-4BED-B796-99E6D0A6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Antwoorden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4F3FA3-6E52-6165-DAE4-0CA0698F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Een kegel met diameter van 1,2dm en hoogte van 10cm.</a:t>
            </a:r>
          </a:p>
          <a:p>
            <a:endParaRPr lang="nl-NL" sz="2400" dirty="0"/>
          </a:p>
          <a:p>
            <a:r>
              <a:rPr lang="nl-NL" sz="2400" dirty="0"/>
              <a:t>Straal = 1,2 dm : 2 = 0,6 dm = 6cm.</a:t>
            </a:r>
          </a:p>
          <a:p>
            <a:endParaRPr lang="nl-NL" sz="2400" dirty="0"/>
          </a:p>
          <a:p>
            <a:r>
              <a:rPr lang="nl-NL" sz="2400" dirty="0"/>
              <a:t>Grondvlak = pi x 6</a:t>
            </a:r>
            <a:r>
              <a:rPr lang="nl-NL" sz="2400" baseline="30000" dirty="0"/>
              <a:t>2</a:t>
            </a:r>
            <a:r>
              <a:rPr lang="nl-NL" sz="2400" dirty="0"/>
              <a:t> = 113,0973</a:t>
            </a:r>
          </a:p>
          <a:p>
            <a:endParaRPr lang="nl-NL" sz="2400" dirty="0"/>
          </a:p>
          <a:p>
            <a:r>
              <a:rPr lang="nl-NL" sz="2400" dirty="0"/>
              <a:t>113,0973 x 10 = 1130,973</a:t>
            </a:r>
          </a:p>
          <a:p>
            <a:endParaRPr lang="nl-NL" sz="2400" dirty="0"/>
          </a:p>
          <a:p>
            <a:r>
              <a:rPr lang="nl-NL" sz="2400" dirty="0"/>
              <a:t>1130,973 : 3 = 377 cm</a:t>
            </a:r>
            <a:r>
              <a:rPr lang="nl-NL" sz="24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50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A8CED-3F5A-5547-A167-0ABA048D8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D85FF-27DD-2C89-FFBB-FD7093EC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Antwoorden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289B55-FA7B-96AD-6398-112AB887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Een 5 cm hoge prisma met een driehoekig grondvlak waarvan een zijde 2 cm is en de bijbehorende hoogte 3 cm.</a:t>
            </a:r>
          </a:p>
          <a:p>
            <a:endParaRPr lang="nl-NL" sz="2400" dirty="0"/>
          </a:p>
          <a:p>
            <a:r>
              <a:rPr lang="nl-NL" sz="2400" dirty="0"/>
              <a:t>Driehoek = 0,5 x zijde x bijbehorende hoogte</a:t>
            </a:r>
          </a:p>
          <a:p>
            <a:r>
              <a:rPr lang="nl-NL" sz="2400" dirty="0"/>
              <a:t>Grondvlak 0,5 x 2 x 3 = 3cm</a:t>
            </a:r>
            <a:r>
              <a:rPr lang="nl-NL" sz="2400" baseline="30000" dirty="0"/>
              <a:t>2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grondvlak x hoogte = inhoud.</a:t>
            </a:r>
          </a:p>
          <a:p>
            <a:endParaRPr lang="nl-NL" sz="2400" dirty="0"/>
          </a:p>
          <a:p>
            <a:r>
              <a:rPr lang="nl-NL" sz="2400" dirty="0"/>
              <a:t>3cm</a:t>
            </a:r>
            <a:r>
              <a:rPr lang="nl-NL" sz="2400" baseline="30000" dirty="0"/>
              <a:t>2</a:t>
            </a:r>
            <a:r>
              <a:rPr lang="nl-NL" sz="2400" dirty="0"/>
              <a:t> x 5 cm = 15cm</a:t>
            </a:r>
            <a:r>
              <a:rPr lang="nl-NL" sz="2400" baseline="30000" dirty="0"/>
              <a:t>3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471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sz="19900" dirty="0"/>
              <a:t>DIY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dirty="0"/>
              <a:t>Studiewijzer H8.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en-US" sz="1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FEABD9-17A1-7ED6-584E-569C7437E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75" t="56702" r="26714" b="21851"/>
          <a:stretch/>
        </p:blipFill>
        <p:spPr>
          <a:xfrm>
            <a:off x="2771800" y="4358207"/>
            <a:ext cx="5595522" cy="14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06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8.3 Vergrotingsfactor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zijn 2 afbeeldingen. </a:t>
            </a:r>
            <a:endParaRPr lang="nl-NL" b="1" dirty="0"/>
          </a:p>
          <a:p>
            <a:r>
              <a:rPr lang="nl-NL" dirty="0"/>
              <a:t>Ze zijn gelijkvormig.</a:t>
            </a:r>
          </a:p>
          <a:p>
            <a:r>
              <a:rPr lang="nl-NL" dirty="0"/>
              <a:t>Vergrotingsfactor uitrekenen (vanuit het origineel)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7B2A16-06E5-4AE2-BC63-FECA711B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717032"/>
            <a:ext cx="5184576" cy="20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A513E-6020-7CAB-524A-76C50C3AE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71C51-8452-3C6E-F5BC-B1D750D2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8.3 Vergrotingsfactor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C620CE-01CB-2E7C-E264-C8A2C13E3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Formule vergrotingsfactor: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  <a:highlight>
                  <a:srgbClr val="FFFF00"/>
                </a:highlight>
              </a:rPr>
              <a:t>Vergrotingsfactor = lengte beeld : lengte origineel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32C886-C529-CB2F-9B05-35E5F557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717032"/>
            <a:ext cx="5184576" cy="20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8.3 Vergrotingsfactor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Er zijn 2 afbeeldingen. </a:t>
            </a:r>
            <a:endParaRPr lang="nl-NL" sz="2000" b="1" dirty="0"/>
          </a:p>
          <a:p>
            <a:r>
              <a:rPr lang="nl-NL" sz="2000" dirty="0"/>
              <a:t>Ze zijn gelijkvormig.</a:t>
            </a:r>
          </a:p>
          <a:p>
            <a:r>
              <a:rPr lang="nl-NL" sz="2000" dirty="0"/>
              <a:t>Vergrotingsfactor 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Met tabel de vergrotingsfactor vinden.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900504" y="4941168"/>
          <a:ext cx="4352391" cy="87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nl-NL" dirty="0"/>
                        <a:t>Origineel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lengte =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/>
                        <a:t>breedte = ?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4">
                <a:tc>
                  <a:txBody>
                    <a:bodyPr/>
                    <a:lstStyle/>
                    <a:p>
                      <a:r>
                        <a:rPr lang="nl-NL" dirty="0"/>
                        <a:t>Beeld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lengte =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/>
                        <a:t>breedte = ?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8DD03F43-E695-468D-A96D-B89AF171B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36" y="1882463"/>
            <a:ext cx="3379452" cy="13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8.1 inhoud berekenen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Inhoud afhankelijk van: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Grondvlak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Hoogte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r>
              <a:rPr lang="nl-NL" dirty="0"/>
              <a:t>Inhoud berekenen: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grondvlak berekenen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x hoogte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84482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8.3 Vergrotingsfactor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Verhoudingstabel: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955417" y="4914983"/>
          <a:ext cx="4368738" cy="83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203">
                <a:tc>
                  <a:txBody>
                    <a:bodyPr/>
                    <a:lstStyle/>
                    <a:p>
                      <a:r>
                        <a:rPr lang="nl-NL" dirty="0"/>
                        <a:t>Origineel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lengte =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/>
                        <a:t>breedte = ?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72">
                <a:tc>
                  <a:txBody>
                    <a:bodyPr/>
                    <a:lstStyle/>
                    <a:p>
                      <a:r>
                        <a:rPr lang="nl-NL" dirty="0"/>
                        <a:t>Beeld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lengte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/>
                        <a:t>breedte = ?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1763688" y="5928884"/>
            <a:ext cx="523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Vergrotingsfactor=  beeld : origineel = </a:t>
            </a:r>
            <a:r>
              <a:rPr lang="nl-NL" sz="2000" b="1" i="1" dirty="0">
                <a:solidFill>
                  <a:srgbClr val="C00000"/>
                </a:solidFill>
              </a:rPr>
              <a:t>6:3 = 2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420586-1192-41D2-867B-7EA4D7C96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05" y="2640094"/>
            <a:ext cx="1268078" cy="10425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6C07F83-8232-4CAB-A984-41A5D0917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31" y="1670067"/>
            <a:ext cx="2517866" cy="20789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A9FCC6B-7057-4C2B-B4CE-A73B2A2C26A3}"/>
              </a:ext>
            </a:extLst>
          </p:cNvPr>
          <p:cNvSpPr txBox="1"/>
          <p:nvPr/>
        </p:nvSpPr>
        <p:spPr>
          <a:xfrm>
            <a:off x="2195736" y="37727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 cm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69BEF55-840F-4143-A6C1-098BB3D44B0E}"/>
              </a:ext>
            </a:extLst>
          </p:cNvPr>
          <p:cNvSpPr txBox="1"/>
          <p:nvPr/>
        </p:nvSpPr>
        <p:spPr>
          <a:xfrm>
            <a:off x="4654352" y="378848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 cm</a:t>
            </a:r>
          </a:p>
        </p:txBody>
      </p:sp>
    </p:spTree>
    <p:extLst>
      <p:ext uri="{BB962C8B-B14F-4D97-AF65-F5344CB8AC3E}">
        <p14:creationId xmlns:p14="http://schemas.microsoft.com/office/powerpoint/2010/main" val="18464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8.3 Vergrotingsfactor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21437"/>
              </p:ext>
            </p:extLst>
          </p:nvPr>
        </p:nvGraphicFramePr>
        <p:xfrm>
          <a:off x="1168503" y="5078526"/>
          <a:ext cx="5517456" cy="1010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69">
                <a:tc>
                  <a:txBody>
                    <a:bodyPr/>
                    <a:lstStyle/>
                    <a:p>
                      <a:r>
                        <a:rPr lang="nl-NL" dirty="0"/>
                        <a:t>Origineel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lengte =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/>
                        <a:t>breedte = 1,5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72">
                <a:tc>
                  <a:txBody>
                    <a:bodyPr/>
                    <a:lstStyle/>
                    <a:p>
                      <a:r>
                        <a:rPr lang="nl-NL" dirty="0"/>
                        <a:t>Beeld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lengte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/>
                        <a:t>breedte = </a:t>
                      </a:r>
                    </a:p>
                    <a:p>
                      <a:r>
                        <a:rPr lang="nl-NL" baseline="0" dirty="0"/>
                        <a:t>1,5 x 2 = 3cm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AB420586-1192-41D2-867B-7EA4D7C96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12" y="2694933"/>
            <a:ext cx="1268078" cy="10425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6C07F83-8232-4CAB-A984-41A5D0917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31" y="1670067"/>
            <a:ext cx="2517866" cy="20789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A9FCC6B-7057-4C2B-B4CE-A73B2A2C26A3}"/>
              </a:ext>
            </a:extLst>
          </p:cNvPr>
          <p:cNvSpPr txBox="1"/>
          <p:nvPr/>
        </p:nvSpPr>
        <p:spPr>
          <a:xfrm>
            <a:off x="1653452" y="37884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 cm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69BEF55-840F-4143-A6C1-098BB3D44B0E}"/>
              </a:ext>
            </a:extLst>
          </p:cNvPr>
          <p:cNvSpPr txBox="1"/>
          <p:nvPr/>
        </p:nvSpPr>
        <p:spPr>
          <a:xfrm>
            <a:off x="4654352" y="378848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 cm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7AA99AE-C477-4ED6-1FC1-284D9EA5539E}"/>
              </a:ext>
            </a:extLst>
          </p:cNvPr>
          <p:cNvSpPr txBox="1"/>
          <p:nvPr/>
        </p:nvSpPr>
        <p:spPr>
          <a:xfrm>
            <a:off x="727720" y="305966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1,5 cm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581566C-77AA-A131-E37B-8A48FE7B89ED}"/>
              </a:ext>
            </a:extLst>
          </p:cNvPr>
          <p:cNvSpPr txBox="1"/>
          <p:nvPr/>
        </p:nvSpPr>
        <p:spPr>
          <a:xfrm>
            <a:off x="3207151" y="25248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? cm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681C14D-5387-1FFF-13A8-ACEC68A0FB38}"/>
              </a:ext>
            </a:extLst>
          </p:cNvPr>
          <p:cNvSpPr txBox="1"/>
          <p:nvPr/>
        </p:nvSpPr>
        <p:spPr>
          <a:xfrm>
            <a:off x="1087760" y="4320130"/>
            <a:ext cx="523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Vergrotingsfactor=  beeld : origineel = </a:t>
            </a:r>
            <a:r>
              <a:rPr lang="nl-NL" sz="2000" b="1" i="1" dirty="0">
                <a:solidFill>
                  <a:srgbClr val="C00000"/>
                </a:solidFill>
              </a:rPr>
              <a:t>6:3 = 2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50AF0635-3224-AD5A-81F8-2240A958F36D}"/>
              </a:ext>
            </a:extLst>
          </p:cNvPr>
          <p:cNvCxnSpPr/>
          <p:nvPr/>
        </p:nvCxnSpPr>
        <p:spPr>
          <a:xfrm flipH="1">
            <a:off x="5652120" y="4720240"/>
            <a:ext cx="216024" cy="10850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8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D5F32-741A-FBAD-01DD-06AC3519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9177F-FC0A-5C37-D320-7DA2D451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8.3 Vergrotingsfactor  percentage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F14E4E4E-B05C-FEEB-F5B9-28BFED92C7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Hoe maak je van een percentage een vergrotingsfactor?</a:t>
                </a:r>
              </a:p>
              <a:p>
                <a:pPr marL="0" indent="0">
                  <a:buNone/>
                </a:pPr>
                <a:r>
                  <a:rPr lang="nl-NL" dirty="0"/>
                  <a:t>	</a:t>
                </a:r>
              </a:p>
              <a:p>
                <a:pPr marL="0" indent="0">
                  <a:buNone/>
                </a:pPr>
                <a:r>
                  <a:rPr lang="nl-NL" sz="24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Vergrotingsfactor = percentage : 100</a:t>
                </a:r>
              </a:p>
              <a:p>
                <a:pPr marL="0" indent="0">
                  <a:buNone/>
                </a:pPr>
                <a:endParaRPr lang="nl-NL" sz="2400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  <a:p>
                <a:r>
                  <a:rPr lang="nl-NL" dirty="0"/>
                  <a:t>Kopieermachine staat op 130%. Welke vergrotingsfactor hoort erbij?</a:t>
                </a:r>
              </a:p>
              <a:p>
                <a:endParaRPr lang="nl-NL" dirty="0"/>
              </a:p>
              <a:p>
                <a:r>
                  <a:rPr lang="nl-NL" dirty="0"/>
                  <a:t>Antwoord: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130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dirty="0"/>
                  <a:t> = 1,3</a:t>
                </a:r>
              </a:p>
              <a:p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 </a:t>
                </a:r>
              </a:p>
              <a:p>
                <a:endParaRPr lang="nl-NL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F14E4E4E-B05C-FEEB-F5B9-28BFED92C7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3" t="-11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0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sz="19900" dirty="0"/>
              <a:t>DIY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dirty="0"/>
              <a:t>Studiewijzer H8.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en-US" sz="1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F692DF-F64C-1F22-B625-85D76F37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87" t="45979" r="28738" b="38107"/>
          <a:stretch/>
        </p:blipFill>
        <p:spPr>
          <a:xfrm>
            <a:off x="2051720" y="4221088"/>
            <a:ext cx="6897320" cy="14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85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C33D6-846B-D0D4-840D-BF85E7CC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8.4 Gelijkvormige driehoeken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B762B-270F-ECC7-418D-92613337B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driehoeken zijn gelijkvormig als alle hoeken even groot zijn.</a:t>
            </a:r>
          </a:p>
          <a:p>
            <a:endParaRPr lang="nl-NL" dirty="0"/>
          </a:p>
          <a:p>
            <a:r>
              <a:rPr lang="el-GR" b="0" i="0" dirty="0">
                <a:solidFill>
                  <a:srgbClr val="222222"/>
                </a:solidFill>
                <a:effectLst/>
                <a:highlight>
                  <a:srgbClr val="FFFFE0"/>
                </a:highlight>
                <a:latin typeface="times new roman" panose="02020603050405020304" pitchFamily="18" charset="0"/>
              </a:rPr>
              <a:t>Δ</a:t>
            </a:r>
            <a:r>
              <a:rPr lang="nl-NL" dirty="0"/>
              <a:t>ABC </a:t>
            </a:r>
            <a:r>
              <a:rPr lang="nl-NL" b="0" i="0" dirty="0">
                <a:solidFill>
                  <a:srgbClr val="222222"/>
                </a:solidFill>
                <a:effectLst/>
                <a:highlight>
                  <a:srgbClr val="FFFFE0"/>
                </a:highlight>
                <a:latin typeface="times new roman" panose="02020603050405020304" pitchFamily="18" charset="0"/>
              </a:rPr>
              <a:t>~ </a:t>
            </a:r>
            <a:r>
              <a:rPr lang="el-GR" b="0" i="0" dirty="0">
                <a:solidFill>
                  <a:srgbClr val="222222"/>
                </a:solidFill>
                <a:effectLst/>
                <a:highlight>
                  <a:srgbClr val="FFFFE0"/>
                </a:highlight>
                <a:latin typeface="times new roman" panose="02020603050405020304" pitchFamily="18" charset="0"/>
              </a:rPr>
              <a:t>Δ</a:t>
            </a:r>
            <a:r>
              <a:rPr lang="nl-NL" dirty="0"/>
              <a:t>DEF </a:t>
            </a:r>
          </a:p>
          <a:p>
            <a:r>
              <a:rPr lang="nl-NL" dirty="0"/>
              <a:t>dan: </a:t>
            </a:r>
          </a:p>
          <a:p>
            <a:r>
              <a:rPr lang="nl-NL" b="0" i="0" dirty="0">
                <a:solidFill>
                  <a:srgbClr val="222222"/>
                </a:solidFill>
                <a:effectLst/>
                <a:highlight>
                  <a:srgbClr val="FFFFE0"/>
                </a:highlight>
                <a:latin typeface="times new roman" panose="02020603050405020304" pitchFamily="18" charset="0"/>
              </a:rPr>
              <a:t>∠</a:t>
            </a:r>
            <a:r>
              <a:rPr lang="nl-NL" dirty="0"/>
              <a:t>A = </a:t>
            </a:r>
            <a:r>
              <a:rPr lang="nl-NL" b="0" i="0" dirty="0">
                <a:solidFill>
                  <a:srgbClr val="222222"/>
                </a:solidFill>
                <a:effectLst/>
                <a:highlight>
                  <a:srgbClr val="FFFFE0"/>
                </a:highlight>
                <a:latin typeface="times new roman" panose="02020603050405020304" pitchFamily="18" charset="0"/>
              </a:rPr>
              <a:t>∠</a:t>
            </a:r>
            <a:r>
              <a:rPr lang="nl-NL" dirty="0"/>
              <a:t>D, </a:t>
            </a:r>
          </a:p>
          <a:p>
            <a:r>
              <a:rPr lang="nl-NL" b="0" i="0" dirty="0">
                <a:solidFill>
                  <a:srgbClr val="222222"/>
                </a:solidFill>
                <a:effectLst/>
                <a:highlight>
                  <a:srgbClr val="FFFFE0"/>
                </a:highlight>
                <a:latin typeface="times new roman" panose="02020603050405020304" pitchFamily="18" charset="0"/>
              </a:rPr>
              <a:t>∠</a:t>
            </a:r>
            <a:r>
              <a:rPr lang="nl-NL" dirty="0"/>
              <a:t>B = </a:t>
            </a:r>
            <a:r>
              <a:rPr lang="nl-NL" b="0" i="0" dirty="0">
                <a:solidFill>
                  <a:srgbClr val="222222"/>
                </a:solidFill>
                <a:effectLst/>
                <a:highlight>
                  <a:srgbClr val="FFFFE0"/>
                </a:highlight>
                <a:latin typeface="times new roman" panose="02020603050405020304" pitchFamily="18" charset="0"/>
              </a:rPr>
              <a:t>∠</a:t>
            </a:r>
            <a:r>
              <a:rPr lang="nl-NL" dirty="0"/>
              <a:t>E en </a:t>
            </a:r>
          </a:p>
          <a:p>
            <a:r>
              <a:rPr lang="nl-NL" b="0" i="0" dirty="0">
                <a:solidFill>
                  <a:srgbClr val="222222"/>
                </a:solidFill>
                <a:effectLst/>
                <a:highlight>
                  <a:srgbClr val="FFFFE0"/>
                </a:highlight>
                <a:latin typeface="times new roman" panose="02020603050405020304" pitchFamily="18" charset="0"/>
              </a:rPr>
              <a:t>∠</a:t>
            </a:r>
            <a:r>
              <a:rPr lang="nl-NL" dirty="0"/>
              <a:t>C = </a:t>
            </a:r>
            <a:r>
              <a:rPr lang="nl-NL" b="0" i="0" dirty="0">
                <a:solidFill>
                  <a:srgbClr val="222222"/>
                </a:solidFill>
                <a:effectLst/>
                <a:highlight>
                  <a:srgbClr val="FFFFE0"/>
                </a:highlight>
                <a:latin typeface="times new roman" panose="02020603050405020304" pitchFamily="18" charset="0"/>
              </a:rPr>
              <a:t>∠</a:t>
            </a:r>
            <a:r>
              <a:rPr lang="nl-NL" dirty="0"/>
              <a:t>F.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852CB2-019F-68FD-E10B-5D496AB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846948"/>
            <a:ext cx="3467157" cy="24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C33D6-846B-D0D4-840D-BF85E7CC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8.4 Gelijkvormige driehoeken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B762B-270F-ECC7-418D-92613337B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alle hoeken even groot zijn, dan zijn de twee driehoeken gelijkvormig.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                 Vaak aan elkaar afgebeeld.</a:t>
            </a:r>
          </a:p>
          <a:p>
            <a:pPr marL="776288" lvl="3" indent="0">
              <a:buNone/>
            </a:pPr>
            <a:endParaRPr lang="nl-NL" dirty="0"/>
          </a:p>
          <a:p>
            <a:pPr marL="776288" lvl="3" indent="0">
              <a:buNone/>
            </a:pPr>
            <a:endParaRPr lang="nl-NL" dirty="0"/>
          </a:p>
          <a:p>
            <a:pPr marL="776288" lvl="3" indent="0">
              <a:buNone/>
            </a:pPr>
            <a:endParaRPr lang="nl-NL" dirty="0"/>
          </a:p>
          <a:p>
            <a:pPr marL="776288" lvl="3" indent="0">
              <a:buNone/>
            </a:pPr>
            <a:r>
              <a:rPr lang="nl-NL" dirty="0"/>
              <a:t>                                 Dezelfde tekens in de hoeken.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852CB2-019F-68FD-E10B-5D496AB96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88" r="53947"/>
          <a:stretch/>
        </p:blipFill>
        <p:spPr>
          <a:xfrm>
            <a:off x="1970373" y="4581128"/>
            <a:ext cx="1596717" cy="17532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637D54-0A31-1B34-5B8E-94FD6D3E7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21" t="14308" r="-3764" b="3881"/>
          <a:stretch/>
        </p:blipFill>
        <p:spPr>
          <a:xfrm rot="10800000">
            <a:off x="1115616" y="2708920"/>
            <a:ext cx="1791444" cy="19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82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94C63-93D3-3D5B-DA6B-F5F65975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8.4 Gelijkvormige driehoeken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FFC0B4-4DBE-980D-815E-9B300A0EA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6282"/>
            <a:ext cx="7239000" cy="4846638"/>
          </a:xfrm>
        </p:spPr>
        <p:txBody>
          <a:bodyPr/>
          <a:lstStyle/>
          <a:p>
            <a:r>
              <a:rPr lang="nl-NL" dirty="0"/>
              <a:t>Zijdes berekenen van gelijkvormige driehoeken.</a:t>
            </a:r>
          </a:p>
          <a:p>
            <a:endParaRPr lang="nl-NL" dirty="0"/>
          </a:p>
          <a:p>
            <a:r>
              <a:rPr lang="nl-NL" dirty="0"/>
              <a:t>Stappenplan: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2000" i="1" dirty="0"/>
              <a:t>Gebruik verhoudingstabel.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2000" i="1" dirty="0"/>
              <a:t>Zijdes die ‘bij elkaar’ horen onder elkaar.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2000" i="1" dirty="0"/>
              <a:t>Vul de gegeven getallen in.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2000" i="1" dirty="0"/>
              <a:t>Bereken vergrotingsfactor.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2000" i="1" dirty="0"/>
              <a:t>Reken de onbekende zijdes uit.</a:t>
            </a:r>
          </a:p>
        </p:txBody>
      </p:sp>
    </p:spTree>
    <p:extLst>
      <p:ext uri="{BB962C8B-B14F-4D97-AF65-F5344CB8AC3E}">
        <p14:creationId xmlns:p14="http://schemas.microsoft.com/office/powerpoint/2010/main" val="6726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C33D6-846B-D0D4-840D-BF85E7CC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8.4 Gelijkvormige driehoeken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B762B-270F-ECC7-418D-92613337B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Bereken de onbekende zijdes.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852CB2-019F-68FD-E10B-5D496AB96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88" r="53947"/>
          <a:stretch/>
        </p:blipFill>
        <p:spPr>
          <a:xfrm>
            <a:off x="1970373" y="4581128"/>
            <a:ext cx="1596717" cy="17532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637D54-0A31-1B34-5B8E-94FD6D3E7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21" t="14308" r="-3764" b="3881"/>
          <a:stretch/>
        </p:blipFill>
        <p:spPr>
          <a:xfrm rot="10800000">
            <a:off x="1115616" y="2708920"/>
            <a:ext cx="1791444" cy="196512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1384103-3EC3-D5CB-4FC9-9A66C7C1DF5E}"/>
              </a:ext>
            </a:extLst>
          </p:cNvPr>
          <p:cNvSpPr txBox="1"/>
          <p:nvPr/>
        </p:nvSpPr>
        <p:spPr>
          <a:xfrm>
            <a:off x="1970373" y="2562870"/>
            <a:ext cx="31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7FA18A-7A1A-D386-ECD2-F712CC0CF7FD}"/>
              </a:ext>
            </a:extLst>
          </p:cNvPr>
          <p:cNvSpPr txBox="1"/>
          <p:nvPr/>
        </p:nvSpPr>
        <p:spPr>
          <a:xfrm>
            <a:off x="2750468" y="3585213"/>
            <a:ext cx="31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9526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CC03E-2132-01C4-BD42-AEED9FBB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8.4 Gelijkvormige driehoeken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D4CBFD-C2F3-B91B-1602-7B4AF9C55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 het stappenplan.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6006A2-9531-E4D7-CC0D-A9626AB0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916832"/>
            <a:ext cx="2880320" cy="199445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112460-FAED-065D-3614-94FC022AB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" t="39896" r="33824" b="16008"/>
          <a:stretch/>
        </p:blipFill>
        <p:spPr>
          <a:xfrm>
            <a:off x="539552" y="2399121"/>
            <a:ext cx="3027778" cy="1512168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A53512B9-61FA-E38B-3191-839A568E4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20151"/>
              </p:ext>
            </p:extLst>
          </p:nvPr>
        </p:nvGraphicFramePr>
        <p:xfrm>
          <a:off x="1028700" y="4100587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8872410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160785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128691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23251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Driehoek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Zijde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Zijde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Zijde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7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AB =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BC =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 =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29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DF =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EF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5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Vergrotings-factor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898203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00396BD2-1D46-BFD8-569E-552051197F38}"/>
              </a:ext>
            </a:extLst>
          </p:cNvPr>
          <p:cNvSpPr txBox="1"/>
          <p:nvPr/>
        </p:nvSpPr>
        <p:spPr>
          <a:xfrm>
            <a:off x="2609632" y="5355121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40:30 = </a:t>
            </a:r>
            <a:r>
              <a:rPr lang="nl-NL" b="1" dirty="0">
                <a:solidFill>
                  <a:srgbClr val="FF0000"/>
                </a:solidFill>
              </a:rPr>
              <a:t>1,33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7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CC03E-2132-01C4-BD42-AEED9FBB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8.4 Gelijkvormige driehoeken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D4CBFD-C2F3-B91B-1602-7B4AF9C55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 het stappenplan.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6006A2-9531-E4D7-CC0D-A9626AB0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916832"/>
            <a:ext cx="2880320" cy="199445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112460-FAED-065D-3614-94FC022AB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" t="39896" r="33824" b="16008"/>
          <a:stretch/>
        </p:blipFill>
        <p:spPr>
          <a:xfrm>
            <a:off x="539552" y="2399121"/>
            <a:ext cx="3027778" cy="1512168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A53512B9-61FA-E38B-3191-839A568E4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77339"/>
              </p:ext>
            </p:extLst>
          </p:nvPr>
        </p:nvGraphicFramePr>
        <p:xfrm>
          <a:off x="1028700" y="4100587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8872410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160785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128691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23251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Driehoek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Zijde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Zijde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Zijde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7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AB =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BC =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 =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29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DF =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EF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5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Vergrotings-factor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898203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A3BEBA1-D48C-E678-6705-293AD3E7CBBE}"/>
              </a:ext>
            </a:extLst>
          </p:cNvPr>
          <p:cNvSpPr txBox="1"/>
          <p:nvPr/>
        </p:nvSpPr>
        <p:spPr>
          <a:xfrm>
            <a:off x="4572002" y="47251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27*1,33 </a:t>
            </a:r>
            <a:r>
              <a:rPr lang="nl-NL" sz="1600" b="1" dirty="0">
                <a:solidFill>
                  <a:srgbClr val="FF0000"/>
                </a:solidFill>
              </a:rPr>
              <a:t>= 36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45F4602-AE6E-5646-7868-EA560C727172}"/>
              </a:ext>
            </a:extLst>
          </p:cNvPr>
          <p:cNvSpPr txBox="1"/>
          <p:nvPr/>
        </p:nvSpPr>
        <p:spPr>
          <a:xfrm>
            <a:off x="6116588" y="47251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13*1,33 </a:t>
            </a:r>
            <a:r>
              <a:rPr lang="nl-NL" sz="1600" b="1" dirty="0">
                <a:solidFill>
                  <a:srgbClr val="FF0000"/>
                </a:solidFill>
              </a:rPr>
              <a:t>= 17,3</a:t>
            </a:r>
          </a:p>
        </p:txBody>
      </p:sp>
    </p:spTree>
    <p:extLst>
      <p:ext uri="{BB962C8B-B14F-4D97-AF65-F5344CB8AC3E}">
        <p14:creationId xmlns:p14="http://schemas.microsoft.com/office/powerpoint/2010/main" val="30562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8.1 Inhoud Kubus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Inhoud berekenen: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grondvlak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x hoogte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Oppervlakte grondvlak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i="1" dirty="0"/>
              <a:t>lengte x breedte </a:t>
            </a:r>
            <a:r>
              <a:rPr lang="nl-NL" dirty="0"/>
              <a:t>dus 24 x 24 = 576 cm</a:t>
            </a:r>
            <a:r>
              <a:rPr lang="nl-NL" baseline="30000" dirty="0"/>
              <a:t>2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Oppervlakte x hoogte: </a:t>
            </a:r>
          </a:p>
          <a:p>
            <a:pPr marL="0" indent="0">
              <a:buNone/>
            </a:pPr>
            <a:r>
              <a:rPr lang="nl-NL" dirty="0"/>
              <a:t>dus 576 x 24 = 13.824 cm</a:t>
            </a:r>
            <a:r>
              <a:rPr lang="nl-NL" baseline="30000" dirty="0"/>
              <a:t>3</a:t>
            </a:r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700808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sz="19900" dirty="0"/>
              <a:t>DIY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dirty="0"/>
              <a:t>Studiewijzer H8.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1788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8.6 Schaal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dirty="0"/>
              <a:t>Werkelijke afmetingen </a:t>
            </a:r>
          </a:p>
          <a:p>
            <a:r>
              <a:rPr lang="nl-NL" altLang="en-US" dirty="0"/>
              <a:t>Afmetingen tekening/schaalmodel</a:t>
            </a:r>
          </a:p>
          <a:p>
            <a:r>
              <a:rPr lang="nl-NL" altLang="en-US" dirty="0"/>
              <a:t>Factor</a:t>
            </a:r>
          </a:p>
          <a:p>
            <a:r>
              <a:rPr lang="nl-NL" altLang="en-US" dirty="0"/>
              <a:t>Schaal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55" y="3487860"/>
            <a:ext cx="2824843" cy="276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63" y="332656"/>
            <a:ext cx="1783383" cy="13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2940208" cy="26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1:15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dirty="0"/>
              <a:t>Schaalmodel</a:t>
            </a:r>
          </a:p>
          <a:p>
            <a:r>
              <a:rPr lang="nl-NL" altLang="en-US" dirty="0"/>
              <a:t>1:15 spreek uit: “één op vijftien”.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59"/>
            <a:ext cx="5914854" cy="331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87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1:1.500.000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/>
              <a:t>Landkaart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57413"/>
            <a:ext cx="54006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99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1:250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58938"/>
            <a:ext cx="66087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292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8.6 schaal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Schaalmodel 11,5 cm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Schaal 1:43</a:t>
            </a:r>
          </a:p>
          <a:p>
            <a:r>
              <a:rPr lang="nl-NL" dirty="0"/>
              <a:t>11,5 </a:t>
            </a:r>
            <a:r>
              <a:rPr lang="nl-NL" b="1" dirty="0">
                <a:solidFill>
                  <a:srgbClr val="FF0000"/>
                </a:solidFill>
              </a:rPr>
              <a:t>x</a:t>
            </a:r>
            <a:r>
              <a:rPr lang="nl-NL" dirty="0"/>
              <a:t> 43 = 495 com = 4,95 meter.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660712"/>
            <a:ext cx="1890169" cy="141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1"/>
            <a:ext cx="3816424" cy="25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8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8.6 schaal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Audi TT 4,18 meter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Schaal 1:43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4,18 </a:t>
            </a:r>
            <a:r>
              <a:rPr lang="nl-NL" b="1" dirty="0">
                <a:solidFill>
                  <a:srgbClr val="FF0000"/>
                </a:solidFill>
              </a:rPr>
              <a:t>:</a:t>
            </a:r>
            <a:r>
              <a:rPr lang="nl-NL" dirty="0"/>
              <a:t> 43 = 0,097 meter = 9,7 centimeter.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Afbeeldingsresultaat voor audi 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8883"/>
            <a:ext cx="3344938" cy="239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4"/>
            <a:ext cx="1486496" cy="148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7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8.6 schaal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Schaalmodel BMW 318i:  7 cm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BMW 318i = 420 centimeter.</a:t>
            </a:r>
          </a:p>
          <a:p>
            <a:endParaRPr lang="nl-NL" dirty="0"/>
          </a:p>
          <a:p>
            <a:r>
              <a:rPr lang="nl-NL" dirty="0"/>
              <a:t>420/7 = 60</a:t>
            </a:r>
          </a:p>
          <a:p>
            <a:endParaRPr lang="nl-NL" dirty="0"/>
          </a:p>
          <a:p>
            <a:r>
              <a:rPr lang="nl-NL" dirty="0"/>
              <a:t>Schaal 1:60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1697900" cy="12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89" y="3212976"/>
            <a:ext cx="2888594" cy="21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8.6 schaal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Landkaarten</a:t>
            </a:r>
          </a:p>
          <a:p>
            <a:r>
              <a:rPr lang="nl-NL" dirty="0"/>
              <a:t>Schaallijn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1 cm op schaallijn = 2 km</a:t>
            </a:r>
          </a:p>
          <a:p>
            <a:r>
              <a:rPr lang="nl-NL" dirty="0"/>
              <a:t>2 km = 200.000 cm</a:t>
            </a:r>
          </a:p>
          <a:p>
            <a:r>
              <a:rPr lang="nl-NL" dirty="0"/>
              <a:t>Schaal 1 : 200.000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661033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63688" y="36450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915816" y="3645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88735" y="3645024"/>
            <a:ext cx="29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148064" y="3645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409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6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8.6 schaal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Landkaarten</a:t>
            </a:r>
          </a:p>
          <a:p>
            <a:r>
              <a:rPr lang="nl-NL" dirty="0"/>
              <a:t>Schaallijn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Schaal 1 : 40.000</a:t>
            </a:r>
          </a:p>
          <a:p>
            <a:r>
              <a:rPr lang="nl-NL" dirty="0"/>
              <a:t>1 cm = 40.000 cm</a:t>
            </a:r>
          </a:p>
          <a:p>
            <a:r>
              <a:rPr lang="nl-NL" dirty="0"/>
              <a:t>1cm = 400 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" r="30143"/>
          <a:stretch/>
        </p:blipFill>
        <p:spPr bwMode="auto">
          <a:xfrm>
            <a:off x="755574" y="4942434"/>
            <a:ext cx="5168619" cy="113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07704" y="566310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400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059831" y="5679401"/>
            <a:ext cx="5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800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290170" y="5660895"/>
            <a:ext cx="69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1200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544336" y="5663103"/>
            <a:ext cx="117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1600m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409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1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8.1 Inhoud balk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Inhoud berekenen: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grondvlak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x hoogte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Oppervlakte grondvlak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i="1" dirty="0"/>
              <a:t>lengte x breedte </a:t>
            </a:r>
            <a:r>
              <a:rPr lang="nl-NL" dirty="0"/>
              <a:t>dus 10 x 4 = 40 cm</a:t>
            </a:r>
            <a:r>
              <a:rPr lang="nl-NL" baseline="30000" dirty="0"/>
              <a:t>2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Oppervlakte x hoogte: </a:t>
            </a:r>
          </a:p>
          <a:p>
            <a:pPr marL="0" indent="0">
              <a:buNone/>
            </a:pPr>
            <a:r>
              <a:rPr lang="nl-NL" dirty="0"/>
              <a:t>dus 40 x 3 = 120 cm</a:t>
            </a:r>
            <a:r>
              <a:rPr lang="nl-NL" baseline="30000" dirty="0"/>
              <a:t>3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416" y="1582400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8.6 schaal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Tekenen op schaal</a:t>
            </a:r>
          </a:p>
          <a:p>
            <a:endParaRPr lang="nl-NL" dirty="0"/>
          </a:p>
          <a:p>
            <a:r>
              <a:rPr lang="nl-NL" dirty="0"/>
              <a:t>Werkelijkheid is groter dan schaalmodel</a:t>
            </a:r>
          </a:p>
          <a:p>
            <a:endParaRPr lang="nl-NL" dirty="0"/>
          </a:p>
          <a:p>
            <a:r>
              <a:rPr lang="nl-NL" dirty="0"/>
              <a:t>Maten van tekening zijn kleiner (delen door de schaal) </a:t>
            </a:r>
          </a:p>
          <a:p>
            <a:endParaRPr lang="nl-NL" dirty="0"/>
          </a:p>
          <a:p>
            <a:r>
              <a:rPr lang="nl-NL" dirty="0"/>
              <a:t>10 meter</a:t>
            </a:r>
          </a:p>
          <a:p>
            <a:r>
              <a:rPr lang="nl-NL" dirty="0"/>
              <a:t>Schaal 1:200</a:t>
            </a:r>
          </a:p>
          <a:p>
            <a:r>
              <a:rPr lang="nl-NL" dirty="0"/>
              <a:t>10 : 200 = 0,05m =&gt; 5cm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6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sz="19900" dirty="0"/>
              <a:t>DIY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dirty="0"/>
              <a:t>Studiewijzer H8.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en-US" sz="1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25C3AC-2E00-2400-426A-875F7212D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97" t="56702" r="34252" b="5767"/>
          <a:stretch/>
        </p:blipFill>
        <p:spPr>
          <a:xfrm>
            <a:off x="3563888" y="3645024"/>
            <a:ext cx="441306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23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3DB49-50DD-CAEA-2FB3-2EF0ED34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proefwerkweek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27999F-90B4-F136-B198-2D95E099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Bladzijde 233 opgave 2 en 3</a:t>
            </a:r>
          </a:p>
          <a:p>
            <a:r>
              <a:rPr lang="nl-NL"/>
              <a:t>Bladzijde 237 opgave 19 en 21</a:t>
            </a:r>
          </a:p>
        </p:txBody>
      </p:sp>
    </p:spTree>
    <p:extLst>
      <p:ext uri="{BB962C8B-B14F-4D97-AF65-F5344CB8AC3E}">
        <p14:creationId xmlns:p14="http://schemas.microsoft.com/office/powerpoint/2010/main" val="2676411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8.5 oppervlakte en inhoud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Vergrotingsfactor</a:t>
            </a:r>
          </a:p>
          <a:p>
            <a:endParaRPr lang="nl-NL" dirty="0"/>
          </a:p>
          <a:p>
            <a:r>
              <a:rPr lang="nl-NL" dirty="0"/>
              <a:t>Korte naam: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 rot="10800000" flipH="1" flipV="1">
            <a:off x="3779912" y="1385477"/>
            <a:ext cx="35283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400" b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42730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lengtes 3X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8" y="3068960"/>
            <a:ext cx="1777135" cy="9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87824" y="5085184"/>
            <a:ext cx="2719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2 x 3 = 6</a:t>
            </a:r>
          </a:p>
          <a:p>
            <a:endParaRPr lang="nl-NL" sz="3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287" y="1985283"/>
            <a:ext cx="3794694" cy="204727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331640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2cm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025768" y="420144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 cm</a:t>
            </a:r>
          </a:p>
        </p:txBody>
      </p:sp>
    </p:spTree>
    <p:extLst>
      <p:ext uri="{BB962C8B-B14F-4D97-AF65-F5344CB8AC3E}">
        <p14:creationId xmlns:p14="http://schemas.microsoft.com/office/powerpoint/2010/main" val="28076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lengtes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3636404" cy="196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23528" y="455196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Lengte origineel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211960" y="4551969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=  lengte beeld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275856" y="4564419"/>
            <a:ext cx="1224136" cy="59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x K</a:t>
            </a:r>
          </a:p>
        </p:txBody>
      </p:sp>
    </p:spTree>
    <p:extLst>
      <p:ext uri="{BB962C8B-B14F-4D97-AF65-F5344CB8AC3E}">
        <p14:creationId xmlns:p14="http://schemas.microsoft.com/office/powerpoint/2010/main" val="5051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8.5 Oppervlakte en inhoud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Oppervlakte na vergroten berekenen: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Bereken de vergrotingsfactor.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Bereken de oppervlakte van het origineel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Vermenigvuldig opp. </a:t>
            </a:r>
            <a:r>
              <a:rPr lang="nl-NL" dirty="0" err="1"/>
              <a:t>orig</a:t>
            </a:r>
            <a:r>
              <a:rPr lang="nl-NL" dirty="0"/>
              <a:t> met </a:t>
            </a:r>
            <a:r>
              <a:rPr lang="nl-NL" dirty="0">
                <a:solidFill>
                  <a:srgbClr val="FF0000"/>
                </a:solidFill>
              </a:rPr>
              <a:t>K x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K (K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)</a:t>
            </a:r>
            <a:r>
              <a:rPr lang="nl-NL" dirty="0"/>
              <a:t>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293096"/>
            <a:ext cx="276153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8.5 Oppervlakte en inhoud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Originele foto is 2 bij 4 cm.</a:t>
            </a:r>
          </a:p>
          <a:p>
            <a:r>
              <a:rPr lang="nl-NL" dirty="0"/>
              <a:t>De foto is 3x vergroot.</a:t>
            </a:r>
          </a:p>
          <a:p>
            <a:endParaRPr lang="nl-NL" dirty="0"/>
          </a:p>
          <a:p>
            <a:r>
              <a:rPr lang="nl-NL" dirty="0"/>
              <a:t>Bereken de nieuwe oppervlakte.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325" y="5085185"/>
            <a:ext cx="1028383" cy="13711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790074"/>
            <a:ext cx="2000492" cy="26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20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8.5 Oppervlakte en inhoud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/>
              <a:t>Originele foto is 2 bij 4 cm.</a:t>
            </a:r>
          </a:p>
          <a:p>
            <a:r>
              <a:rPr lang="nl-NL" sz="1600" dirty="0"/>
              <a:t>De foto is 3x vergroot.</a:t>
            </a:r>
            <a:endParaRPr lang="nl-NL" dirty="0"/>
          </a:p>
          <a:p>
            <a:r>
              <a:rPr lang="nl-NL" sz="1600" dirty="0"/>
              <a:t>Bereken de nieuwe oppervlakte.</a:t>
            </a:r>
          </a:p>
          <a:p>
            <a:endParaRPr lang="nl-NL" sz="1600" dirty="0"/>
          </a:p>
          <a:p>
            <a:r>
              <a:rPr lang="nl-NL" sz="2000" dirty="0">
                <a:solidFill>
                  <a:srgbClr val="FF0000"/>
                </a:solidFill>
              </a:rPr>
              <a:t>FORMULE: opp. Origineel x K</a:t>
            </a:r>
            <a:r>
              <a:rPr lang="nl-NL" sz="2000" baseline="30000" dirty="0">
                <a:solidFill>
                  <a:srgbClr val="FF0000"/>
                </a:solidFill>
              </a:rPr>
              <a:t>2 </a:t>
            </a:r>
            <a:r>
              <a:rPr lang="nl-NL" sz="2000" dirty="0">
                <a:solidFill>
                  <a:srgbClr val="FF0000"/>
                </a:solidFill>
              </a:rPr>
              <a:t>= opp. Beeld</a:t>
            </a:r>
            <a:endParaRPr lang="nl-NL" sz="3200" dirty="0">
              <a:solidFill>
                <a:srgbClr val="FF0000"/>
              </a:solidFill>
            </a:endParaRPr>
          </a:p>
          <a:p>
            <a:endParaRPr lang="nl-NL" dirty="0"/>
          </a:p>
          <a:p>
            <a:r>
              <a:rPr lang="nl-NL" dirty="0"/>
              <a:t>Opp. Origineel: 2x4 = 8cm</a:t>
            </a:r>
            <a:r>
              <a:rPr lang="nl-NL" baseline="30000" dirty="0"/>
              <a:t>2</a:t>
            </a:r>
          </a:p>
          <a:p>
            <a:r>
              <a:rPr lang="nl-NL" dirty="0"/>
              <a:t>K = 3</a:t>
            </a:r>
          </a:p>
          <a:p>
            <a:endParaRPr lang="nl-NL" dirty="0"/>
          </a:p>
          <a:p>
            <a:r>
              <a:rPr lang="nl-NL" dirty="0"/>
              <a:t>8 x 3</a:t>
            </a:r>
            <a:r>
              <a:rPr lang="nl-NL" baseline="30000" dirty="0"/>
              <a:t>2</a:t>
            </a:r>
            <a:r>
              <a:rPr lang="nl-NL" dirty="0"/>
              <a:t> = 72cm</a:t>
            </a:r>
            <a:r>
              <a:rPr lang="nl-NL" baseline="30000" dirty="0"/>
              <a:t>2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325" y="5085185"/>
            <a:ext cx="1028383" cy="13711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790074"/>
            <a:ext cx="2000492" cy="26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oppervlakte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3568" y="4551968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Oppervlakte</a:t>
            </a:r>
          </a:p>
          <a:p>
            <a:r>
              <a:rPr lang="nl-NL" sz="3200" dirty="0"/>
              <a:t>origineel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981958" y="4551969"/>
            <a:ext cx="304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= oppervlakte</a:t>
            </a:r>
          </a:p>
          <a:p>
            <a:r>
              <a:rPr lang="nl-NL" sz="3200" dirty="0"/>
              <a:t>   beeld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352785" y="4793305"/>
            <a:ext cx="1224136" cy="59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x K</a:t>
            </a:r>
            <a:r>
              <a:rPr lang="nl-NL" sz="3200" b="1" baseline="30000" dirty="0"/>
              <a:t>2</a:t>
            </a:r>
            <a:endParaRPr lang="nl-NL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64" y="1574208"/>
            <a:ext cx="4060279" cy="26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8.1 inhoud prisma</a:t>
            </a:r>
          </a:p>
        </p:txBody>
      </p:sp>
      <p:sp>
        <p:nvSpPr>
          <p:cNvPr id="4" name="AutoShape 2" descr="Afbeeldingsresultaat voor wiskunde kubu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/>
              <a:t>Inhoud berekenen: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grondvlak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x hoogte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Oppervlakte grondvlak driehoek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i="1" dirty="0"/>
              <a:t>0,5 x zijde x bijbehorende hoogte </a:t>
            </a:r>
          </a:p>
          <a:p>
            <a:pPr marL="0" indent="0">
              <a:buNone/>
            </a:pPr>
            <a:r>
              <a:rPr lang="nl-NL" dirty="0"/>
              <a:t>dus 0,5 x 5 x 4 = 10 cm</a:t>
            </a:r>
            <a:r>
              <a:rPr lang="nl-NL" baseline="30000" dirty="0"/>
              <a:t>2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Oppervlakte x hoogte: </a:t>
            </a:r>
          </a:p>
          <a:p>
            <a:pPr marL="0" indent="0">
              <a:buNone/>
            </a:pPr>
            <a:r>
              <a:rPr lang="nl-NL" dirty="0"/>
              <a:t>dus 10 x 6 = 60 cm</a:t>
            </a:r>
            <a:r>
              <a:rPr lang="nl-NL" baseline="30000" dirty="0"/>
              <a:t>3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607881"/>
            <a:ext cx="1209675" cy="1714500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7092280" y="2060848"/>
            <a:ext cx="0" cy="1261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6588224" y="1607881"/>
            <a:ext cx="345579" cy="452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5940152" y="1844824"/>
            <a:ext cx="72008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7164288" y="2511971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6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876256" y="170080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4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328965" y="1952836"/>
            <a:ext cx="187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474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8.5 Oppervlakte en inhoud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Inhoud na vergroten berekenen: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Bereken de vergrotingsfactor.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Bereken de inhoud van het origineel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Vermenigvuldig inhoud </a:t>
            </a:r>
            <a:r>
              <a:rPr lang="nl-NL" dirty="0" err="1"/>
              <a:t>orig</a:t>
            </a:r>
            <a:r>
              <a:rPr lang="nl-NL" dirty="0"/>
              <a:t>. met </a:t>
            </a:r>
            <a:r>
              <a:rPr lang="nl-NL" dirty="0">
                <a:solidFill>
                  <a:srgbClr val="FF0000"/>
                </a:solidFill>
              </a:rPr>
              <a:t>K X K X K (K</a:t>
            </a:r>
            <a:r>
              <a:rPr lang="nl-NL" sz="2800" b="1" baseline="30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).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265046"/>
            <a:ext cx="2880320" cy="21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7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8.5 Oppervlakte en inhoud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Originele kubus is 4 bij 4 bij 4 cm.</a:t>
            </a:r>
          </a:p>
          <a:p>
            <a:r>
              <a:rPr lang="nl-NL" dirty="0"/>
              <a:t>De kubus is 2x vergroot.</a:t>
            </a:r>
          </a:p>
          <a:p>
            <a:endParaRPr lang="nl-NL" dirty="0"/>
          </a:p>
          <a:p>
            <a:r>
              <a:rPr lang="nl-NL" dirty="0"/>
              <a:t>Bereken de nieuwe inhoud.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441910"/>
            <a:ext cx="2115649" cy="21826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5024137"/>
            <a:ext cx="1546648" cy="15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787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8.5 Oppervlakte en inhoud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/>
              <a:t>Originele kubus is 4 bij 4 bij 4 cm.</a:t>
            </a:r>
          </a:p>
          <a:p>
            <a:r>
              <a:rPr lang="nl-NL" sz="1600" dirty="0"/>
              <a:t>De kubus is 2x vergroot.</a:t>
            </a:r>
          </a:p>
          <a:p>
            <a:endParaRPr lang="nl-NL" sz="1600" dirty="0"/>
          </a:p>
          <a:p>
            <a:r>
              <a:rPr lang="nl-NL" sz="1600" dirty="0"/>
              <a:t>Bereken de nieuwe inhoud.</a:t>
            </a:r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FORMULE: </a:t>
            </a:r>
            <a:r>
              <a:rPr lang="nl-NL" sz="2000" dirty="0" err="1">
                <a:solidFill>
                  <a:srgbClr val="FF0000"/>
                </a:solidFill>
              </a:rPr>
              <a:t>inh</a:t>
            </a:r>
            <a:r>
              <a:rPr lang="nl-NL" sz="2000" dirty="0">
                <a:solidFill>
                  <a:srgbClr val="FF0000"/>
                </a:solidFill>
              </a:rPr>
              <a:t>. Origineel x K</a:t>
            </a:r>
            <a:r>
              <a:rPr lang="nl-NL" sz="2000" baseline="30000" dirty="0">
                <a:solidFill>
                  <a:srgbClr val="FF0000"/>
                </a:solidFill>
              </a:rPr>
              <a:t>3 </a:t>
            </a:r>
            <a:r>
              <a:rPr lang="nl-NL" sz="2000" dirty="0">
                <a:solidFill>
                  <a:srgbClr val="FF0000"/>
                </a:solidFill>
              </a:rPr>
              <a:t>= </a:t>
            </a:r>
            <a:r>
              <a:rPr lang="nl-NL" sz="2000" dirty="0" err="1">
                <a:solidFill>
                  <a:srgbClr val="FF0000"/>
                </a:solidFill>
              </a:rPr>
              <a:t>inh</a:t>
            </a:r>
            <a:r>
              <a:rPr lang="nl-NL" sz="2000" dirty="0">
                <a:solidFill>
                  <a:srgbClr val="FF0000"/>
                </a:solidFill>
              </a:rPr>
              <a:t>. Beeld</a:t>
            </a:r>
            <a:endParaRPr lang="nl-NL" sz="3200" dirty="0">
              <a:solidFill>
                <a:srgbClr val="FF0000"/>
              </a:solidFill>
            </a:endParaRPr>
          </a:p>
          <a:p>
            <a:endParaRPr lang="nl-NL" dirty="0"/>
          </a:p>
          <a:p>
            <a:r>
              <a:rPr lang="nl-NL" dirty="0" err="1"/>
              <a:t>inh</a:t>
            </a:r>
            <a:r>
              <a:rPr lang="nl-NL" dirty="0"/>
              <a:t>. Origineel: 4 x 4 x 4 = 64cm</a:t>
            </a:r>
            <a:r>
              <a:rPr lang="nl-NL" baseline="30000" dirty="0"/>
              <a:t>3</a:t>
            </a:r>
          </a:p>
          <a:p>
            <a:r>
              <a:rPr lang="nl-NL" dirty="0"/>
              <a:t>K = 2</a:t>
            </a:r>
          </a:p>
          <a:p>
            <a:endParaRPr lang="nl-NL" dirty="0"/>
          </a:p>
          <a:p>
            <a:r>
              <a:rPr lang="nl-NL" dirty="0"/>
              <a:t>64 x 2</a:t>
            </a:r>
            <a:r>
              <a:rPr lang="nl-NL" baseline="30000" dirty="0"/>
              <a:t>3</a:t>
            </a:r>
            <a:r>
              <a:rPr lang="nl-NL" dirty="0"/>
              <a:t> = </a:t>
            </a:r>
            <a:r>
              <a:rPr lang="nl-NL"/>
              <a:t>512 cm</a:t>
            </a:r>
            <a:r>
              <a:rPr lang="nl-NL" baseline="30000" dirty="0"/>
              <a:t>3</a:t>
            </a:r>
          </a:p>
          <a:p>
            <a:endParaRPr lang="nl-NL" dirty="0"/>
          </a:p>
          <a:p>
            <a:endParaRPr lang="nl-NL" dirty="0"/>
          </a:p>
          <a:p>
            <a:r>
              <a:rPr lang="nl-NL" i="1" dirty="0"/>
              <a:t>Inhoud 4x4x4 = </a:t>
            </a:r>
            <a:r>
              <a:rPr lang="nl-NL" i="1" dirty="0">
                <a:solidFill>
                  <a:srgbClr val="FF0000"/>
                </a:solidFill>
              </a:rPr>
              <a:t>64</a:t>
            </a:r>
            <a:r>
              <a:rPr lang="nl-NL" i="1" dirty="0"/>
              <a:t> dm</a:t>
            </a:r>
            <a:r>
              <a:rPr lang="nl-NL" i="1" baseline="30000" dirty="0"/>
              <a:t>2</a:t>
            </a:r>
          </a:p>
          <a:p>
            <a:r>
              <a:rPr lang="nl-NL" i="1" dirty="0"/>
              <a:t>Vergrotingsfactor 2</a:t>
            </a:r>
            <a:r>
              <a:rPr lang="nl-NL" i="1" baseline="30000" dirty="0"/>
              <a:t>3</a:t>
            </a:r>
            <a:r>
              <a:rPr lang="nl-NL" i="1" dirty="0"/>
              <a:t> = </a:t>
            </a:r>
            <a:r>
              <a:rPr lang="nl-NL" i="1" dirty="0">
                <a:solidFill>
                  <a:srgbClr val="FF0000"/>
                </a:solidFill>
              </a:rPr>
              <a:t>8</a:t>
            </a:r>
          </a:p>
          <a:p>
            <a:r>
              <a:rPr lang="nl-NL" i="1" dirty="0"/>
              <a:t>8 x 64 = </a:t>
            </a:r>
            <a:r>
              <a:rPr lang="nl-NL" b="1" i="1" dirty="0">
                <a:solidFill>
                  <a:srgbClr val="FF0000"/>
                </a:solidFill>
              </a:rPr>
              <a:t>512</a:t>
            </a:r>
            <a:r>
              <a:rPr lang="nl-NL" i="1" dirty="0"/>
              <a:t> dm</a:t>
            </a:r>
            <a:r>
              <a:rPr lang="nl-NL" i="1" baseline="30000" dirty="0"/>
              <a:t>3</a:t>
            </a:r>
            <a:endParaRPr lang="nl-NL" i="1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441910"/>
            <a:ext cx="2115649" cy="21826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5024137"/>
            <a:ext cx="1546648" cy="15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3568" y="4551968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Inhoud origineel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211960" y="4551969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= inhoud</a:t>
            </a:r>
          </a:p>
          <a:p>
            <a:r>
              <a:rPr lang="nl-NL" sz="3200" dirty="0"/>
              <a:t>   beeld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833322" y="4793304"/>
            <a:ext cx="1224136" cy="59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x K</a:t>
            </a:r>
            <a:r>
              <a:rPr lang="nl-NL" sz="3200" b="1" baseline="30000" dirty="0"/>
              <a:t>3</a:t>
            </a:r>
            <a:endParaRPr lang="nl-NL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286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Er is een kleine theepot (10 cm hoog).</a:t>
            </a:r>
          </a:p>
          <a:p>
            <a:r>
              <a:rPr lang="nl-NL" sz="2000" dirty="0"/>
              <a:t>Er is een grote theepot (25 cm hoog).</a:t>
            </a:r>
          </a:p>
          <a:p>
            <a:r>
              <a:rPr lang="nl-NL" sz="2000" dirty="0"/>
              <a:t>De inhoud van de kleine is 200 ml.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Bereken de inhoud van de grote theepot.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5780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94072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2555776" y="5445224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6732240" y="4624486"/>
            <a:ext cx="0" cy="158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843808" y="55845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10cm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948264" y="55932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25cm</a:t>
            </a:r>
          </a:p>
        </p:txBody>
      </p:sp>
    </p:spTree>
    <p:extLst>
      <p:ext uri="{BB962C8B-B14F-4D97-AF65-F5344CB8AC3E}">
        <p14:creationId xmlns:p14="http://schemas.microsoft.com/office/powerpoint/2010/main" val="3692391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vergroten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3568" y="4551968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Inhoud origineel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211960" y="4551969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= inhoud</a:t>
            </a:r>
          </a:p>
          <a:p>
            <a:r>
              <a:rPr lang="nl-NL" sz="3200" dirty="0"/>
              <a:t>   beeld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833322" y="4793304"/>
            <a:ext cx="1224136" cy="59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x K</a:t>
            </a:r>
            <a:r>
              <a:rPr lang="nl-NL" sz="3200" b="1" baseline="30000" dirty="0"/>
              <a:t>3</a:t>
            </a:r>
            <a:endParaRPr lang="nl-NL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286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Er is een kleine theepot (10 cm hoog).</a:t>
            </a:r>
          </a:p>
          <a:p>
            <a:r>
              <a:rPr lang="nl-NL" sz="2000" dirty="0"/>
              <a:t>Er is een grote theepot (25 cm hoog).</a:t>
            </a:r>
          </a:p>
          <a:p>
            <a:r>
              <a:rPr lang="nl-NL" sz="2000" dirty="0"/>
              <a:t>De inhoud van de kleine is 200 ml.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Inhoud origineel x K</a:t>
            </a:r>
            <a:r>
              <a:rPr lang="nl-NL" baseline="30000" dirty="0"/>
              <a:t>3</a:t>
            </a:r>
            <a:r>
              <a:rPr lang="nl-NL" dirty="0"/>
              <a:t> = inhoud beeld.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5780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94072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2555776" y="5445224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6732240" y="4624486"/>
            <a:ext cx="0" cy="158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843808" y="55845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10cm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948264" y="55932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25cm</a:t>
            </a:r>
          </a:p>
        </p:txBody>
      </p:sp>
    </p:spTree>
    <p:extLst>
      <p:ext uri="{BB962C8B-B14F-4D97-AF65-F5344CB8AC3E}">
        <p14:creationId xmlns:p14="http://schemas.microsoft.com/office/powerpoint/2010/main" val="11213049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Er is een kleine theepot (10 cm hoog).</a:t>
            </a:r>
          </a:p>
          <a:p>
            <a:r>
              <a:rPr lang="nl-NL" sz="2000" dirty="0"/>
              <a:t>Er is een grote theepot (25 cm hoog).</a:t>
            </a:r>
          </a:p>
          <a:p>
            <a:r>
              <a:rPr lang="nl-NL" sz="2000" dirty="0"/>
              <a:t>De inhoud van de kleine is 200 ml.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200 x K</a:t>
            </a:r>
            <a:r>
              <a:rPr lang="nl-NL" baseline="30000" dirty="0"/>
              <a:t>3</a:t>
            </a:r>
            <a:r>
              <a:rPr lang="nl-NL" dirty="0"/>
              <a:t> = inhoud beeld.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5780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94072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2555776" y="5445224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6732240" y="4624486"/>
            <a:ext cx="0" cy="158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843808" y="55845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10cm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948264" y="55932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25cm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1259632" y="2708920"/>
            <a:ext cx="28083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3450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Er is een kleine theepot (10 cm hoog).</a:t>
            </a:r>
          </a:p>
          <a:p>
            <a:r>
              <a:rPr lang="nl-NL" sz="2000" dirty="0"/>
              <a:t>Er is een grote theepot (25 cm hoog).</a:t>
            </a:r>
          </a:p>
          <a:p>
            <a:r>
              <a:rPr lang="nl-NL" dirty="0"/>
              <a:t>200 x K</a:t>
            </a:r>
            <a:r>
              <a:rPr lang="nl-NL" baseline="30000" dirty="0"/>
              <a:t>3</a:t>
            </a:r>
            <a:r>
              <a:rPr lang="nl-NL" dirty="0"/>
              <a:t> = inhoud beeld.</a:t>
            </a:r>
          </a:p>
          <a:p>
            <a:endParaRPr lang="nl-NL" dirty="0"/>
          </a:p>
          <a:p>
            <a:r>
              <a:rPr lang="nl-NL" dirty="0"/>
              <a:t>Waar is              ?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5780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94072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2555776" y="5445224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6732240" y="4624486"/>
            <a:ext cx="0" cy="158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843808" y="55845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10cm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948264" y="55932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25cm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5" t="23889" r="33274" b="39520"/>
          <a:stretch/>
        </p:blipFill>
        <p:spPr bwMode="auto">
          <a:xfrm>
            <a:off x="2264595" y="2780928"/>
            <a:ext cx="867245" cy="118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3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 is              ? </a:t>
            </a:r>
          </a:p>
          <a:p>
            <a:endParaRPr lang="nl-NL" dirty="0"/>
          </a:p>
          <a:p>
            <a:r>
              <a:rPr lang="nl-NL" b="1" dirty="0"/>
              <a:t>Antwoord 1: </a:t>
            </a:r>
            <a:r>
              <a:rPr lang="nl-NL" dirty="0"/>
              <a:t>Zie je wel, snap er niks van . Wiskunde is te moeilijk.</a:t>
            </a:r>
          </a:p>
          <a:p>
            <a:r>
              <a:rPr lang="nl-NL" b="1" dirty="0"/>
              <a:t>Antwoord 2: </a:t>
            </a:r>
            <a:r>
              <a:rPr lang="nl-NL" dirty="0"/>
              <a:t>Zal wel ergens zijn, maar heb geen zin. Sta voldoende en ga toch wel over.</a:t>
            </a:r>
          </a:p>
          <a:p>
            <a:r>
              <a:rPr lang="nl-NL" b="1" dirty="0"/>
              <a:t>Antwoord 3</a:t>
            </a:r>
            <a:r>
              <a:rPr lang="nl-NL" dirty="0"/>
              <a:t>: Ik zie hem nog niet, maar ga ff zoeken.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23" y="5895821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78248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2543714" y="6146821"/>
            <a:ext cx="1" cy="3910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6724477" y="5812721"/>
            <a:ext cx="0" cy="725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785058" y="61385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10cm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948264" y="599061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25cm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5" t="23889" r="33274" b="39520"/>
          <a:stretch/>
        </p:blipFill>
        <p:spPr bwMode="auto">
          <a:xfrm>
            <a:off x="2122153" y="1268760"/>
            <a:ext cx="867245" cy="118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Oppervlakte van een cirkel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het grondvlak een cirkel is?</a:t>
            </a:r>
          </a:p>
          <a:p>
            <a:endParaRPr lang="nl-NL" dirty="0"/>
          </a:p>
          <a:p>
            <a:r>
              <a:rPr lang="nl-NL" dirty="0"/>
              <a:t>Bereken de oppervlakte met de formule:</a:t>
            </a:r>
          </a:p>
          <a:p>
            <a:pPr lvl="3" algn="ctr"/>
            <a:r>
              <a:rPr lang="nl-NL" sz="4400" b="1" dirty="0">
                <a:sym typeface="Symbol"/>
              </a:rPr>
              <a:t> x </a:t>
            </a:r>
            <a:r>
              <a:rPr lang="nl-NL" sz="4400" b="1" dirty="0"/>
              <a:t>straal</a:t>
            </a:r>
            <a:r>
              <a:rPr lang="nl-NL" sz="4400" b="1" baseline="30000" dirty="0"/>
              <a:t>2</a:t>
            </a:r>
            <a:endParaRPr lang="nl-NL" sz="4400" b="1" dirty="0"/>
          </a:p>
          <a:p>
            <a:pPr lvl="3"/>
            <a:endParaRPr lang="nl-NL" dirty="0"/>
          </a:p>
          <a:p>
            <a:endParaRPr lang="nl-NL" dirty="0"/>
          </a:p>
          <a:p>
            <a:pPr lvl="2"/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14908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Er is een kleine theepot (10 cm hoog).</a:t>
            </a:r>
          </a:p>
          <a:p>
            <a:r>
              <a:rPr lang="nl-NL" sz="2000" dirty="0"/>
              <a:t>Er is een grote theepot (25 cm hoog).</a:t>
            </a:r>
          </a:p>
          <a:p>
            <a:r>
              <a:rPr lang="nl-NL" dirty="0"/>
              <a:t>200 x K</a:t>
            </a:r>
            <a:r>
              <a:rPr lang="nl-NL" baseline="30000" dirty="0"/>
              <a:t>3</a:t>
            </a:r>
            <a:r>
              <a:rPr lang="nl-NL" dirty="0"/>
              <a:t> = inhoud beeld.</a:t>
            </a:r>
          </a:p>
          <a:p>
            <a:endParaRPr lang="nl-NL" dirty="0"/>
          </a:p>
          <a:p>
            <a:r>
              <a:rPr lang="nl-NL" dirty="0"/>
              <a:t>Grote pot is 25:10 keer groter. K = 2,5.</a:t>
            </a:r>
          </a:p>
          <a:p>
            <a:r>
              <a:rPr lang="nl-NL" dirty="0"/>
              <a:t>200 </a:t>
            </a:r>
            <a:r>
              <a:rPr lang="nl-NL"/>
              <a:t>x 2,5</a:t>
            </a:r>
            <a:r>
              <a:rPr lang="nl-NL" baseline="30000" dirty="0"/>
              <a:t>3</a:t>
            </a:r>
            <a:r>
              <a:rPr lang="nl-NL"/>
              <a:t> = 3125 </a:t>
            </a:r>
            <a:r>
              <a:rPr lang="nl-NL" dirty="0"/>
              <a:t>ml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5780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5"/>
          <a:stretch/>
        </p:blipFill>
        <p:spPr bwMode="auto">
          <a:xfrm>
            <a:off x="3563888" y="4308952"/>
            <a:ext cx="3024336" cy="250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2555776" y="5445224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6732240" y="4624486"/>
            <a:ext cx="0" cy="158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843808" y="55845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10cm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948264" y="55932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25cm</a:t>
            </a:r>
          </a:p>
        </p:txBody>
      </p:sp>
    </p:spTree>
    <p:extLst>
      <p:ext uri="{BB962C8B-B14F-4D97-AF65-F5344CB8AC3E}">
        <p14:creationId xmlns:p14="http://schemas.microsoft.com/office/powerpoint/2010/main" val="23906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sz="19900" dirty="0"/>
              <a:t>DIY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en-US" dirty="0"/>
              <a:t>Studiewijzer H8.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887348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 met formule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2 van de 3 weet, kan je de onbekende uitrekenen.</a:t>
            </a:r>
          </a:p>
          <a:p>
            <a:endParaRPr lang="nl-NL" dirty="0"/>
          </a:p>
          <a:p>
            <a:pPr lvl="1"/>
            <a:r>
              <a:rPr lang="nl-NL" dirty="0"/>
              <a:t>Oude lengte x k = nieuwe lengte</a:t>
            </a:r>
          </a:p>
          <a:p>
            <a:endParaRPr lang="nl-NL" dirty="0"/>
          </a:p>
          <a:p>
            <a:r>
              <a:rPr lang="nl-NL" dirty="0"/>
              <a:t>Oude lengte = 2</a:t>
            </a:r>
          </a:p>
          <a:p>
            <a:r>
              <a:rPr lang="nl-NL" dirty="0"/>
              <a:t>K = 3</a:t>
            </a:r>
          </a:p>
          <a:p>
            <a:endParaRPr lang="nl-NL" dirty="0"/>
          </a:p>
          <a:p>
            <a:r>
              <a:rPr lang="nl-NL" dirty="0"/>
              <a:t>2 x 3 = nieuwe lengte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779912" y="451086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nieuwe lengte = 6</a:t>
            </a:r>
          </a:p>
        </p:txBody>
      </p:sp>
    </p:spTree>
    <p:extLst>
      <p:ext uri="{BB962C8B-B14F-4D97-AF65-F5344CB8AC3E}">
        <p14:creationId xmlns:p14="http://schemas.microsoft.com/office/powerpoint/2010/main" val="9756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 met formule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2 van de 3 weet, kan je de onbekende uitrekenen.</a:t>
            </a:r>
          </a:p>
          <a:p>
            <a:endParaRPr lang="nl-NL" dirty="0"/>
          </a:p>
          <a:p>
            <a:pPr lvl="1"/>
            <a:r>
              <a:rPr lang="nl-NL" dirty="0"/>
              <a:t>Oude oppervlakte x k</a:t>
            </a:r>
            <a:r>
              <a:rPr lang="nl-NL" baseline="30000" dirty="0"/>
              <a:t>2</a:t>
            </a:r>
            <a:r>
              <a:rPr lang="nl-NL" dirty="0"/>
              <a:t> = nieuwe oppervlakte</a:t>
            </a:r>
          </a:p>
          <a:p>
            <a:endParaRPr lang="nl-NL" dirty="0"/>
          </a:p>
          <a:p>
            <a:r>
              <a:rPr lang="nl-NL" dirty="0"/>
              <a:t>Oude oppervlakte = 2</a:t>
            </a:r>
          </a:p>
          <a:p>
            <a:r>
              <a:rPr lang="nl-NL" dirty="0"/>
              <a:t>Nieuwe oppervlakte = 6</a:t>
            </a:r>
          </a:p>
          <a:p>
            <a:endParaRPr lang="nl-NL" dirty="0"/>
          </a:p>
          <a:p>
            <a:r>
              <a:rPr lang="nl-NL" dirty="0"/>
              <a:t>2 x k</a:t>
            </a:r>
            <a:r>
              <a:rPr lang="nl-NL" baseline="30000" dirty="0"/>
              <a:t>2</a:t>
            </a:r>
            <a:r>
              <a:rPr lang="nl-NL" dirty="0"/>
              <a:t> = 6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932040" y="515719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k</a:t>
            </a:r>
            <a:r>
              <a:rPr lang="nl-NL" sz="3600" b="1" baseline="30000" dirty="0">
                <a:solidFill>
                  <a:srgbClr val="FF0000"/>
                </a:solidFill>
              </a:rPr>
              <a:t>2</a:t>
            </a:r>
            <a:r>
              <a:rPr lang="nl-NL" sz="3600" b="1" dirty="0">
                <a:solidFill>
                  <a:srgbClr val="FF0000"/>
                </a:solidFill>
              </a:rPr>
              <a:t> = 3</a:t>
            </a:r>
          </a:p>
          <a:p>
            <a:r>
              <a:rPr lang="nl-NL" sz="3600" b="1" dirty="0">
                <a:solidFill>
                  <a:srgbClr val="FF0000"/>
                </a:solidFill>
              </a:rPr>
              <a:t>k = </a:t>
            </a:r>
            <a:r>
              <a:rPr lang="nl-NL" sz="3600" b="1" dirty="0">
                <a:solidFill>
                  <a:srgbClr val="FF0000"/>
                </a:solidFill>
                <a:sym typeface="Symbol"/>
              </a:rPr>
              <a:t>3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 met formule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2 van de 3 weet, kan je de onbekende uitrekenen.</a:t>
            </a:r>
          </a:p>
          <a:p>
            <a:endParaRPr lang="nl-NL" dirty="0"/>
          </a:p>
          <a:p>
            <a:pPr lvl="1"/>
            <a:r>
              <a:rPr lang="nl-NL" dirty="0"/>
              <a:t>Oude inhoud x k</a:t>
            </a:r>
            <a:r>
              <a:rPr lang="nl-NL" baseline="30000" dirty="0"/>
              <a:t>3</a:t>
            </a:r>
            <a:r>
              <a:rPr lang="nl-NL" dirty="0"/>
              <a:t> = nieuwe inhoud</a:t>
            </a:r>
          </a:p>
          <a:p>
            <a:endParaRPr lang="nl-NL" dirty="0"/>
          </a:p>
          <a:p>
            <a:r>
              <a:rPr lang="nl-NL" dirty="0"/>
              <a:t>Nieuwe inhoud = 6</a:t>
            </a:r>
          </a:p>
          <a:p>
            <a:r>
              <a:rPr lang="nl-NL" dirty="0"/>
              <a:t>k</a:t>
            </a:r>
            <a:r>
              <a:rPr lang="nl-NL" baseline="30000" dirty="0"/>
              <a:t>3</a:t>
            </a:r>
            <a:r>
              <a:rPr lang="nl-NL" dirty="0"/>
              <a:t> = 3</a:t>
            </a:r>
          </a:p>
          <a:p>
            <a:endParaRPr lang="nl-NL" dirty="0"/>
          </a:p>
          <a:p>
            <a:r>
              <a:rPr lang="nl-NL" dirty="0"/>
              <a:t>Oude inhoud x 3 = 6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580112" y="4725144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oude inhoud = 2</a:t>
            </a:r>
          </a:p>
        </p:txBody>
      </p:sp>
    </p:spTree>
    <p:extLst>
      <p:ext uri="{BB962C8B-B14F-4D97-AF65-F5344CB8AC3E}">
        <p14:creationId xmlns:p14="http://schemas.microsoft.com/office/powerpoint/2010/main" val="35797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Straal en diameter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Middellijn = diameter (“d”)</a:t>
            </a:r>
          </a:p>
          <a:p>
            <a:pPr>
              <a:defRPr/>
            </a:pPr>
            <a:r>
              <a:rPr lang="nl-NL" dirty="0"/>
              <a:t>Straal = Radius (“r”)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0900"/>
            <a:ext cx="29686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6" y="3340100"/>
            <a:ext cx="24479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12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8.1 inhoud cilinder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Inhoud berekenen: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grondvlak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Oppervlakte x hoogte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Oppervlakte grondvlak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/>
              <a:t>Grondvlak is cirkel dus</a:t>
            </a:r>
          </a:p>
          <a:p>
            <a:pPr marL="0" indent="0">
              <a:buNone/>
            </a:pPr>
            <a:r>
              <a:rPr lang="nl-NL" i="1" dirty="0"/>
              <a:t>Pi x straal</a:t>
            </a:r>
            <a:r>
              <a:rPr lang="nl-NL" i="1" baseline="30000" dirty="0"/>
              <a:t>2</a:t>
            </a:r>
            <a:r>
              <a:rPr lang="nl-NL" i="1" dirty="0"/>
              <a:t> </a:t>
            </a:r>
            <a:r>
              <a:rPr lang="nl-NL" dirty="0"/>
              <a:t>dus pi x 5,5</a:t>
            </a:r>
            <a:r>
              <a:rPr lang="nl-NL" baseline="30000" dirty="0"/>
              <a:t>2</a:t>
            </a:r>
            <a:r>
              <a:rPr lang="nl-NL" dirty="0"/>
              <a:t> = 95 cm</a:t>
            </a:r>
            <a:r>
              <a:rPr lang="nl-NL" baseline="30000" dirty="0"/>
              <a:t>2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Oppervlakte x hoogte: </a:t>
            </a:r>
          </a:p>
          <a:p>
            <a:pPr marL="0" indent="0">
              <a:buNone/>
            </a:pPr>
            <a:r>
              <a:rPr lang="nl-NL" dirty="0"/>
              <a:t>dus 20 x 95 = 1900 cm</a:t>
            </a:r>
            <a:r>
              <a:rPr lang="nl-NL" baseline="30000" dirty="0"/>
              <a:t>3</a:t>
            </a:r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642269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1.4-1.6-oudpp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vervloed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H1.4-1.6-oudpp</Template>
  <TotalTime>4234</TotalTime>
  <Words>1955</Words>
  <Application>Microsoft Office PowerPoint</Application>
  <PresentationFormat>Diavoorstelling (4:3)</PresentationFormat>
  <Paragraphs>630</Paragraphs>
  <Slides>74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74</vt:i4>
      </vt:variant>
    </vt:vector>
  </HeadingPairs>
  <TitlesOfParts>
    <vt:vector size="81" baseType="lpstr">
      <vt:lpstr>Cambria Math</vt:lpstr>
      <vt:lpstr>Symbol</vt:lpstr>
      <vt:lpstr>times new roman</vt:lpstr>
      <vt:lpstr>Trebuchet MS</vt:lpstr>
      <vt:lpstr>Wingdings</vt:lpstr>
      <vt:lpstr>Wingdings 2</vt:lpstr>
      <vt:lpstr>H1.4-1.6-oudpp</vt:lpstr>
      <vt:lpstr>Wiskunde 2Tl</vt:lpstr>
      <vt:lpstr>Wiskunde leer je door:</vt:lpstr>
      <vt:lpstr>8.1 inhoud berekenen</vt:lpstr>
      <vt:lpstr>8.1 Inhoud Kubus</vt:lpstr>
      <vt:lpstr>8.1 Inhoud balk</vt:lpstr>
      <vt:lpstr>8.1 inhoud prisma</vt:lpstr>
      <vt:lpstr>Oppervlakte van een cirkel</vt:lpstr>
      <vt:lpstr>Straal en diameter</vt:lpstr>
      <vt:lpstr>8.1 inhoud cilinder</vt:lpstr>
      <vt:lpstr>Zelfstandig werken</vt:lpstr>
      <vt:lpstr>8.2 Inhoud piramide &amp; kegel</vt:lpstr>
      <vt:lpstr>8.2 Inhoud piramide</vt:lpstr>
      <vt:lpstr>8.2 Inhoud piramide</vt:lpstr>
      <vt:lpstr>8.2 Inhoud piramide &amp; kegel</vt:lpstr>
      <vt:lpstr>8.2 Inhoud kegel</vt:lpstr>
      <vt:lpstr>8.2 Inhoud kegel</vt:lpstr>
      <vt:lpstr>Zelfstandig werken</vt:lpstr>
      <vt:lpstr>Samenvatting Inhoud berekenen</vt:lpstr>
      <vt:lpstr>VRagen: Bereken de inhoud</vt:lpstr>
      <vt:lpstr>Antwoorden</vt:lpstr>
      <vt:lpstr>Antwoorden</vt:lpstr>
      <vt:lpstr>Antwoorden</vt:lpstr>
      <vt:lpstr>Antwoorden</vt:lpstr>
      <vt:lpstr>Antwoorden</vt:lpstr>
      <vt:lpstr>Antwoorden</vt:lpstr>
      <vt:lpstr>Zelfstandig werken</vt:lpstr>
      <vt:lpstr>8.3 Vergrotingsfactor</vt:lpstr>
      <vt:lpstr>8.3 Vergrotingsfactor</vt:lpstr>
      <vt:lpstr> 8.3 Vergrotingsfactor</vt:lpstr>
      <vt:lpstr>8.3 Vergrotingsfactor</vt:lpstr>
      <vt:lpstr>8.3 Vergrotingsfactor</vt:lpstr>
      <vt:lpstr>8.3 Vergrotingsfactor  percentage</vt:lpstr>
      <vt:lpstr>Zelfstandig werken</vt:lpstr>
      <vt:lpstr>8.4 Gelijkvormige driehoeken</vt:lpstr>
      <vt:lpstr>8.4 Gelijkvormige driehoeken</vt:lpstr>
      <vt:lpstr>8.4 Gelijkvormige driehoeken</vt:lpstr>
      <vt:lpstr>8.4 Gelijkvormige driehoeken</vt:lpstr>
      <vt:lpstr>8.4 Gelijkvormige driehoeken</vt:lpstr>
      <vt:lpstr>8.4 Gelijkvormige driehoeken</vt:lpstr>
      <vt:lpstr>Zelfstandig werken</vt:lpstr>
      <vt:lpstr>8.6 Schaal</vt:lpstr>
      <vt:lpstr>1:15</vt:lpstr>
      <vt:lpstr>1:1.500.000</vt:lpstr>
      <vt:lpstr>1:250</vt:lpstr>
      <vt:lpstr>8.6 schaal</vt:lpstr>
      <vt:lpstr>8.6 schaal</vt:lpstr>
      <vt:lpstr>8.6 schaal</vt:lpstr>
      <vt:lpstr>8.6 schaal</vt:lpstr>
      <vt:lpstr>8.6 schaal</vt:lpstr>
      <vt:lpstr>8.6 schaal</vt:lpstr>
      <vt:lpstr>Zelfstandig werken</vt:lpstr>
      <vt:lpstr>proefwerkweek</vt:lpstr>
      <vt:lpstr>8.5 oppervlakte en inhoud vergroten</vt:lpstr>
      <vt:lpstr>lengtes 3X vergroten</vt:lpstr>
      <vt:lpstr>lengtes vergroten</vt:lpstr>
      <vt:lpstr>8.5 Oppervlakte en inhoud vergroten</vt:lpstr>
      <vt:lpstr>8.5 Oppervlakte en inhoud vergroten</vt:lpstr>
      <vt:lpstr>8.5 Oppervlakte en inhoud vergroten</vt:lpstr>
      <vt:lpstr>oppervlakte vergroten</vt:lpstr>
      <vt:lpstr>8.5 Oppervlakte en inhoud vergroten</vt:lpstr>
      <vt:lpstr>8.5 Oppervlakte en inhoud vergroten</vt:lpstr>
      <vt:lpstr>8.5 Oppervlakte en inhoud vergroten</vt:lpstr>
      <vt:lpstr>inhoud vergroten</vt:lpstr>
      <vt:lpstr>Combineren</vt:lpstr>
      <vt:lpstr>inhoud vergroten</vt:lpstr>
      <vt:lpstr>Combineren</vt:lpstr>
      <vt:lpstr>Combineren</vt:lpstr>
      <vt:lpstr>Combineren</vt:lpstr>
      <vt:lpstr>Combineren</vt:lpstr>
      <vt:lpstr>Combineren</vt:lpstr>
      <vt:lpstr>Zelfstandig werken</vt:lpstr>
      <vt:lpstr>Werken met formule</vt:lpstr>
      <vt:lpstr>Werken met formule</vt:lpstr>
      <vt:lpstr>Werken met formule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 2Tl</dc:title>
  <dc:creator>Erik</dc:creator>
  <cp:lastModifiedBy>Erik Klepke</cp:lastModifiedBy>
  <cp:revision>260</cp:revision>
  <dcterms:created xsi:type="dcterms:W3CDTF">2013-09-15T12:09:42Z</dcterms:created>
  <dcterms:modified xsi:type="dcterms:W3CDTF">2026-06-01T10:25:33Z</dcterms:modified>
</cp:coreProperties>
</file>