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404" r:id="rId4"/>
    <p:sldId id="405" r:id="rId5"/>
    <p:sldId id="407" r:id="rId6"/>
    <p:sldId id="401" r:id="rId7"/>
    <p:sldId id="406" r:id="rId8"/>
    <p:sldId id="408" r:id="rId9"/>
    <p:sldId id="409" r:id="rId10"/>
    <p:sldId id="415" r:id="rId11"/>
    <p:sldId id="416" r:id="rId12"/>
    <p:sldId id="410" r:id="rId13"/>
    <p:sldId id="411" r:id="rId14"/>
    <p:sldId id="412" r:id="rId15"/>
    <p:sldId id="413" r:id="rId16"/>
    <p:sldId id="423" r:id="rId17"/>
    <p:sldId id="414" r:id="rId18"/>
    <p:sldId id="417" r:id="rId19"/>
    <p:sldId id="419" r:id="rId20"/>
    <p:sldId id="420" r:id="rId21"/>
    <p:sldId id="421" r:id="rId22"/>
    <p:sldId id="445" r:id="rId23"/>
    <p:sldId id="353" r:id="rId24"/>
    <p:sldId id="356" r:id="rId25"/>
    <p:sldId id="392" r:id="rId26"/>
    <p:sldId id="361" r:id="rId27"/>
    <p:sldId id="368" r:id="rId28"/>
    <p:sldId id="370" r:id="rId29"/>
    <p:sldId id="371" r:id="rId30"/>
    <p:sldId id="374" r:id="rId31"/>
    <p:sldId id="375" r:id="rId32"/>
    <p:sldId id="376" r:id="rId33"/>
    <p:sldId id="379" r:id="rId34"/>
    <p:sldId id="378" r:id="rId35"/>
    <p:sldId id="377" r:id="rId36"/>
    <p:sldId id="446" r:id="rId37"/>
    <p:sldId id="422" r:id="rId38"/>
    <p:sldId id="346" r:id="rId39"/>
    <p:sldId id="351" r:id="rId40"/>
    <p:sldId id="350" r:id="rId41"/>
    <p:sldId id="349" r:id="rId42"/>
    <p:sldId id="424" r:id="rId43"/>
    <p:sldId id="426" r:id="rId44"/>
    <p:sldId id="425" r:id="rId45"/>
    <p:sldId id="427" r:id="rId46"/>
    <p:sldId id="448" r:id="rId47"/>
    <p:sldId id="428" r:id="rId48"/>
    <p:sldId id="429" r:id="rId49"/>
    <p:sldId id="430" r:id="rId50"/>
    <p:sldId id="431" r:id="rId51"/>
    <p:sldId id="447" r:id="rId52"/>
    <p:sldId id="432" r:id="rId53"/>
    <p:sldId id="437" r:id="rId54"/>
    <p:sldId id="438" r:id="rId55"/>
    <p:sldId id="439" r:id="rId56"/>
    <p:sldId id="440" r:id="rId57"/>
    <p:sldId id="441" r:id="rId58"/>
    <p:sldId id="442" r:id="rId59"/>
    <p:sldId id="443" r:id="rId60"/>
    <p:sldId id="433" r:id="rId61"/>
    <p:sldId id="434" r:id="rId62"/>
    <p:sldId id="444" r:id="rId63"/>
    <p:sldId id="348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21CD2-7AEE-470C-9777-FFE47AFEB15B}" v="1" dt="2026-06-05T10:41:30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>
      <p:cViewPr varScale="1">
        <p:scale>
          <a:sx n="70" d="100"/>
          <a:sy n="70" d="100"/>
        </p:scale>
        <p:origin x="108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Klepke" userId="680af37f-b324-4236-b60a-9f95bc45c692" providerId="ADAL" clId="{8C437D9E-CA02-4FB1-8C25-DEC77207CE5E}"/>
    <pc:docChg chg="custSel modSld">
      <pc:chgData name="Erik Klepke" userId="680af37f-b324-4236-b60a-9f95bc45c692" providerId="ADAL" clId="{8C437D9E-CA02-4FB1-8C25-DEC77207CE5E}" dt="2026-06-06T10:13:33.545" v="6" actId="478"/>
      <pc:docMkLst>
        <pc:docMk/>
      </pc:docMkLst>
      <pc:sldChg chg="addSp delSp mod">
        <pc:chgData name="Erik Klepke" userId="680af37f-b324-4236-b60a-9f95bc45c692" providerId="ADAL" clId="{8C437D9E-CA02-4FB1-8C25-DEC77207CE5E}" dt="2026-06-05T11:30:01.170" v="4" actId="478"/>
        <pc:sldMkLst>
          <pc:docMk/>
          <pc:sldMk cId="3489023537" sldId="368"/>
        </pc:sldMkLst>
        <pc:inkChg chg="add del">
          <ac:chgData name="Erik Klepke" userId="680af37f-b324-4236-b60a-9f95bc45c692" providerId="ADAL" clId="{8C437D9E-CA02-4FB1-8C25-DEC77207CE5E}" dt="2026-06-05T11:30:01.170" v="4" actId="478"/>
          <ac:inkMkLst>
            <pc:docMk/>
            <pc:sldMk cId="3489023537" sldId="368"/>
            <ac:inkMk id="4" creationId="{30681F77-AA1B-A395-940A-B126FD0C9CFF}"/>
          </ac:inkMkLst>
        </pc:inkChg>
      </pc:sldChg>
      <pc:sldChg chg="addSp delSp mod">
        <pc:chgData name="Erik Klepke" userId="680af37f-b324-4236-b60a-9f95bc45c692" providerId="ADAL" clId="{8C437D9E-CA02-4FB1-8C25-DEC77207CE5E}" dt="2026-06-05T11:30:10.151" v="5" actId="478"/>
        <pc:sldMkLst>
          <pc:docMk/>
          <pc:sldMk cId="3089081167" sldId="374"/>
        </pc:sldMkLst>
        <pc:inkChg chg="add del">
          <ac:chgData name="Erik Klepke" userId="680af37f-b324-4236-b60a-9f95bc45c692" providerId="ADAL" clId="{8C437D9E-CA02-4FB1-8C25-DEC77207CE5E}" dt="2026-06-05T11:30:10.151" v="5" actId="478"/>
          <ac:inkMkLst>
            <pc:docMk/>
            <pc:sldMk cId="3089081167" sldId="374"/>
            <ac:inkMk id="4" creationId="{E901CA6D-3B77-EB50-ABB7-2AFE753757D8}"/>
          </ac:inkMkLst>
        </pc:inkChg>
      </pc:sldChg>
      <pc:sldChg chg="modSp mod">
        <pc:chgData name="Erik Klepke" userId="680af37f-b324-4236-b60a-9f95bc45c692" providerId="ADAL" clId="{8C437D9E-CA02-4FB1-8C25-DEC77207CE5E}" dt="2026-05-26T07:01:52.932" v="1" actId="20577"/>
        <pc:sldMkLst>
          <pc:docMk/>
          <pc:sldMk cId="3489047072" sldId="411"/>
        </pc:sldMkLst>
        <pc:spChg chg="mod">
          <ac:chgData name="Erik Klepke" userId="680af37f-b324-4236-b60a-9f95bc45c692" providerId="ADAL" clId="{8C437D9E-CA02-4FB1-8C25-DEC77207CE5E}" dt="2026-05-26T07:01:52.932" v="1" actId="20577"/>
          <ac:spMkLst>
            <pc:docMk/>
            <pc:sldMk cId="3489047072" sldId="411"/>
            <ac:spMk id="2" creationId="{0B243E21-FB8C-47B4-BBB9-3EF1BFE0774D}"/>
          </ac:spMkLst>
        </pc:spChg>
      </pc:sldChg>
      <pc:sldChg chg="addSp">
        <pc:chgData name="Erik Klepke" userId="680af37f-b324-4236-b60a-9f95bc45c692" providerId="ADAL" clId="{8C437D9E-CA02-4FB1-8C25-DEC77207CE5E}" dt="2026-06-05T10:41:30.384" v="3"/>
        <pc:sldMkLst>
          <pc:docMk/>
          <pc:sldMk cId="2340865082" sldId="417"/>
        </pc:sldMkLst>
        <pc:inkChg chg="add">
          <ac:chgData name="Erik Klepke" userId="680af37f-b324-4236-b60a-9f95bc45c692" providerId="ADAL" clId="{8C437D9E-CA02-4FB1-8C25-DEC77207CE5E}" dt="2026-06-05T10:41:30.384" v="3"/>
          <ac:inkMkLst>
            <pc:docMk/>
            <pc:sldMk cId="2340865082" sldId="417"/>
            <ac:inkMk id="5" creationId="{64502CD2-6374-0108-0AD8-D402B45FF7D4}"/>
          </ac:inkMkLst>
        </pc:inkChg>
      </pc:sldChg>
      <pc:sldChg chg="addSp delSp mod">
        <pc:chgData name="Erik Klepke" userId="680af37f-b324-4236-b60a-9f95bc45c692" providerId="ADAL" clId="{8C437D9E-CA02-4FB1-8C25-DEC77207CE5E}" dt="2026-06-06T10:13:33.545" v="6" actId="478"/>
        <pc:sldMkLst>
          <pc:docMk/>
          <pc:sldMk cId="166535722" sldId="419"/>
        </pc:sldMkLst>
        <pc:inkChg chg="add del">
          <ac:chgData name="Erik Klepke" userId="680af37f-b324-4236-b60a-9f95bc45c692" providerId="ADAL" clId="{8C437D9E-CA02-4FB1-8C25-DEC77207CE5E}" dt="2026-06-06T10:13:33.545" v="6" actId="478"/>
          <ac:inkMkLst>
            <pc:docMk/>
            <pc:sldMk cId="166535722" sldId="419"/>
            <ac:inkMk id="5" creationId="{EFAE659F-7FDB-2505-A532-A10962D54D6B}"/>
          </ac:inkMkLst>
        </pc:inkChg>
      </pc:sldChg>
      <pc:sldChg chg="delSp mod">
        <pc:chgData name="Erik Klepke" userId="680af37f-b324-4236-b60a-9f95bc45c692" providerId="ADAL" clId="{8C437D9E-CA02-4FB1-8C25-DEC77207CE5E}" dt="2026-06-05T06:26:14.990" v="2" actId="478"/>
        <pc:sldMkLst>
          <pc:docMk/>
          <pc:sldMk cId="1659173856" sldId="441"/>
        </pc:sldMkLst>
        <pc:inkChg chg="del">
          <ac:chgData name="Erik Klepke" userId="680af37f-b324-4236-b60a-9f95bc45c692" providerId="ADAL" clId="{8C437D9E-CA02-4FB1-8C25-DEC77207CE5E}" dt="2026-06-05T06:26:14.990" v="2" actId="478"/>
          <ac:inkMkLst>
            <pc:docMk/>
            <pc:sldMk cId="1659173856" sldId="441"/>
            <ac:inkMk id="5" creationId="{25E3F9D0-2559-32AB-D36C-22F5B97ECD4C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05:45:39.3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 24575,'-5'0'0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05:45:42.1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05:45:57.52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05:46:01.66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05:46:04.09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0:23:09.927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314 0,'228'219,"-211"-203,12 11,-28-25,1 0,-1-1,1 1,-1 0,0 0,0 0,0 0,0 0,0 0,0 0,-1 0,1 1,-1 1,0-3,0 0,0 0,0 0,-1 0,1 0,0 0,-1 0,1 0,-1 0,1 0,-1 0,0-1,1 1,-1 0,0 0,1-1,-1 1,0 0,0-1,0 1,0-1,0 1,1-1,-1 0,-2 1,-30 8,25-7,-248 70,216-61,-1 2,1 1,-39 21,72-31,0 0,1 0,0 0,0 1,0-1,1 1,-1 1,1-1,0 1,1 0,-1 0,-6 13,10-15,-1 0,1-1,0 1,0 0,0 0,0-1,1 1,-1 0,1 0,0 0,0 0,1 0,-1 0,1 0,0-1,0 1,0 0,0 0,1-1,-1 1,1-1,0 1,0-1,1 0,-1 0,3 3,8 6,0-1,1 0,0-1,20 11,-16-9,1-2,1-1,0 0,0-1,36 8,10 4,-35-8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10:23:10.627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21" units="cm"/>
          <inkml:channel name="Y" type="integer" max="17055" units="cm"/>
          <inkml:channel name="T" type="integer" max="2.14748E9" units="dev"/>
        </inkml:traceFormat>
        <inkml:channelProperties>
          <inkml:channelProperty channel="X" name="resolution" value="160.00528" units="1/cm"/>
          <inkml:channelProperty channel="Y" name="resolution" value="159.99062" units="1/cm"/>
          <inkml:channelProperty channel="T" name="resolution" value="1" units="1/dev"/>
        </inkml:channelProperties>
      </inkml:inkSource>
      <inkml:timestamp xml:id="ts0" timeString="2026-06-05T09:02:00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11506 11245 0,'0'36'0,"10"78"16,2-45-16,-2-1 15,-5 12-15,-4 8 16,11 6-16,-2 6 15,3 11-15,-3-2 0,0-6 16,3 1-16,-5-8 0,-2-5 16,1-5-1,-2-17-15,-3 3 0,1-14 16,-2-11-16,-2-16 0,-3-11 16,0-12-1,2-7-15,-4 0 0,-3-8 16,0-14-16,-5-46 0,7-20 15,10 19 1,8 6-16,4 4 0,2 10 0,6-3 16,4 8-16,4 6 15,3 6 1,3 13-16,2 10 0,-4 14 16,-3 11-16,-8 17 0,-4 15 15,-6 13-15,-1 11 16,-4 8-16,-4-1 0,-3-10 15,-3-4-15,2-7 16,12-15-16,12-5 0,-6-6 16,11-16-16,11-16 15,6-18-15,-16-14 16,2-10-16,-12-6 0</inkml:trace>
  <inkml:trace contextRef="#ctx0" brushRef="#br0" timeOffset="270.39">12285 12088 0,'12'0'15,"8"-1"-15,6 0 16,13-2-16,12 1 0,1 0 16,-3 5-16,5 0 15,4-2-15,-14 4 0,-9 3 16,-18 4-16,-11 7 31,-10-5-31</inkml:trace>
  <inkml:trace contextRef="#ctx0" brushRef="#br0" timeOffset="429.19">12544 12592 0,'0'0'0,"0"0"16,0 0-16,18-5 15,9-3-15,14-8 16,23-12-16,4 4 0,4 6 15,-6 7-15</inkml:trace>
  <inkml:trace contextRef="#ctx0" brushRef="#br0" timeOffset="1866.46">13711 6653 0,'-47'-8'16,"-86"-7"-16,79 18 0,-4 7 16,3 4-1,-2 5-15,-1 3 0,1 5 0,0 10 16,8 4-16,2 5 16,0 11-16,0 10 15,6 11-15,7 16 0,2 18 16,-2 0-16,5 14 15,9 0-15,12 14 16,11-4-16,12-3 0,6-11 16,15-12-16,7-7 15,14-15-15,7-7 0,13-15 16,8-16 0,10-18-16,-3-18 0,12-12 15,-7-18-15,-4-16 16,0-11-1,7-10-15,-4-9 16,-10-14-16,0 4 0,-6-2 16,-5-14-16,-12 2 15,-3-7-15,-14 0 16,-6-5-16,-13 3 0,-12-10 16,-12 1-16,-16-4 15,-15-3-15,-7 2 0,-11-3 16,-12-3-16,-15 15 15,-8-3-15,-9 8 16,0 21-16,-5 24 0,-1 26 16,4 21-16,4 20 15,-1 13-15,13 14 16,15 10-16,16 3 0,0-6 16,11-13-16</inkml:trace>
  <inkml:trace contextRef="#ctx0" brushRef="#br0" timeOffset="2629.8">13681 8764 0,'-51'-10'0,"-89"-13"0,89 22 16,-13 8-16,-2 10 0,8 11 15,-2 11-15,2 9 0,4 10 16,2 10-16,-1 8 15,8 8-15,10 5 0,8 6 16,6 7 0,-2 5-16,23 1 0,8 7 15,11-2-15,11 2 0,8-9 16,14 4-16,9-9 16,-2-7-16,10-13 15,10-4-15,4-15 0,-2-19 16,-1-18-1,-9-12-15,3-14 0,0-14 0,-6-11 16,-6-11-16,4-7 16,-9-10-1,-14-13-15,4-8 0,-10-6 0,-5-7 32,-2-10-32,-11-3 0,-5-8 0,-4-5 0,-10-3 15,-6 3-15,-6-12 16,-11-5-16,-10 6 15,-3 9-15,-4 12 16,-4 15-16,-2 21 0,-7 12 16,-4 11-16,3 17 0,-10 17 15,1 12-15,5 16 32,1 11-32,5 14 15,0 19-15,-2 7 0</inkml:trace>
  <inkml:trace contextRef="#ctx0" brushRef="#br0" timeOffset="5200.58">17002 6638 0,'-25'-11'0,"-24"-14"0,20 12 0,-2 0 16,-5 0-1,-8-1-15,-1-2 0,-1 3 0,1 3 16,-5 3-16,3 5 15,2 1-15,-3 1 0,-4 2 32,-6 0-32,0 3 0,-4-1 0,-4 3 0,-2 2 31,-3 0-31,-8 1 16,0 3-16,-1 2 15,-2 1-15,1 2 0,-4 5 16,1 1-16,0 5 15,3 5-15,0 1 16,2 9-16,3 5 0,2 4 16,5 5-16,1 4 15,8 8-15,-2 1 0,4 3 16,10 5-16,6 5 16,3 6-16,8 2 15,7 4-15,7 2 0,14 4 16,7 1-16,3 3 15,10 0-15,4 0 16,9-1-16,6-3 0,8-9 16,12 6-16,5-13 15,4-11-15,8-6 16,13-12-16,1-9 0,14-8 16,-1-16-16,2-14 15,0-9-15,8-7 0,5-8 16,1-15-16,2-12 15,-7-8-15,3-6 0,5-9 16,-3-7-16,-6-8 16,-8-4-16,1-14 15,-7-6-15,-2-8 0,-7-5 16,-9 0-16,0-14 16,-10 5-16,-6-3 15,-14 4-15,-5 2 16,-3-4-16,-9 7 0,-16 5 15,-8 9-15,-4 4 0,-14 5 16,-17 9 0,-11 6-16,-19 8 0,-10 5 15,-9 10-15,-8 5 0,-17 11 16,-8 7-16,-8 14 16,-1 11-16,4 9 15,4 14-15,10 10 0,12 5 16,17 3-16,17 1 15,3 6-15,9-4 16</inkml:trace>
  <inkml:trace contextRef="#ctx0" brushRef="#br0" timeOffset="6237.37">16377 8820 0,'-186'-31'0,"-91"-13"15,176 29-15,5 5 16,6 6-16,-3-2 0,-7 6 15,7 8-15,0 2 16,-3 9-16,8 7 16,-4 6-16,-2 8 0,8 6 15,9 11-15,1 1 16,7 7-16,10 6 16,4 10-16,14 3 0,2 7 15,11 2 1,4 9-16,14 4 0,10 3 0,4 1 15,9-3-15,13 0 16,5-3-16,6-7 16,11-3-16,8-9 0,7-6 15,9-6-15,10-11 16,6-4-16,8-5 16,4-14-16,6-11 0,6-8 15,4-11-15,-2-8 16,12-2-16,-6-8 0,3-4 15,-1-10-15,4-5 16,0-9-16,-5-4 16,5-7-16,-4-4 0,-2-1 15,1-4-15,-12-4 16,-4-3-16,-6-7 0,-17-6 16,-4-12-16,-1-3 15,-10-8-15,-8 4 16,-15-7-16,-8 5 0,-10-2 15,-5-3-15,-20 2 16,-7-4 0,-8 1-16,-11 8 0,-9 4 15,-14 8-15,-6 1 0,-8 5 16,-5 6-16,-12 3 0,-2 9 16,-10 3-16,-7 11 15,-8 4-15,0 16 0,-1 10 16,-1 12-1,-2 13-15,-5 13 0,-4 11 16,3 8-16,-4 13 0,13 8 16,6 3-1,10-10-15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6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92832F4-C14C-4DCF-8BF8-BE995B5D94AE}" type="datetimeFigureOut">
              <a:rPr lang="nl-NL"/>
              <a:pPr>
                <a:defRPr/>
              </a:pPr>
              <a:t>6-6-2026</a:t>
            </a:fld>
            <a:endParaRPr lang="nl-NL" dirty="0"/>
          </a:p>
        </p:txBody>
      </p:sp>
      <p:sp>
        <p:nvSpPr>
          <p:cNvPr id="7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B777D1-3DB8-424B-A32A-59437A73740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48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6E0F-ADD9-47D0-B511-4D42ABBD264E}" type="datetimeFigureOut">
              <a:rPr lang="nl-NL"/>
              <a:pPr>
                <a:defRPr/>
              </a:pPr>
              <a:t>6-6-2026</a:t>
            </a:fld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1EB4-AED1-49DF-BA6A-EC65E085385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34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FAC7CB-CAB4-4633-9318-05E49DFC9083}" type="datetimeFigureOut">
              <a:rPr lang="nl-NL"/>
              <a:pPr>
                <a:defRPr/>
              </a:pPr>
              <a:t>6-6-2026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453B33A-12F3-4CD9-9DC9-3ECAC4B05D4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2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49B1-7A6F-4EF8-BBEE-922A7400E2A1}" type="datetimeFigureOut">
              <a:rPr lang="nl-NL"/>
              <a:pPr>
                <a:defRPr/>
              </a:pPr>
              <a:t>6-6-2026</a:t>
            </a:fld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6ACE5-58EB-4DD0-81EB-171728CF33B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515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368B1A8-F48B-4687-85F6-46B1E1957F05}" type="datetimeFigureOut">
              <a:rPr lang="nl-NL"/>
              <a:pPr>
                <a:defRPr/>
              </a:pPr>
              <a:t>6-6-2026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1BFD33-C10A-4A23-AE44-7DEC7DC0E72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13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C911-378D-472C-8935-3DEC3AC8BB3E}" type="datetimeFigureOut">
              <a:rPr lang="nl-NL"/>
              <a:pPr>
                <a:defRPr/>
              </a:pPr>
              <a:t>6-6-2026</a:t>
            </a:fld>
            <a:endParaRPr lang="nl-NL" dirty="0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A62E-0532-4CA1-812E-CE54C87E64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23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DFB8-4CA7-4B4D-B23B-E49E6F8A237F}" type="datetimeFigureOut">
              <a:rPr lang="nl-NL"/>
              <a:pPr>
                <a:defRPr/>
              </a:pPr>
              <a:t>6-6-2026</a:t>
            </a:fld>
            <a:endParaRPr lang="nl-NL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5757-8D10-4828-8633-E0F97FE0C2B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452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879D-1961-4F1E-9FD9-BCD8E596FC61}" type="datetimeFigureOut">
              <a:rPr lang="nl-NL"/>
              <a:pPr>
                <a:defRPr/>
              </a:pPr>
              <a:t>6-6-2026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C620-2A51-4672-B68E-CDDAC82B07B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932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99A9-F43F-4B89-B019-E58BAF57E5D1}" type="datetimeFigureOut">
              <a:rPr lang="nl-NL"/>
              <a:pPr>
                <a:defRPr/>
              </a:pPr>
              <a:t>6-6-2026</a:t>
            </a:fld>
            <a:endParaRPr lang="nl-NL" dirty="0"/>
          </a:p>
        </p:txBody>
      </p:sp>
      <p:sp>
        <p:nvSpPr>
          <p:cNvPr id="3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8DFA-2F92-453C-A8EB-39911EFF139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986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C19FD-2E33-441F-80C2-A1E05F749DB1}" type="datetimeFigureOut">
              <a:rPr lang="nl-NL"/>
              <a:pPr>
                <a:defRPr/>
              </a:pPr>
              <a:t>6-6-2026</a:t>
            </a:fld>
            <a:endParaRPr lang="nl-NL" dirty="0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50BC-A32B-4465-B941-F214AFD44CA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02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hthoe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7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ADDB78-DA76-4303-B086-B8D664E0E8CC}" type="datetimeFigureOut">
              <a:rPr lang="nl-NL"/>
              <a:pPr>
                <a:defRPr/>
              </a:pPr>
              <a:t>6-6-2026</a:t>
            </a:fld>
            <a:endParaRPr lang="nl-NL" dirty="0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8F9C53-FAB9-4088-8D55-3B511585E8D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6893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30" name="Tijdelijke aanduiding voor teks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modelstijlen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  <a:endParaRPr lang="en-US" alt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1633D18-1261-4EB6-B05E-A713D202C089}" type="datetimeFigureOut">
              <a:rPr lang="nl-NL"/>
              <a:pPr>
                <a:defRPr/>
              </a:pPr>
              <a:t>6-6-2026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8D073EB-EFD1-47FF-A5D5-7FFA79B53E0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1" r:id="rId2"/>
    <p:sldLayoutId id="2147484359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60" r:id="rId9"/>
    <p:sldLayoutId id="2147484357" r:id="rId10"/>
    <p:sldLayoutId id="21474843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17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.png"/><Relationship Id="rId7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customXml" Target="../ink/ink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Wiskunde 3Tl</a:t>
            </a:r>
          </a:p>
        </p:txBody>
      </p:sp>
      <p:sp>
        <p:nvSpPr>
          <p:cNvPr id="6147" name="Ondertitel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nl-NL" altLang="en-US" dirty="0"/>
              <a:t>Hoofdstuk 9: Grafieken en Vergelijkingen </a:t>
            </a:r>
          </a:p>
        </p:txBody>
      </p:sp>
      <p:pic>
        <p:nvPicPr>
          <p:cNvPr id="6148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88913"/>
            <a:ext cx="20589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A360376-4072-4AD6-972B-647429FBA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707168"/>
            <a:ext cx="1072989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FB5A8-63B6-4C94-95AA-51F3C0F5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Assenstelsel en grafieken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BAADA0-A736-4034-A5AD-55B9BC673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Tabel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9B294D-61EA-4D90-910E-441057B36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541770"/>
            <a:ext cx="3822368" cy="2866776"/>
          </a:xfrm>
          <a:prstGeom prst="rect">
            <a:avLst/>
          </a:prstGeom>
          <a:effectLst/>
        </p:spPr>
      </p:pic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55D3EFC7-72FF-4CA3-A77E-4249E7E28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921519"/>
              </p:ext>
            </p:extLst>
          </p:nvPr>
        </p:nvGraphicFramePr>
        <p:xfrm>
          <a:off x="1136816" y="227687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7935641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158700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495776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4482577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60552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17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496090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F58E7FBC-51C8-4808-9146-B54E399FA3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6" r="35873" b="14370"/>
          <a:stretch/>
        </p:blipFill>
        <p:spPr>
          <a:xfrm>
            <a:off x="1477467" y="3577900"/>
            <a:ext cx="2448272" cy="28306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80E7B467-B62A-7856-94E1-987BFD708013}"/>
                  </a:ext>
                </a:extLst>
              </p14:cNvPr>
              <p14:cNvContentPartPr/>
              <p14:nvPr/>
            </p14:nvContentPartPr>
            <p14:xfrm>
              <a:off x="2028240" y="4654224"/>
              <a:ext cx="1800" cy="3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80E7B467-B62A-7856-94E1-987BFD7080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2120" y="4648104"/>
                <a:ext cx="140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4DFD7E37-A9D7-D115-29DD-3DA86A1339AA}"/>
                  </a:ext>
                </a:extLst>
              </p14:cNvPr>
              <p14:cNvContentPartPr/>
              <p14:nvPr/>
            </p14:nvContentPartPr>
            <p14:xfrm>
              <a:off x="2395800" y="4297464"/>
              <a:ext cx="360" cy="36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4DFD7E37-A9D7-D115-29DD-3DA86A1339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89680" y="4291344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877AA08A-2B57-77F9-5AF3-BF5FF82A9075}"/>
                  </a:ext>
                </a:extLst>
              </p14:cNvPr>
              <p14:cNvContentPartPr/>
              <p14:nvPr/>
            </p14:nvContentPartPr>
            <p14:xfrm>
              <a:off x="3117960" y="3574944"/>
              <a:ext cx="36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877AA08A-2B57-77F9-5AF3-BF5FF82A90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54960" y="351230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1B47FE68-410A-094B-64EC-B9EAAE661F95}"/>
                  </a:ext>
                </a:extLst>
              </p14:cNvPr>
              <p14:cNvContentPartPr/>
              <p14:nvPr/>
            </p14:nvContentPartPr>
            <p14:xfrm>
              <a:off x="2021040" y="4654224"/>
              <a:ext cx="360" cy="3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1B47FE68-410A-094B-64EC-B9EAAE661F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58040" y="459158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90C04F22-254F-3469-3C90-3714B53A0B1C}"/>
                  </a:ext>
                </a:extLst>
              </p14:cNvPr>
              <p14:cNvContentPartPr/>
              <p14:nvPr/>
            </p14:nvContentPartPr>
            <p14:xfrm>
              <a:off x="2386440" y="4288464"/>
              <a:ext cx="360" cy="3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90C04F22-254F-3469-3C90-3714B53A0B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3440" y="4225464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7751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FB5A8-63B6-4C94-95AA-51F3C0F5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Assenstelsel en grafieken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BAADA0-A736-4034-A5AD-55B9BC673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Tabel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9B294D-61EA-4D90-910E-441057B36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541770"/>
            <a:ext cx="3822368" cy="2866776"/>
          </a:xfrm>
          <a:prstGeom prst="rect">
            <a:avLst/>
          </a:prstGeom>
          <a:effectLst/>
        </p:spPr>
      </p:pic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55D3EFC7-72FF-4CA3-A77E-4249E7E28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34895"/>
              </p:ext>
            </p:extLst>
          </p:nvPr>
        </p:nvGraphicFramePr>
        <p:xfrm>
          <a:off x="1136816" y="227687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79356413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158700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495776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4482577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60552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17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496090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F58E7FBC-51C8-4808-9146-B54E399FA3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6" r="35873" b="58760"/>
          <a:stretch/>
        </p:blipFill>
        <p:spPr>
          <a:xfrm>
            <a:off x="1477467" y="3577900"/>
            <a:ext cx="2448272" cy="136326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089AAE1-2EAA-462C-BD79-59B4F920E8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345"/>
          <a:stretch/>
        </p:blipFill>
        <p:spPr>
          <a:xfrm>
            <a:off x="1477467" y="4891307"/>
            <a:ext cx="2450804" cy="5842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D24A0148-A4EC-444C-AFD3-2120F88C3488}"/>
                  </a:ext>
                </a:extLst>
              </p14:cNvPr>
              <p14:cNvContentPartPr/>
              <p14:nvPr/>
            </p14:nvContentPartPr>
            <p14:xfrm>
              <a:off x="1900428" y="4797522"/>
              <a:ext cx="217080" cy="29124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D24A0148-A4EC-444C-AFD3-2120F88C34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6108" y="4793202"/>
                <a:ext cx="225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1152366B-2236-4C04-B7CC-C08F7308625A}"/>
                  </a:ext>
                </a:extLst>
              </p14:cNvPr>
              <p14:cNvContentPartPr/>
              <p14:nvPr/>
            </p14:nvContentPartPr>
            <p14:xfrm>
              <a:off x="1736268" y="5886522"/>
              <a:ext cx="360" cy="3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1152366B-2236-4C04-B7CC-C08F730862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1948" y="5882202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81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43E21-FB8C-47B4-BBB9-3EF1BFE0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9.1 bijzondere grafieken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07F46A-FC67-45B3-850A-171E288B1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Drie bijzondere grafieken: </a:t>
            </a:r>
          </a:p>
          <a:p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Horizontale grafiek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Verticale grafiek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Grafiek y = x</a:t>
            </a:r>
          </a:p>
        </p:txBody>
      </p:sp>
    </p:spTree>
    <p:extLst>
      <p:ext uri="{BB962C8B-B14F-4D97-AF65-F5344CB8AC3E}">
        <p14:creationId xmlns:p14="http://schemas.microsoft.com/office/powerpoint/2010/main" val="31198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43E21-FB8C-47B4-BBB9-3EF1BFE0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9.1 bijzondere grafieken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07F46A-FC67-45B3-850A-171E288B1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Horizontale grafiek: </a:t>
            </a:r>
          </a:p>
        </p:txBody>
      </p:sp>
      <p:pic>
        <p:nvPicPr>
          <p:cNvPr id="5" name="Afbeelding 4" descr="Afbeelding met wit, vies, dag&#10;&#10;Automatisch gegenereerde beschrijving">
            <a:extLst>
              <a:ext uri="{FF2B5EF4-FFF2-40B4-BE49-F238E27FC236}">
                <a16:creationId xmlns:a16="http://schemas.microsoft.com/office/drawing/2014/main" id="{ABA1FB23-4F05-433F-84D2-268A9A1BF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/>
          <a:stretch/>
        </p:blipFill>
        <p:spPr>
          <a:xfrm>
            <a:off x="1115616" y="2600034"/>
            <a:ext cx="6173266" cy="40023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D29F361-19D1-0658-7534-6F4D5054BFDC}"/>
              </a:ext>
            </a:extLst>
          </p:cNvPr>
          <p:cNvSpPr txBox="1"/>
          <p:nvPr/>
        </p:nvSpPr>
        <p:spPr>
          <a:xfrm>
            <a:off x="4076700" y="160972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y = 3</a:t>
            </a:r>
          </a:p>
        </p:txBody>
      </p:sp>
    </p:spTree>
    <p:extLst>
      <p:ext uri="{BB962C8B-B14F-4D97-AF65-F5344CB8AC3E}">
        <p14:creationId xmlns:p14="http://schemas.microsoft.com/office/powerpoint/2010/main" val="348904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43E21-FB8C-47B4-BBB9-3EF1BFE0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9.1 bijzondere grafieken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07F46A-FC67-45B3-850A-171E288B1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Verticale grafiek: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wit, vies, dag&#10;&#10;Automatisch gegenereerde beschrijving">
            <a:extLst>
              <a:ext uri="{FF2B5EF4-FFF2-40B4-BE49-F238E27FC236}">
                <a16:creationId xmlns:a16="http://schemas.microsoft.com/office/drawing/2014/main" id="{B654166A-D69C-4D4B-B2F4-72888BFCC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 b="-4493"/>
          <a:stretch/>
        </p:blipFill>
        <p:spPr>
          <a:xfrm>
            <a:off x="1043608" y="2633815"/>
            <a:ext cx="6424365" cy="400237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2C4EA5D-829B-EEF9-13F4-C2F8983867EE}"/>
              </a:ext>
            </a:extLst>
          </p:cNvPr>
          <p:cNvSpPr txBox="1"/>
          <p:nvPr/>
        </p:nvSpPr>
        <p:spPr>
          <a:xfrm>
            <a:off x="3923928" y="160972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x = 2</a:t>
            </a:r>
          </a:p>
        </p:txBody>
      </p:sp>
    </p:spTree>
    <p:extLst>
      <p:ext uri="{BB962C8B-B14F-4D97-AF65-F5344CB8AC3E}">
        <p14:creationId xmlns:p14="http://schemas.microsoft.com/office/powerpoint/2010/main" val="193048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43E21-FB8C-47B4-BBB9-3EF1BFE0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9.1 bijzondere grafieken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07F46A-FC67-45B3-850A-171E288B1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Grafiek = ?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6BD588B-15B0-415E-8568-849800C04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r="819"/>
          <a:stretch/>
        </p:blipFill>
        <p:spPr>
          <a:xfrm>
            <a:off x="864517" y="2564904"/>
            <a:ext cx="6371779" cy="378635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432923E-4AA7-E1B3-A786-DE4A12E4E3A4}"/>
              </a:ext>
            </a:extLst>
          </p:cNvPr>
          <p:cNvSpPr txBox="1"/>
          <p:nvPr/>
        </p:nvSpPr>
        <p:spPr>
          <a:xfrm>
            <a:off x="3563888" y="160972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y = x</a:t>
            </a:r>
          </a:p>
        </p:txBody>
      </p:sp>
    </p:spTree>
    <p:extLst>
      <p:ext uri="{BB962C8B-B14F-4D97-AF65-F5344CB8AC3E}">
        <p14:creationId xmlns:p14="http://schemas.microsoft.com/office/powerpoint/2010/main" val="349471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2185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altLang="en-US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nl-NL" altLang="en-US" sz="16600" dirty="0"/>
              <a:t>DIY</a:t>
            </a:r>
          </a:p>
          <a:p>
            <a:pPr>
              <a:defRPr/>
            </a:pPr>
            <a:r>
              <a:rPr lang="nl-NL" altLang="en-US" dirty="0"/>
              <a:t>Opdrachten H9: Studiewijzer.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A9CBA1-022B-6F11-D6A7-279478C88C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12" t="61659" r="21251" b="3490"/>
          <a:stretch/>
        </p:blipFill>
        <p:spPr>
          <a:xfrm>
            <a:off x="3563888" y="2708920"/>
            <a:ext cx="496855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27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4E7BE-C41B-4C44-9241-EE9894D0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9.2 Som- en verschilgrafiek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787AEE-1F08-4141-989D-69F2A1C46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Huren van tent 1</a:t>
            </a:r>
          </a:p>
          <a:p>
            <a:r>
              <a:rPr lang="nl-NL" dirty="0"/>
              <a:t>Formule:			h = 80 + 250w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Huren van tent 2</a:t>
            </a:r>
          </a:p>
          <a:p>
            <a:r>
              <a:rPr lang="nl-NL" dirty="0"/>
              <a:t>Formule:			h = 20 + 270w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59E10E-6630-4B97-BF6A-E62F075A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869160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12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4E7BE-C41B-4C44-9241-EE9894D0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9.2 Som- en verschilgrafiek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787AEE-1F08-4141-989D-69F2A1C46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Somformule (2 formules bij elkaar optellen)</a:t>
            </a:r>
          </a:p>
          <a:p>
            <a:endParaRPr lang="nl-NL" dirty="0"/>
          </a:p>
          <a:p>
            <a:r>
              <a:rPr lang="nl-NL" dirty="0"/>
              <a:t>Formule:			h = 80 + 250w</a:t>
            </a:r>
          </a:p>
          <a:p>
            <a:r>
              <a:rPr lang="nl-NL" dirty="0"/>
              <a:t>Formule:			</a:t>
            </a:r>
            <a:r>
              <a:rPr lang="nl-NL" u="sng" dirty="0"/>
              <a:t>h = 20 + 270w </a:t>
            </a:r>
            <a:r>
              <a:rPr lang="nl-NL" sz="4400" dirty="0"/>
              <a:t> +</a:t>
            </a:r>
          </a:p>
          <a:p>
            <a:endParaRPr lang="nl-NL" dirty="0"/>
          </a:p>
          <a:p>
            <a:r>
              <a:rPr lang="nl-NL" dirty="0"/>
              <a:t>Somformule		h = 100 + 520w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59E10E-6630-4B97-BF6A-E62F075A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869160"/>
            <a:ext cx="2466975" cy="1857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64502CD2-6374-0108-0AD8-D402B45FF7D4}"/>
                  </a:ext>
                </a:extLst>
              </p14:cNvPr>
              <p14:cNvContentPartPr/>
              <p14:nvPr/>
            </p14:nvContentPartPr>
            <p14:xfrm>
              <a:off x="4142160" y="2251440"/>
              <a:ext cx="2206800" cy="243828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64502CD2-6374-0108-0AD8-D402B45FF7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2800" y="2242080"/>
                <a:ext cx="2225520" cy="245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08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4E7BE-C41B-4C44-9241-EE9894D0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9.2 Som- en verschilgrafiek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787AEE-1F08-4141-989D-69F2A1C46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Verschilformule (2 formules van elkaar af)</a:t>
            </a:r>
          </a:p>
          <a:p>
            <a:endParaRPr lang="nl-NL" dirty="0"/>
          </a:p>
          <a:p>
            <a:r>
              <a:rPr lang="nl-NL" dirty="0"/>
              <a:t>Formule:			h = 80 + 250w</a:t>
            </a:r>
          </a:p>
          <a:p>
            <a:r>
              <a:rPr lang="nl-NL" dirty="0"/>
              <a:t>Formule:			</a:t>
            </a:r>
            <a:r>
              <a:rPr lang="nl-NL" u="sng" dirty="0"/>
              <a:t>h = 20 + 270w </a:t>
            </a:r>
            <a:r>
              <a:rPr lang="nl-NL" sz="4400" dirty="0"/>
              <a:t> -</a:t>
            </a:r>
          </a:p>
          <a:p>
            <a:endParaRPr lang="nl-NL" dirty="0"/>
          </a:p>
          <a:p>
            <a:r>
              <a:rPr lang="nl-NL" dirty="0"/>
              <a:t>Verschilformule		h = 60 - 20w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59E10E-6630-4B97-BF6A-E62F075A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869160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Wiskunde leer je door: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1538288"/>
            <a:ext cx="4824413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41838"/>
            <a:ext cx="1905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F2177-BBD3-4D75-97DC-7DA8626A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9.2 som- en verschilgrafiek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A88946-9F60-4BD6-A087-853981720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8" y="1628800"/>
            <a:ext cx="7239000" cy="4846638"/>
          </a:xfrm>
        </p:spPr>
        <p:txBody>
          <a:bodyPr/>
          <a:lstStyle/>
          <a:p>
            <a:r>
              <a:rPr lang="nl-NL" dirty="0"/>
              <a:t>2 formules</a:t>
            </a:r>
          </a:p>
          <a:p>
            <a:endParaRPr lang="nl-NL" dirty="0"/>
          </a:p>
          <a:p>
            <a:r>
              <a:rPr lang="nl-NL" dirty="0"/>
              <a:t>Je maakt er óf een somformule óf een verschilformule van.</a:t>
            </a:r>
          </a:p>
          <a:p>
            <a:endParaRPr lang="nl-NL" dirty="0"/>
          </a:p>
          <a:p>
            <a:r>
              <a:rPr lang="nl-NL" dirty="0"/>
              <a:t>Je tekent de grafiek.</a:t>
            </a:r>
          </a:p>
          <a:p>
            <a:endParaRPr lang="nl-NL" dirty="0"/>
          </a:p>
          <a:p>
            <a:r>
              <a:rPr lang="nl-NL" dirty="0"/>
              <a:t>Somformule 	=&gt; somgrafiek</a:t>
            </a:r>
          </a:p>
          <a:p>
            <a:r>
              <a:rPr lang="nl-NL" dirty="0"/>
              <a:t>Verschilformule 	=&gt; verschilgrafiek</a:t>
            </a:r>
          </a:p>
        </p:txBody>
      </p:sp>
    </p:spTree>
    <p:extLst>
      <p:ext uri="{BB962C8B-B14F-4D97-AF65-F5344CB8AC3E}">
        <p14:creationId xmlns:p14="http://schemas.microsoft.com/office/powerpoint/2010/main" val="15549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F2177-BBD3-4D75-97DC-7DA8626A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9.2 som- en verschilgrafiek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A88946-9F60-4BD6-A087-853981720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8" y="1628800"/>
            <a:ext cx="7239000" cy="4846638"/>
          </a:xfrm>
        </p:spPr>
        <p:txBody>
          <a:bodyPr/>
          <a:lstStyle/>
          <a:p>
            <a:r>
              <a:rPr lang="nl-NL" dirty="0"/>
              <a:t>Geen formule, alleen data in een tabel: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Je maakt in 1 assenstelsel 3 grafieken:</a:t>
            </a:r>
          </a:p>
          <a:p>
            <a:pPr lvl="1"/>
            <a:r>
              <a:rPr lang="nl-NL" dirty="0"/>
              <a:t>Omzet</a:t>
            </a:r>
          </a:p>
          <a:p>
            <a:pPr lvl="1"/>
            <a:r>
              <a:rPr lang="nl-NL" dirty="0"/>
              <a:t>Kosten</a:t>
            </a:r>
          </a:p>
          <a:p>
            <a:pPr lvl="1"/>
            <a:r>
              <a:rPr lang="nl-NL" dirty="0"/>
              <a:t>Omzet - kosten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051AB74B-920A-4607-9DCE-2FF86E545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614642"/>
              </p:ext>
            </p:extLst>
          </p:nvPr>
        </p:nvGraphicFramePr>
        <p:xfrm>
          <a:off x="1359240" y="2533946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97411502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8587173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7544607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0849588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8119079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96655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25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Omzet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32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380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Omzet-kosten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-120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36780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877924C4-2083-50DC-88A9-FC5FB4FBD64A}"/>
              </a:ext>
            </a:extLst>
          </p:cNvPr>
          <p:cNvSpPr txBox="1"/>
          <p:nvPr/>
        </p:nvSpPr>
        <p:spPr>
          <a:xfrm>
            <a:off x="5796136" y="58052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Opgaves: 13,14,(15), 16, 19</a:t>
            </a:r>
          </a:p>
        </p:txBody>
      </p:sp>
    </p:spTree>
    <p:extLst>
      <p:ext uri="{BB962C8B-B14F-4D97-AF65-F5344CB8AC3E}">
        <p14:creationId xmlns:p14="http://schemas.microsoft.com/office/powerpoint/2010/main" val="2159558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8393-413A-0C26-686B-5C97A03DF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6B069-3A96-9838-4960-4968FD8F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185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2291" name="Tijdelijke aanduiding voor inhoud 2">
            <a:extLst>
              <a:ext uri="{FF2B5EF4-FFF2-40B4-BE49-F238E27FC236}">
                <a16:creationId xmlns:a16="http://schemas.microsoft.com/office/drawing/2014/main" id="{11B33610-6FAF-DE47-3ECC-D4C8F7996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altLang="en-US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nl-NL" altLang="en-US" sz="16600" dirty="0"/>
              <a:t>DIY</a:t>
            </a:r>
          </a:p>
          <a:p>
            <a:pPr>
              <a:defRPr/>
            </a:pPr>
            <a:r>
              <a:rPr lang="nl-NL" altLang="en-US" dirty="0"/>
              <a:t>Opdrachten H9: Studiewijzer.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4A49C5-60F3-1BB3-23AB-66C591C9C3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13" t="66085" r="26375" b="1746"/>
          <a:stretch/>
        </p:blipFill>
        <p:spPr>
          <a:xfrm>
            <a:off x="3923928" y="2780928"/>
            <a:ext cx="453650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88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nl-NL" dirty="0"/>
              <a:t>9.3 Oplossen met de Balansmethode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sz="2800" dirty="0" err="1"/>
              <a:t>Bijv</a:t>
            </a:r>
            <a:r>
              <a:rPr lang="nl-NL" sz="2800" dirty="0"/>
              <a:t>: 4a + 1  = 13</a:t>
            </a:r>
          </a:p>
          <a:p>
            <a:pPr marL="0" indent="0">
              <a:buNone/>
              <a:defRPr/>
            </a:pPr>
            <a:endParaRPr lang="nl-NL" sz="2800" dirty="0"/>
          </a:p>
          <a:p>
            <a:pPr>
              <a:defRPr/>
            </a:pPr>
            <a:endParaRPr lang="nl-NL" sz="2800" dirty="0"/>
          </a:p>
          <a:p>
            <a:pPr>
              <a:defRPr/>
            </a:pPr>
            <a:r>
              <a:rPr lang="nl-NL" sz="2800" dirty="0"/>
              <a:t>Doel: een vergelijking </a:t>
            </a:r>
            <a:r>
              <a:rPr lang="nl-NL" sz="2800" i="1" dirty="0"/>
              <a:t>oplossen</a:t>
            </a:r>
            <a:r>
              <a:rPr lang="nl-NL" sz="2800" dirty="0"/>
              <a:t>. Uitrekenen wat de juiste waarde van “a” is.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nl-NL" dirty="0"/>
          </a:p>
          <a:p>
            <a:pPr>
              <a:defRPr/>
            </a:pPr>
            <a:r>
              <a:rPr lang="nl-NL" dirty="0"/>
              <a:t>De weegschaal (balans) moet altijd in evenwicht blijven!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21290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43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dirty="0"/>
              <a:t>Links en rechts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 </a:t>
            </a:r>
            <a:r>
              <a:rPr lang="nl-NL" dirty="0" err="1"/>
              <a:t>Bijv</a:t>
            </a:r>
            <a:r>
              <a:rPr lang="nl-NL" dirty="0"/>
              <a:t>: 4a + 1  = 13</a:t>
            </a:r>
          </a:p>
          <a:p>
            <a:pPr>
              <a:defRPr/>
            </a:pPr>
            <a:r>
              <a:rPr lang="nl-NL" sz="2800" i="1" dirty="0"/>
              <a:t>        links</a:t>
            </a:r>
            <a:r>
              <a:rPr lang="nl-NL" dirty="0"/>
              <a:t>    = </a:t>
            </a:r>
            <a:r>
              <a:rPr lang="nl-NL" sz="2800" i="1" dirty="0"/>
              <a:t>rechts</a:t>
            </a:r>
          </a:p>
          <a:p>
            <a:pPr marL="0" indent="0">
              <a:buNone/>
              <a:defRPr/>
            </a:pPr>
            <a:endParaRPr lang="nl-NL" dirty="0"/>
          </a:p>
          <a:p>
            <a:pPr marL="0" indent="0">
              <a:buNone/>
              <a:defRPr/>
            </a:pPr>
            <a:endParaRPr lang="nl-NL" altLang="en-US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25838"/>
            <a:ext cx="31686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3284538"/>
            <a:ext cx="3138487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0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dirty="0"/>
              <a:t>LETTERS en losse getallen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dirty="0"/>
              <a:t>Vergelijking heeft </a:t>
            </a:r>
            <a:r>
              <a:rPr lang="nl-NL" altLang="en-US" b="1" dirty="0">
                <a:solidFill>
                  <a:srgbClr val="FF0000"/>
                </a:solidFill>
              </a:rPr>
              <a:t>letters</a:t>
            </a:r>
            <a:r>
              <a:rPr lang="nl-NL" altLang="en-US" dirty="0"/>
              <a:t> en </a:t>
            </a:r>
            <a:r>
              <a:rPr lang="nl-NL" altLang="en-US" b="1" dirty="0">
                <a:solidFill>
                  <a:srgbClr val="FF0000"/>
                </a:solidFill>
              </a:rPr>
              <a:t>losse getallen</a:t>
            </a:r>
          </a:p>
          <a:p>
            <a:endParaRPr lang="nl-NL" altLang="en-US" dirty="0"/>
          </a:p>
          <a:p>
            <a:endParaRPr lang="nl-NL" altLang="en-US" dirty="0"/>
          </a:p>
          <a:p>
            <a:endParaRPr lang="nl-NL" altLang="en-US" dirty="0"/>
          </a:p>
          <a:p>
            <a:endParaRPr lang="nl-NL" altLang="en-US" dirty="0"/>
          </a:p>
          <a:p>
            <a:endParaRPr lang="nl-NL" altLang="en-US" dirty="0"/>
          </a:p>
          <a:p>
            <a:r>
              <a:rPr lang="nl-NL" altLang="en-US" dirty="0"/>
              <a:t> 185 = 10 + 35k</a:t>
            </a:r>
          </a:p>
          <a:p>
            <a:endParaRPr lang="nl-NL" altLang="en-US" dirty="0"/>
          </a:p>
          <a:p>
            <a:r>
              <a:rPr lang="nl-NL" altLang="en-US" dirty="0"/>
              <a:t>35k zijn de “letters”, 10 is het losse getal</a:t>
            </a:r>
          </a:p>
          <a:p>
            <a:endParaRPr lang="nl-NL" altLang="en-US" dirty="0"/>
          </a:p>
          <a:p>
            <a:endParaRPr lang="nl-NL" altLang="en-US" dirty="0"/>
          </a:p>
          <a:p>
            <a:endParaRPr lang="nl-NL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64846"/>
            <a:ext cx="1524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06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571184" cy="1143000"/>
          </a:xfrm>
        </p:spPr>
        <p:txBody>
          <a:bodyPr>
            <a:normAutofit/>
          </a:bodyPr>
          <a:lstStyle/>
          <a:p>
            <a:r>
              <a:rPr lang="nl-NL" dirty="0"/>
              <a:t>Balansmethode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Stap 1: rechts de </a:t>
            </a:r>
            <a:r>
              <a:rPr lang="nl-NL" sz="2800" b="1" i="1" dirty="0">
                <a:solidFill>
                  <a:srgbClr val="FF0000"/>
                </a:solidFill>
              </a:rPr>
              <a:t>letters</a:t>
            </a:r>
            <a:r>
              <a:rPr lang="nl-NL" dirty="0"/>
              <a:t> wegwerken</a:t>
            </a:r>
          </a:p>
          <a:p>
            <a:endParaRPr lang="nl-NL" dirty="0"/>
          </a:p>
          <a:p>
            <a:r>
              <a:rPr lang="nl-NL" dirty="0"/>
              <a:t>Stap 2: links alle </a:t>
            </a:r>
            <a:r>
              <a:rPr lang="nl-NL" b="1" i="1" dirty="0">
                <a:solidFill>
                  <a:srgbClr val="FF0000"/>
                </a:solidFill>
              </a:rPr>
              <a:t>losse</a:t>
            </a:r>
            <a:r>
              <a:rPr lang="nl-NL" dirty="0"/>
              <a:t> </a:t>
            </a:r>
            <a:r>
              <a:rPr lang="nl-NL" sz="2800" b="1" i="1" dirty="0">
                <a:solidFill>
                  <a:srgbClr val="FF0000"/>
                </a:solidFill>
              </a:rPr>
              <a:t>getallen</a:t>
            </a:r>
            <a:r>
              <a:rPr lang="nl-NL" dirty="0"/>
              <a:t> wegwerken</a:t>
            </a:r>
          </a:p>
          <a:p>
            <a:endParaRPr lang="nl-NL" dirty="0"/>
          </a:p>
          <a:p>
            <a:r>
              <a:rPr lang="nl-NL" dirty="0"/>
              <a:t>Stap 3: </a:t>
            </a:r>
            <a:r>
              <a:rPr lang="nl-NL" sz="2800" b="1" i="1" dirty="0">
                <a:solidFill>
                  <a:srgbClr val="FF0000"/>
                </a:solidFill>
              </a:rPr>
              <a:t>delen</a:t>
            </a:r>
            <a:r>
              <a:rPr lang="nl-NL" dirty="0"/>
              <a:t> door het getal voor de letter</a:t>
            </a:r>
          </a:p>
          <a:p>
            <a:endParaRPr lang="nl-NL" dirty="0"/>
          </a:p>
          <a:p>
            <a:pPr algn="ctr"/>
            <a:r>
              <a:rPr lang="nl-NL" b="1" dirty="0"/>
              <a:t>LINKS EN RECHTS HETZELFDE DOEN!</a:t>
            </a:r>
          </a:p>
        </p:txBody>
      </p:sp>
    </p:spTree>
    <p:extLst>
      <p:ext uri="{BB962C8B-B14F-4D97-AF65-F5344CB8AC3E}">
        <p14:creationId xmlns:p14="http://schemas.microsoft.com/office/powerpoint/2010/main" val="24083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Balansmethode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B13F9A"/>
              </a:buClr>
              <a:buNone/>
            </a:pPr>
            <a:r>
              <a:rPr lang="nl-NL" sz="2800" b="1" dirty="0">
                <a:solidFill>
                  <a:prstClr val="black"/>
                </a:solidFill>
              </a:rPr>
              <a:t>Los op: 3b +1 = 7</a:t>
            </a:r>
            <a:endParaRPr lang="nl-NL" sz="1100" b="1" dirty="0"/>
          </a:p>
          <a:p>
            <a:pPr marL="0" indent="0">
              <a:buNone/>
            </a:pPr>
            <a:endParaRPr lang="nl-NL" sz="2000" dirty="0"/>
          </a:p>
          <a:p>
            <a:r>
              <a:rPr lang="nl-NL" sz="2400" dirty="0"/>
              <a:t>Stap 1: rechts de </a:t>
            </a:r>
            <a:r>
              <a:rPr lang="nl-NL" sz="2400" b="1" i="1" dirty="0">
                <a:solidFill>
                  <a:srgbClr val="FF0000"/>
                </a:solidFill>
              </a:rPr>
              <a:t>letters</a:t>
            </a:r>
            <a:r>
              <a:rPr lang="nl-NL" sz="2400" dirty="0"/>
              <a:t> wegwerken</a:t>
            </a:r>
          </a:p>
          <a:p>
            <a:r>
              <a:rPr lang="nl-NL" sz="1100" dirty="0"/>
              <a:t>Stap 2: links alle losse </a:t>
            </a:r>
            <a:r>
              <a:rPr lang="nl-NL" sz="1100" b="1" i="1" dirty="0">
                <a:solidFill>
                  <a:srgbClr val="FF0000"/>
                </a:solidFill>
              </a:rPr>
              <a:t>getallen</a:t>
            </a:r>
            <a:r>
              <a:rPr lang="nl-NL" sz="1100" dirty="0"/>
              <a:t> wegwerken</a:t>
            </a:r>
          </a:p>
          <a:p>
            <a:r>
              <a:rPr lang="nl-NL" sz="1200" dirty="0"/>
              <a:t>Stap 3: </a:t>
            </a:r>
            <a:r>
              <a:rPr lang="nl-NL" sz="1200" b="1" i="1" dirty="0">
                <a:solidFill>
                  <a:srgbClr val="FF0000"/>
                </a:solidFill>
              </a:rPr>
              <a:t>delen</a:t>
            </a:r>
            <a:r>
              <a:rPr lang="nl-NL" sz="1200" dirty="0"/>
              <a:t> door het getal voor de letter</a:t>
            </a:r>
          </a:p>
          <a:p>
            <a:endParaRPr lang="nl-NL" sz="1200" dirty="0"/>
          </a:p>
          <a:p>
            <a:pPr marL="0" lvl="0" indent="0" algn="ctr">
              <a:buNone/>
            </a:pPr>
            <a:r>
              <a:rPr lang="nl-NL" sz="2400" b="1" dirty="0">
                <a:solidFill>
                  <a:prstClr val="black"/>
                </a:solidFill>
              </a:rPr>
              <a:t>3b +1 = 7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Er staan rechts geen letters. Dus deze stap is al gedaan.</a:t>
            </a:r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4890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Balansmethode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B13F9A"/>
              </a:buClr>
              <a:buNone/>
            </a:pPr>
            <a:r>
              <a:rPr lang="nl-NL" sz="2800" b="1" dirty="0">
                <a:solidFill>
                  <a:prstClr val="black"/>
                </a:solidFill>
              </a:rPr>
              <a:t>Los op: 3b +1 = 7</a:t>
            </a:r>
            <a:endParaRPr lang="nl-NL" sz="1100" b="1" dirty="0"/>
          </a:p>
          <a:p>
            <a:pPr marL="0" indent="0">
              <a:buNone/>
            </a:pPr>
            <a:endParaRPr lang="nl-NL" sz="2000" dirty="0"/>
          </a:p>
          <a:p>
            <a:r>
              <a:rPr lang="nl-NL" sz="1200" dirty="0"/>
              <a:t>Stap 1: rechts de </a:t>
            </a:r>
            <a:r>
              <a:rPr lang="nl-NL" sz="1200" b="1" i="1" dirty="0">
                <a:solidFill>
                  <a:srgbClr val="FF0000"/>
                </a:solidFill>
              </a:rPr>
              <a:t>letters</a:t>
            </a:r>
            <a:r>
              <a:rPr lang="nl-NL" sz="1200" dirty="0"/>
              <a:t> wegwerken</a:t>
            </a:r>
          </a:p>
          <a:p>
            <a:r>
              <a:rPr lang="nl-NL" sz="2400" dirty="0"/>
              <a:t>Stap 2: links alle losse </a:t>
            </a:r>
            <a:r>
              <a:rPr lang="nl-NL" sz="2400" b="1" i="1" dirty="0">
                <a:solidFill>
                  <a:srgbClr val="FF0000"/>
                </a:solidFill>
              </a:rPr>
              <a:t>getallen</a:t>
            </a:r>
            <a:r>
              <a:rPr lang="nl-NL" sz="2400" dirty="0"/>
              <a:t> wegwerken</a:t>
            </a:r>
          </a:p>
          <a:p>
            <a:r>
              <a:rPr lang="nl-NL" sz="1200" dirty="0"/>
              <a:t>Stap 3: </a:t>
            </a:r>
            <a:r>
              <a:rPr lang="nl-NL" sz="1200" b="1" i="1" dirty="0">
                <a:solidFill>
                  <a:srgbClr val="FF0000"/>
                </a:solidFill>
              </a:rPr>
              <a:t>delen</a:t>
            </a:r>
            <a:r>
              <a:rPr lang="nl-NL" sz="1200" dirty="0"/>
              <a:t> door het getal voor de letter</a:t>
            </a:r>
          </a:p>
          <a:p>
            <a:pPr marL="0" indent="0">
              <a:buNone/>
            </a:pPr>
            <a:endParaRPr lang="nl-NL" sz="2400" dirty="0"/>
          </a:p>
          <a:p>
            <a:pPr marL="0" lvl="0" indent="0" algn="ctr">
              <a:buNone/>
            </a:pPr>
            <a:r>
              <a:rPr lang="nl-NL" sz="2400" b="1" dirty="0">
                <a:solidFill>
                  <a:prstClr val="black"/>
                </a:solidFill>
              </a:rPr>
              <a:t>3b +1 = 7</a:t>
            </a:r>
          </a:p>
          <a:p>
            <a:pPr marL="0" lvl="0" indent="0" algn="ctr">
              <a:buNone/>
            </a:pPr>
            <a:r>
              <a:rPr lang="nl-NL" sz="2400" b="1" dirty="0">
                <a:solidFill>
                  <a:srgbClr val="FF0000"/>
                </a:solidFill>
              </a:rPr>
              <a:t>     </a:t>
            </a:r>
            <a:r>
              <a:rPr lang="nl-NL" sz="2400" b="1" i="1" dirty="0">
                <a:solidFill>
                  <a:srgbClr val="FF0000"/>
                </a:solidFill>
              </a:rPr>
              <a:t>-1   -1</a:t>
            </a:r>
          </a:p>
          <a:p>
            <a:pPr marL="0" lvl="0" indent="0" algn="ctr">
              <a:buNone/>
            </a:pPr>
            <a:r>
              <a:rPr lang="nl-NL" sz="2400" b="1" dirty="0">
                <a:solidFill>
                  <a:prstClr val="black"/>
                </a:solidFill>
              </a:rPr>
              <a:t>3b      = 6</a:t>
            </a:r>
          </a:p>
          <a:p>
            <a:pPr marL="0" lvl="0" indent="0" algn="ctr">
              <a:buNone/>
            </a:pPr>
            <a:endParaRPr lang="nl-NL" sz="2000" dirty="0"/>
          </a:p>
          <a:p>
            <a:endParaRPr lang="nl-NL" sz="2000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3812901" y="4346098"/>
            <a:ext cx="36004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7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Balansmethode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B13F9A"/>
              </a:buClr>
              <a:buNone/>
            </a:pPr>
            <a:r>
              <a:rPr lang="nl-NL" sz="2800" b="1" dirty="0">
                <a:solidFill>
                  <a:prstClr val="black"/>
                </a:solidFill>
              </a:rPr>
              <a:t>Los op: 3b +1 = 7</a:t>
            </a:r>
            <a:endParaRPr lang="nl-NL" sz="1100" b="1" dirty="0"/>
          </a:p>
          <a:p>
            <a:pPr marL="0" indent="0">
              <a:buNone/>
            </a:pPr>
            <a:endParaRPr lang="nl-NL" sz="2000" dirty="0"/>
          </a:p>
          <a:p>
            <a:r>
              <a:rPr lang="nl-NL" sz="1200" dirty="0"/>
              <a:t>Stap 1: rechts de </a:t>
            </a:r>
            <a:r>
              <a:rPr lang="nl-NL" sz="1200" b="1" i="1" dirty="0">
                <a:solidFill>
                  <a:srgbClr val="FF0000"/>
                </a:solidFill>
              </a:rPr>
              <a:t>letters</a:t>
            </a:r>
            <a:r>
              <a:rPr lang="nl-NL" sz="1200" dirty="0"/>
              <a:t> wegwerken</a:t>
            </a:r>
          </a:p>
          <a:p>
            <a:r>
              <a:rPr lang="nl-NL" sz="1200" dirty="0"/>
              <a:t>Stap 2: links alle losse </a:t>
            </a:r>
            <a:r>
              <a:rPr lang="nl-NL" sz="1200" b="1" i="1" dirty="0">
                <a:solidFill>
                  <a:srgbClr val="FF0000"/>
                </a:solidFill>
              </a:rPr>
              <a:t>getallen</a:t>
            </a:r>
            <a:r>
              <a:rPr lang="nl-NL" sz="1200" dirty="0"/>
              <a:t> wegwerken</a:t>
            </a:r>
          </a:p>
          <a:p>
            <a:r>
              <a:rPr lang="nl-NL" sz="2400" dirty="0"/>
              <a:t>Stap 3: </a:t>
            </a:r>
            <a:r>
              <a:rPr lang="nl-NL" sz="2400" b="1" i="1" dirty="0">
                <a:solidFill>
                  <a:srgbClr val="FF0000"/>
                </a:solidFill>
              </a:rPr>
              <a:t>delen</a:t>
            </a:r>
            <a:r>
              <a:rPr lang="nl-NL" sz="2400" dirty="0"/>
              <a:t> door het getal voor de letter</a:t>
            </a:r>
          </a:p>
          <a:p>
            <a:pPr marL="0" indent="0">
              <a:buNone/>
            </a:pPr>
            <a:endParaRPr lang="nl-NL" sz="2400" dirty="0"/>
          </a:p>
          <a:p>
            <a:pPr marL="0" lvl="0" indent="0" algn="ctr">
              <a:buNone/>
            </a:pPr>
            <a:r>
              <a:rPr lang="nl-NL" sz="2400" b="1" dirty="0">
                <a:solidFill>
                  <a:prstClr val="black"/>
                </a:solidFill>
              </a:rPr>
              <a:t>3b +1 = 7</a:t>
            </a:r>
          </a:p>
          <a:p>
            <a:pPr marL="0" lvl="0" indent="0" algn="ctr">
              <a:buNone/>
            </a:pPr>
            <a:r>
              <a:rPr lang="nl-NL" sz="2400" b="1" dirty="0">
                <a:solidFill>
                  <a:prstClr val="black"/>
                </a:solidFill>
              </a:rPr>
              <a:t>3b      = 6</a:t>
            </a:r>
          </a:p>
          <a:p>
            <a:pPr marL="0" lvl="0" indent="0" algn="ctr">
              <a:buNone/>
            </a:pPr>
            <a:r>
              <a:rPr lang="nl-NL" sz="2400" b="1" i="1" dirty="0">
                <a:solidFill>
                  <a:srgbClr val="FF0000"/>
                </a:solidFill>
              </a:rPr>
              <a:t>:3         :3</a:t>
            </a:r>
          </a:p>
          <a:p>
            <a:pPr marL="0" lvl="0" indent="0" algn="ctr">
              <a:buNone/>
            </a:pPr>
            <a:r>
              <a:rPr lang="nl-NL" sz="2400" b="1" dirty="0">
                <a:solidFill>
                  <a:prstClr val="black"/>
                </a:solidFill>
              </a:rPr>
              <a:t> 1b      = 2  </a:t>
            </a:r>
          </a:p>
          <a:p>
            <a:pPr marL="0" lvl="0" indent="0" algn="ctr">
              <a:buNone/>
            </a:pPr>
            <a:r>
              <a:rPr lang="nl-NL" sz="2400" b="1" dirty="0">
                <a:solidFill>
                  <a:prstClr val="black"/>
                </a:solidFill>
              </a:rPr>
              <a:t>  b       = 2</a:t>
            </a:r>
            <a:endParaRPr lang="nl-NL" sz="2400" b="1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3275856" y="4797152"/>
            <a:ext cx="36004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3D0A868D-BA14-47AE-8031-14030FFC2CB2}"/>
              </a:ext>
            </a:extLst>
          </p:cNvPr>
          <p:cNvSpPr txBox="1"/>
          <p:nvPr/>
        </p:nvSpPr>
        <p:spPr>
          <a:xfrm>
            <a:off x="6084168" y="4814865"/>
            <a:ext cx="187220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OPGELET:</a:t>
            </a:r>
          </a:p>
          <a:p>
            <a:endParaRPr lang="nl-NL" dirty="0"/>
          </a:p>
          <a:p>
            <a:r>
              <a:rPr lang="nl-NL" dirty="0"/>
              <a:t> 1a wordt  a</a:t>
            </a:r>
          </a:p>
          <a:p>
            <a:r>
              <a:rPr lang="nl-NL" dirty="0"/>
              <a:t>-1a wordt -a</a:t>
            </a:r>
          </a:p>
        </p:txBody>
      </p:sp>
    </p:spTree>
    <p:extLst>
      <p:ext uri="{BB962C8B-B14F-4D97-AF65-F5344CB8AC3E}">
        <p14:creationId xmlns:p14="http://schemas.microsoft.com/office/powerpoint/2010/main" val="167798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herhaling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700213"/>
            <a:ext cx="7239000" cy="4846637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en-US" dirty="0"/>
              <a:t>Formule:	 y = 2x -3</a:t>
            </a:r>
          </a:p>
          <a:p>
            <a:pPr eaLnBrk="1" hangingPunct="1">
              <a:defRPr/>
            </a:pPr>
            <a:endParaRPr lang="nl-NL" altLang="en-US" dirty="0"/>
          </a:p>
          <a:p>
            <a:pPr eaLnBrk="1" hangingPunct="1">
              <a:defRPr/>
            </a:pPr>
            <a:r>
              <a:rPr lang="nl-NL" altLang="en-US" dirty="0"/>
              <a:t>Tabel:</a:t>
            </a:r>
          </a:p>
          <a:p>
            <a:pPr eaLnBrk="1" hangingPunct="1">
              <a:defRPr/>
            </a:pPr>
            <a:endParaRPr lang="nl-NL" altLang="en-US" dirty="0"/>
          </a:p>
          <a:p>
            <a:pPr eaLnBrk="1" hangingPunct="1">
              <a:defRPr/>
            </a:pPr>
            <a:endParaRPr lang="nl-NL" altLang="en-US" dirty="0"/>
          </a:p>
          <a:p>
            <a:pPr eaLnBrk="1" hangingPunct="1">
              <a:defRPr/>
            </a:pPr>
            <a:r>
              <a:rPr lang="nl-NL" altLang="en-US" dirty="0"/>
              <a:t>Grafiek: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nl-NL" altLang="en-US" dirty="0"/>
          </a:p>
          <a:p>
            <a:pPr eaLnBrk="1" hangingPunct="1">
              <a:defRPr/>
            </a:pPr>
            <a:endParaRPr lang="nl-NL" altLang="en-US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84204"/>
              </p:ext>
            </p:extLst>
          </p:nvPr>
        </p:nvGraphicFramePr>
        <p:xfrm>
          <a:off x="2114043" y="2636912"/>
          <a:ext cx="6023990" cy="83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038">
                <a:tc>
                  <a:txBody>
                    <a:bodyPr/>
                    <a:lstStyle/>
                    <a:p>
                      <a:r>
                        <a:rPr lang="nl-NL" sz="1800" dirty="0"/>
                        <a:t>x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038">
                <a:tc>
                  <a:txBody>
                    <a:bodyPr/>
                    <a:lstStyle/>
                    <a:p>
                      <a:r>
                        <a:rPr lang="nl-NL" sz="1800" dirty="0"/>
                        <a:t>y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3860800"/>
            <a:ext cx="26924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99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Balansmethode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B13F9A"/>
              </a:buClr>
              <a:buNone/>
            </a:pPr>
            <a:r>
              <a:rPr lang="nl-NL" sz="2800" b="1" dirty="0">
                <a:solidFill>
                  <a:prstClr val="black"/>
                </a:solidFill>
              </a:rPr>
              <a:t>Los op: 9a + 2 = 10 + 5a</a:t>
            </a:r>
            <a:endParaRPr lang="nl-NL" sz="2000" dirty="0"/>
          </a:p>
          <a:p>
            <a:r>
              <a:rPr lang="nl-NL" sz="2400" dirty="0"/>
              <a:t>Stap 1: rechts de </a:t>
            </a:r>
            <a:r>
              <a:rPr lang="nl-NL" sz="2400" b="1" i="1" dirty="0">
                <a:solidFill>
                  <a:srgbClr val="FF0000"/>
                </a:solidFill>
              </a:rPr>
              <a:t>letters</a:t>
            </a:r>
            <a:r>
              <a:rPr lang="nl-NL" sz="2400" dirty="0"/>
              <a:t> wegwerken</a:t>
            </a:r>
          </a:p>
          <a:p>
            <a:r>
              <a:rPr lang="nl-NL" sz="1200" dirty="0"/>
              <a:t>Stap 2: links alle losse </a:t>
            </a:r>
            <a:r>
              <a:rPr lang="nl-NL" sz="1200" b="1" i="1" dirty="0">
                <a:solidFill>
                  <a:srgbClr val="FF0000"/>
                </a:solidFill>
              </a:rPr>
              <a:t>getallen</a:t>
            </a:r>
            <a:r>
              <a:rPr lang="nl-NL" sz="1200" dirty="0"/>
              <a:t> wegwerken</a:t>
            </a:r>
          </a:p>
          <a:p>
            <a:r>
              <a:rPr lang="nl-NL" sz="1200" dirty="0"/>
              <a:t>Stap 3: </a:t>
            </a:r>
            <a:r>
              <a:rPr lang="nl-NL" sz="1200" b="1" i="1" dirty="0">
                <a:solidFill>
                  <a:srgbClr val="FF0000"/>
                </a:solidFill>
              </a:rPr>
              <a:t>delen</a:t>
            </a:r>
            <a:r>
              <a:rPr lang="nl-NL" sz="1200" dirty="0"/>
              <a:t> door het getal voor de letter</a:t>
            </a:r>
          </a:p>
          <a:p>
            <a:pPr marL="0" lvl="0" indent="0" algn="ctr">
              <a:buNone/>
            </a:pPr>
            <a:endParaRPr lang="nl-NL" sz="105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nl-NL" sz="2400" b="1" dirty="0">
                <a:solidFill>
                  <a:prstClr val="black"/>
                </a:solidFill>
              </a:rPr>
              <a:t>9a +2 = 10 +5a</a:t>
            </a:r>
          </a:p>
          <a:p>
            <a:pPr marL="0" lvl="0" indent="0" algn="ctr">
              <a:buNone/>
            </a:pPr>
            <a:r>
              <a:rPr lang="nl-NL" sz="2400" b="1" i="1" dirty="0">
                <a:solidFill>
                  <a:srgbClr val="FF0000"/>
                </a:solidFill>
              </a:rPr>
              <a:t>-5a               -5a</a:t>
            </a:r>
          </a:p>
          <a:p>
            <a:pPr marL="0" lvl="0" indent="0">
              <a:buNone/>
            </a:pPr>
            <a:r>
              <a:rPr lang="nl-NL" sz="2400" b="1" dirty="0">
                <a:solidFill>
                  <a:prstClr val="black"/>
                </a:solidFill>
              </a:rPr>
              <a:t>                           4a +2 = 10      </a:t>
            </a:r>
          </a:p>
          <a:p>
            <a:pPr marL="0" lvl="0" indent="0" algn="ctr">
              <a:buNone/>
            </a:pPr>
            <a:endParaRPr lang="nl-NL" sz="1050" b="1" dirty="0"/>
          </a:p>
          <a:p>
            <a:pPr marL="0" lvl="0" indent="0" algn="ctr">
              <a:buNone/>
            </a:pPr>
            <a:endParaRPr lang="nl-NL" sz="1050" b="1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4860032" y="3704816"/>
            <a:ext cx="36004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8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Balansmethode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B13F9A"/>
              </a:buClr>
              <a:buNone/>
            </a:pPr>
            <a:r>
              <a:rPr lang="nl-NL" sz="2800" b="1" dirty="0">
                <a:solidFill>
                  <a:prstClr val="black"/>
                </a:solidFill>
              </a:rPr>
              <a:t>Los op: 9a + 2 = 10 + 5a</a:t>
            </a:r>
            <a:endParaRPr lang="nl-NL" sz="2000" dirty="0"/>
          </a:p>
          <a:p>
            <a:r>
              <a:rPr lang="nl-NL" sz="1200" dirty="0"/>
              <a:t>Stap 1: rechts de </a:t>
            </a:r>
            <a:r>
              <a:rPr lang="nl-NL" sz="1200" b="1" i="1" dirty="0">
                <a:solidFill>
                  <a:srgbClr val="FF0000"/>
                </a:solidFill>
              </a:rPr>
              <a:t>letters</a:t>
            </a:r>
            <a:r>
              <a:rPr lang="nl-NL" sz="1200" dirty="0"/>
              <a:t> wegwerken</a:t>
            </a:r>
          </a:p>
          <a:p>
            <a:r>
              <a:rPr lang="nl-NL" sz="2400" dirty="0"/>
              <a:t>Stap 2: links alle losse </a:t>
            </a:r>
            <a:r>
              <a:rPr lang="nl-NL" sz="2400" b="1" i="1" dirty="0">
                <a:solidFill>
                  <a:srgbClr val="FF0000"/>
                </a:solidFill>
              </a:rPr>
              <a:t>getallen</a:t>
            </a:r>
            <a:r>
              <a:rPr lang="nl-NL" sz="2400" dirty="0"/>
              <a:t> wegwerken</a:t>
            </a:r>
          </a:p>
          <a:p>
            <a:r>
              <a:rPr lang="nl-NL" sz="1200" dirty="0"/>
              <a:t>Stap 3: </a:t>
            </a:r>
            <a:r>
              <a:rPr lang="nl-NL" sz="1200" b="1" i="1" dirty="0">
                <a:solidFill>
                  <a:srgbClr val="FF0000"/>
                </a:solidFill>
              </a:rPr>
              <a:t>delen</a:t>
            </a:r>
            <a:r>
              <a:rPr lang="nl-NL" sz="1200" dirty="0"/>
              <a:t> door het getal voor de letter</a:t>
            </a:r>
          </a:p>
          <a:p>
            <a:pPr marL="0" lvl="0" indent="0" algn="ctr">
              <a:buNone/>
            </a:pPr>
            <a:endParaRPr lang="nl-NL" sz="105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nl-NL" sz="2400" b="1" dirty="0">
                <a:solidFill>
                  <a:prstClr val="black"/>
                </a:solidFill>
              </a:rPr>
              <a:t>9a +2 = 10 + 5a</a:t>
            </a:r>
          </a:p>
          <a:p>
            <a:pPr marL="0" lvl="0" indent="0">
              <a:buNone/>
            </a:pPr>
            <a:r>
              <a:rPr lang="nl-NL" sz="2400" b="1" dirty="0">
                <a:solidFill>
                  <a:prstClr val="black"/>
                </a:solidFill>
              </a:rPr>
              <a:t>                          4a +2 = 10</a:t>
            </a:r>
          </a:p>
          <a:p>
            <a:pPr marL="0" lvl="0" indent="0">
              <a:buNone/>
            </a:pPr>
            <a:r>
              <a:rPr lang="nl-NL" sz="2400" b="1" dirty="0">
                <a:solidFill>
                  <a:prstClr val="black"/>
                </a:solidFill>
              </a:rPr>
              <a:t>                               </a:t>
            </a:r>
            <a:r>
              <a:rPr lang="nl-NL" sz="2400" b="1" i="1" dirty="0">
                <a:solidFill>
                  <a:srgbClr val="FF0000"/>
                </a:solidFill>
              </a:rPr>
              <a:t>-2     -2</a:t>
            </a:r>
          </a:p>
          <a:p>
            <a:pPr marL="0" lvl="0" indent="0">
              <a:buNone/>
            </a:pPr>
            <a:r>
              <a:rPr lang="nl-NL" sz="2400" b="1" dirty="0">
                <a:solidFill>
                  <a:prstClr val="black"/>
                </a:solidFill>
              </a:rPr>
              <a:t>                           4a     = 8</a:t>
            </a:r>
          </a:p>
          <a:p>
            <a:pPr marL="0" lvl="0" indent="0" algn="ctr">
              <a:buNone/>
            </a:pPr>
            <a:endParaRPr lang="nl-NL" sz="1050" b="1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3419872" y="4149080"/>
            <a:ext cx="36004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53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Balansmethode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B13F9A"/>
              </a:buClr>
              <a:buNone/>
            </a:pPr>
            <a:r>
              <a:rPr lang="nl-NL" sz="2800" b="1" dirty="0">
                <a:solidFill>
                  <a:prstClr val="black"/>
                </a:solidFill>
              </a:rPr>
              <a:t>Los op: 9a + 2 = 10 + 5a</a:t>
            </a:r>
            <a:endParaRPr lang="nl-NL" sz="2000" dirty="0"/>
          </a:p>
          <a:p>
            <a:r>
              <a:rPr lang="nl-NL" sz="1200" dirty="0"/>
              <a:t>Stap 1: rechts de </a:t>
            </a:r>
            <a:r>
              <a:rPr lang="nl-NL" sz="1200" b="1" i="1" dirty="0">
                <a:solidFill>
                  <a:srgbClr val="FF0000"/>
                </a:solidFill>
              </a:rPr>
              <a:t>letters</a:t>
            </a:r>
            <a:r>
              <a:rPr lang="nl-NL" sz="1200" dirty="0"/>
              <a:t> wegwerken</a:t>
            </a:r>
          </a:p>
          <a:p>
            <a:r>
              <a:rPr lang="nl-NL" sz="1200" dirty="0"/>
              <a:t>Stap 2: links alle losse </a:t>
            </a:r>
            <a:r>
              <a:rPr lang="nl-NL" sz="1200" b="1" i="1" dirty="0">
                <a:solidFill>
                  <a:srgbClr val="FF0000"/>
                </a:solidFill>
              </a:rPr>
              <a:t>getallen</a:t>
            </a:r>
            <a:r>
              <a:rPr lang="nl-NL" sz="1200" dirty="0"/>
              <a:t> wegwerken</a:t>
            </a:r>
          </a:p>
          <a:p>
            <a:r>
              <a:rPr lang="nl-NL" sz="2400" dirty="0"/>
              <a:t>Stap 3: </a:t>
            </a:r>
            <a:r>
              <a:rPr lang="nl-NL" sz="2400" b="1" i="1" dirty="0">
                <a:solidFill>
                  <a:srgbClr val="FF0000"/>
                </a:solidFill>
              </a:rPr>
              <a:t>delen</a:t>
            </a:r>
            <a:r>
              <a:rPr lang="nl-NL" sz="2400" dirty="0"/>
              <a:t> door het getal voor de letter</a:t>
            </a:r>
          </a:p>
          <a:p>
            <a:pPr marL="0" lvl="0" indent="0" algn="ctr">
              <a:buNone/>
            </a:pPr>
            <a:endParaRPr lang="nl-NL" sz="105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nl-NL" sz="2400" b="1" dirty="0">
                <a:solidFill>
                  <a:prstClr val="black"/>
                </a:solidFill>
              </a:rPr>
              <a:t>9a +2 = 10 + 5a</a:t>
            </a:r>
          </a:p>
          <a:p>
            <a:pPr marL="0" lvl="0" indent="0">
              <a:buNone/>
            </a:pPr>
            <a:r>
              <a:rPr lang="nl-NL" sz="2400" b="1" dirty="0">
                <a:solidFill>
                  <a:prstClr val="black"/>
                </a:solidFill>
              </a:rPr>
              <a:t>                          4a +2 = 10</a:t>
            </a:r>
          </a:p>
          <a:p>
            <a:pPr marL="0" lvl="0" indent="0">
              <a:buNone/>
            </a:pPr>
            <a:r>
              <a:rPr lang="nl-NL" sz="2400" b="1" dirty="0">
                <a:solidFill>
                  <a:prstClr val="black"/>
                </a:solidFill>
              </a:rPr>
              <a:t>                          4a      = 8</a:t>
            </a:r>
          </a:p>
          <a:p>
            <a:pPr marL="0" lvl="0" indent="0">
              <a:buNone/>
            </a:pPr>
            <a:r>
              <a:rPr lang="nl-NL" sz="2400" b="1" dirty="0">
                <a:solidFill>
                  <a:prstClr val="black"/>
                </a:solidFill>
              </a:rPr>
              <a:t>                           </a:t>
            </a:r>
            <a:r>
              <a:rPr lang="nl-NL" sz="2400" b="1" i="1" dirty="0">
                <a:solidFill>
                  <a:srgbClr val="FF0000"/>
                </a:solidFill>
              </a:rPr>
              <a:t>:4        :4</a:t>
            </a:r>
            <a:endParaRPr lang="nl-NL" sz="1050" b="1" i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nl-NL" sz="2400" b="1" dirty="0">
                <a:solidFill>
                  <a:prstClr val="black"/>
                </a:solidFill>
              </a:rPr>
              <a:t>                            a      = 2</a:t>
            </a:r>
            <a:endParaRPr lang="nl-NL" sz="2400" b="1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2843808" y="4609012"/>
            <a:ext cx="28803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2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Balansmethode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B13F9A"/>
              </a:buClr>
              <a:buNone/>
            </a:pPr>
            <a:r>
              <a:rPr lang="nl-NL" sz="2800" b="1" dirty="0">
                <a:solidFill>
                  <a:prstClr val="black"/>
                </a:solidFill>
              </a:rPr>
              <a:t>Los op: 7x - 6 = 30 – 5x</a:t>
            </a:r>
            <a:endParaRPr lang="nl-NL" sz="2000" dirty="0"/>
          </a:p>
          <a:p>
            <a:r>
              <a:rPr lang="nl-NL" sz="2400" dirty="0"/>
              <a:t>Stap 1: rechts de </a:t>
            </a:r>
            <a:r>
              <a:rPr lang="nl-NL" sz="2400" b="1" i="1" dirty="0">
                <a:solidFill>
                  <a:srgbClr val="FF0000"/>
                </a:solidFill>
              </a:rPr>
              <a:t>letters</a:t>
            </a:r>
            <a:r>
              <a:rPr lang="nl-NL" sz="2400" dirty="0"/>
              <a:t> wegwerken</a:t>
            </a:r>
          </a:p>
          <a:p>
            <a:r>
              <a:rPr lang="nl-NL" sz="1200" dirty="0"/>
              <a:t>Stap 2: links alle losse </a:t>
            </a:r>
            <a:r>
              <a:rPr lang="nl-NL" sz="1200" b="1" i="1" dirty="0">
                <a:solidFill>
                  <a:srgbClr val="FF0000"/>
                </a:solidFill>
              </a:rPr>
              <a:t>getallen</a:t>
            </a:r>
            <a:r>
              <a:rPr lang="nl-NL" sz="1200" dirty="0"/>
              <a:t> wegwerken</a:t>
            </a:r>
          </a:p>
          <a:p>
            <a:r>
              <a:rPr lang="nl-NL" sz="1200" dirty="0"/>
              <a:t>Stap 3: </a:t>
            </a:r>
            <a:r>
              <a:rPr lang="nl-NL" sz="1200" b="1" i="1" dirty="0">
                <a:solidFill>
                  <a:srgbClr val="FF0000"/>
                </a:solidFill>
              </a:rPr>
              <a:t>delen</a:t>
            </a:r>
            <a:r>
              <a:rPr lang="nl-NL" sz="1200" dirty="0"/>
              <a:t> door het getal voor de letter</a:t>
            </a:r>
          </a:p>
          <a:p>
            <a:pPr marL="0" lvl="0" indent="0" algn="ctr">
              <a:buNone/>
            </a:pPr>
            <a:endParaRPr lang="nl-NL" sz="105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nl-NL" sz="2400" b="1" dirty="0">
                <a:solidFill>
                  <a:prstClr val="black"/>
                </a:solidFill>
              </a:rPr>
              <a:t>7x -6 = 30 –5x</a:t>
            </a:r>
          </a:p>
          <a:p>
            <a:pPr marL="0" lvl="0" indent="0">
              <a:buNone/>
            </a:pPr>
            <a:r>
              <a:rPr lang="nl-NL" sz="2400" b="1" i="1" dirty="0">
                <a:solidFill>
                  <a:srgbClr val="FF0000"/>
                </a:solidFill>
              </a:rPr>
              <a:t>                          +5x            +5x</a:t>
            </a:r>
          </a:p>
          <a:p>
            <a:pPr marL="0" lvl="0" indent="0">
              <a:buNone/>
            </a:pPr>
            <a:r>
              <a:rPr lang="nl-NL" sz="2400" b="1" dirty="0">
                <a:solidFill>
                  <a:prstClr val="black"/>
                </a:solidFill>
              </a:rPr>
              <a:t>                         12x -6 = 30</a:t>
            </a:r>
          </a:p>
          <a:p>
            <a:pPr marL="0" lvl="0" indent="0" algn="ctr">
              <a:buNone/>
            </a:pPr>
            <a:endParaRPr lang="nl-NL" sz="1050" b="1" dirty="0"/>
          </a:p>
          <a:p>
            <a:pPr marL="0" lvl="0" indent="0" algn="ctr">
              <a:buNone/>
            </a:pPr>
            <a:endParaRPr lang="nl-NL" sz="1050" b="1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4499992" y="3725049"/>
            <a:ext cx="64091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7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Balansmethode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B13F9A"/>
              </a:buClr>
              <a:buNone/>
            </a:pPr>
            <a:r>
              <a:rPr lang="nl-NL" sz="2800" b="1" dirty="0">
                <a:solidFill>
                  <a:prstClr val="black"/>
                </a:solidFill>
              </a:rPr>
              <a:t>Los op: 7x - 6 = 30 - 5x</a:t>
            </a:r>
            <a:endParaRPr lang="nl-NL" sz="2000" dirty="0"/>
          </a:p>
          <a:p>
            <a:r>
              <a:rPr lang="nl-NL" sz="1200" dirty="0"/>
              <a:t>Stap 1: rechts de </a:t>
            </a:r>
            <a:r>
              <a:rPr lang="nl-NL" sz="1200" b="1" i="1" dirty="0">
                <a:solidFill>
                  <a:srgbClr val="FF0000"/>
                </a:solidFill>
              </a:rPr>
              <a:t>letters</a:t>
            </a:r>
            <a:r>
              <a:rPr lang="nl-NL" sz="1200" dirty="0"/>
              <a:t> wegwerken</a:t>
            </a:r>
          </a:p>
          <a:p>
            <a:r>
              <a:rPr lang="nl-NL" sz="2400" dirty="0"/>
              <a:t>Stap 2: links alle losse </a:t>
            </a:r>
            <a:r>
              <a:rPr lang="nl-NL" sz="2400" b="1" i="1" dirty="0">
                <a:solidFill>
                  <a:srgbClr val="FF0000"/>
                </a:solidFill>
              </a:rPr>
              <a:t>getallen</a:t>
            </a:r>
            <a:r>
              <a:rPr lang="nl-NL" sz="2400" dirty="0"/>
              <a:t> wegwerken</a:t>
            </a:r>
          </a:p>
          <a:p>
            <a:r>
              <a:rPr lang="nl-NL" sz="1200" dirty="0"/>
              <a:t>Stap 3: </a:t>
            </a:r>
            <a:r>
              <a:rPr lang="nl-NL" sz="1200" b="1" i="1" dirty="0">
                <a:solidFill>
                  <a:srgbClr val="FF0000"/>
                </a:solidFill>
              </a:rPr>
              <a:t>delen</a:t>
            </a:r>
            <a:r>
              <a:rPr lang="nl-NL" sz="1200" dirty="0"/>
              <a:t> door het getal voor de letter</a:t>
            </a:r>
          </a:p>
          <a:p>
            <a:pPr marL="0" lvl="0" indent="0" algn="ctr">
              <a:buNone/>
            </a:pPr>
            <a:endParaRPr lang="nl-NL" sz="105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nl-NL" sz="2400" b="1" dirty="0">
                <a:solidFill>
                  <a:prstClr val="black"/>
                </a:solidFill>
              </a:rPr>
              <a:t>7x -6 = 30 -5x</a:t>
            </a:r>
          </a:p>
          <a:p>
            <a:pPr marL="0" lvl="0" indent="0">
              <a:buNone/>
            </a:pPr>
            <a:r>
              <a:rPr lang="nl-NL" sz="2400" b="1" dirty="0">
                <a:solidFill>
                  <a:prstClr val="black"/>
                </a:solidFill>
              </a:rPr>
              <a:t>                         12x -6 = 30</a:t>
            </a:r>
          </a:p>
          <a:p>
            <a:pPr marL="0" lvl="0" indent="0">
              <a:buNone/>
            </a:pPr>
            <a:r>
              <a:rPr lang="nl-NL" sz="2400" b="1" i="1" dirty="0">
                <a:solidFill>
                  <a:srgbClr val="FF0000"/>
                </a:solidFill>
              </a:rPr>
              <a:t>                               +6    +6 </a:t>
            </a:r>
          </a:p>
          <a:p>
            <a:pPr marL="0" lvl="0" indent="0">
              <a:buNone/>
            </a:pPr>
            <a:r>
              <a:rPr lang="nl-NL" sz="2400" b="1" dirty="0">
                <a:solidFill>
                  <a:prstClr val="black"/>
                </a:solidFill>
              </a:rPr>
              <a:t>                          12x     = 36</a:t>
            </a:r>
          </a:p>
          <a:p>
            <a:pPr marL="0" lvl="0" indent="0" algn="ctr">
              <a:buNone/>
            </a:pPr>
            <a:endParaRPr lang="nl-NL" sz="1050" b="1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3367618" y="4164571"/>
            <a:ext cx="36004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08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Balansmethode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B13F9A"/>
              </a:buClr>
              <a:buNone/>
            </a:pPr>
            <a:r>
              <a:rPr lang="nl-NL" sz="2800" b="1" dirty="0">
                <a:solidFill>
                  <a:prstClr val="black"/>
                </a:solidFill>
              </a:rPr>
              <a:t>Los op: 7x - 6 = 30 - 5x</a:t>
            </a:r>
            <a:endParaRPr lang="nl-NL" sz="2000" dirty="0"/>
          </a:p>
          <a:p>
            <a:r>
              <a:rPr lang="nl-NL" sz="1200" dirty="0"/>
              <a:t>Stap 1: rechts de </a:t>
            </a:r>
            <a:r>
              <a:rPr lang="nl-NL" sz="1200" b="1" i="1" dirty="0">
                <a:solidFill>
                  <a:srgbClr val="FF0000"/>
                </a:solidFill>
              </a:rPr>
              <a:t>letters</a:t>
            </a:r>
            <a:r>
              <a:rPr lang="nl-NL" sz="1200" dirty="0"/>
              <a:t> wegwerken</a:t>
            </a:r>
          </a:p>
          <a:p>
            <a:r>
              <a:rPr lang="nl-NL" sz="1200" dirty="0"/>
              <a:t>Stap 2: links alle losse </a:t>
            </a:r>
            <a:r>
              <a:rPr lang="nl-NL" sz="1200" b="1" i="1" dirty="0">
                <a:solidFill>
                  <a:srgbClr val="FF0000"/>
                </a:solidFill>
              </a:rPr>
              <a:t>getallen</a:t>
            </a:r>
            <a:r>
              <a:rPr lang="nl-NL" sz="1200" dirty="0"/>
              <a:t> wegwerken</a:t>
            </a:r>
          </a:p>
          <a:p>
            <a:r>
              <a:rPr lang="nl-NL" sz="2400" dirty="0"/>
              <a:t>Stap 3: </a:t>
            </a:r>
            <a:r>
              <a:rPr lang="nl-NL" sz="2400" b="1" i="1" dirty="0">
                <a:solidFill>
                  <a:srgbClr val="FF0000"/>
                </a:solidFill>
              </a:rPr>
              <a:t>delen</a:t>
            </a:r>
            <a:r>
              <a:rPr lang="nl-NL" sz="2400" dirty="0"/>
              <a:t> door het getal voor de letter</a:t>
            </a:r>
          </a:p>
          <a:p>
            <a:pPr marL="0" lvl="0" indent="0" algn="ctr">
              <a:buNone/>
            </a:pPr>
            <a:endParaRPr lang="nl-NL" sz="105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nl-NL" sz="2400" b="1" dirty="0">
                <a:solidFill>
                  <a:prstClr val="black"/>
                </a:solidFill>
              </a:rPr>
              <a:t>7x -6 = 30 -5x</a:t>
            </a:r>
          </a:p>
          <a:p>
            <a:pPr marL="0" lvl="0" indent="0">
              <a:buNone/>
            </a:pPr>
            <a:r>
              <a:rPr lang="nl-NL" sz="2400" b="1" dirty="0">
                <a:solidFill>
                  <a:prstClr val="black"/>
                </a:solidFill>
              </a:rPr>
              <a:t>                         12x -6 = 30</a:t>
            </a:r>
          </a:p>
          <a:p>
            <a:pPr marL="0" lvl="0" indent="0">
              <a:buNone/>
            </a:pPr>
            <a:r>
              <a:rPr lang="nl-NL" sz="2400" b="1" dirty="0">
                <a:solidFill>
                  <a:prstClr val="black"/>
                </a:solidFill>
              </a:rPr>
              <a:t>                          12x    = 36</a:t>
            </a:r>
          </a:p>
          <a:p>
            <a:pPr marL="0" lvl="0" indent="0">
              <a:buNone/>
            </a:pPr>
            <a:r>
              <a:rPr lang="nl-NL" sz="2400" b="1" dirty="0">
                <a:solidFill>
                  <a:prstClr val="black"/>
                </a:solidFill>
              </a:rPr>
              <a:t>                          </a:t>
            </a:r>
            <a:r>
              <a:rPr lang="nl-NL" sz="2400" b="1" i="1" dirty="0">
                <a:solidFill>
                  <a:srgbClr val="FF0000"/>
                </a:solidFill>
              </a:rPr>
              <a:t>:12       :12 </a:t>
            </a:r>
          </a:p>
          <a:p>
            <a:pPr marL="0" lvl="0" indent="0">
              <a:buNone/>
            </a:pPr>
            <a:r>
              <a:rPr lang="nl-NL" sz="2400" b="1" dirty="0">
                <a:solidFill>
                  <a:prstClr val="black"/>
                </a:solidFill>
              </a:rPr>
              <a:t>                              x    = 3</a:t>
            </a:r>
            <a:endParaRPr lang="nl-NL" sz="2400" b="1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2987824" y="4653136"/>
            <a:ext cx="28803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91360-8741-BE39-1F6B-FE1E0B5C9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26ACF-E7A5-A7E6-A94D-98697EFEC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185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2291" name="Tijdelijke aanduiding voor inhoud 2">
            <a:extLst>
              <a:ext uri="{FF2B5EF4-FFF2-40B4-BE49-F238E27FC236}">
                <a16:creationId xmlns:a16="http://schemas.microsoft.com/office/drawing/2014/main" id="{A17FC3BA-4D9C-6B32-D6DC-3081AED26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altLang="en-US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nl-NL" altLang="en-US" sz="16600" dirty="0"/>
              <a:t>DIY</a:t>
            </a:r>
          </a:p>
          <a:p>
            <a:pPr>
              <a:defRPr/>
            </a:pPr>
            <a:r>
              <a:rPr lang="nl-NL" altLang="en-US" dirty="0"/>
              <a:t>Opdrachten H9: Studiewijzer.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847DC03-97D1-A053-72A7-EE9E09533F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13" t="68766" r="35825" b="405"/>
          <a:stretch/>
        </p:blipFill>
        <p:spPr>
          <a:xfrm>
            <a:off x="3923928" y="2924944"/>
            <a:ext cx="367240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30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99B08-0493-46A4-B18D-E9A35D16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9.4 Oplossen met inklemmen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25D9E1-91A8-4017-ADE6-06EC69FE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Vergelijking oplossen.</a:t>
            </a:r>
          </a:p>
          <a:p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Balansmethode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Inklemmen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Balansmethode is wiskunde.</a:t>
            </a:r>
          </a:p>
          <a:p>
            <a:pPr marL="0" indent="0">
              <a:buNone/>
            </a:pPr>
            <a:r>
              <a:rPr lang="nl-NL" dirty="0"/>
              <a:t>Inklemmen is domweg uitproberen/opzoeken.</a:t>
            </a:r>
          </a:p>
        </p:txBody>
      </p:sp>
    </p:spTree>
    <p:extLst>
      <p:ext uri="{BB962C8B-B14F-4D97-AF65-F5344CB8AC3E}">
        <p14:creationId xmlns:p14="http://schemas.microsoft.com/office/powerpoint/2010/main" val="1431158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Inklemmen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Formule </a:t>
            </a:r>
            <a:r>
              <a:rPr lang="nl-NL" b="1" dirty="0"/>
              <a:t>bedrag = 10 + 35k</a:t>
            </a:r>
          </a:p>
          <a:p>
            <a:r>
              <a:rPr lang="nl-NL" dirty="0"/>
              <a:t>In 2014 moest je € 185 betalen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Opdracht: Hoeveel kaartjes heb je dan gekocht?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4545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Formule </a:t>
            </a:r>
            <a:r>
              <a:rPr lang="nl-NL" b="1" dirty="0"/>
              <a:t>bedrag = 10 + 35k</a:t>
            </a:r>
          </a:p>
          <a:p>
            <a:r>
              <a:rPr lang="nl-NL" dirty="0"/>
              <a:t>In 2014 moest je € 185 betalen</a:t>
            </a:r>
          </a:p>
          <a:p>
            <a:r>
              <a:rPr lang="nl-NL" dirty="0"/>
              <a:t>Hoeveel kaartjes heb je dan gekocht?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Uitrekenen hoeveel kaartjes er in 2014 gekocht zijn</a:t>
            </a:r>
          </a:p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33" y="188640"/>
            <a:ext cx="2152589" cy="235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03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herhaling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700213"/>
            <a:ext cx="7239000" cy="4846637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en-US" dirty="0"/>
              <a:t>X-as en Y-as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nl-NL" altLang="en-US" dirty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nl-NL" altLang="en-US" dirty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nl-NL" altLang="en-US" dirty="0"/>
          </a:p>
          <a:p>
            <a:pPr eaLnBrk="1" hangingPunct="1">
              <a:defRPr/>
            </a:pPr>
            <a:endParaRPr lang="nl-NL" alt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5753"/>
            <a:ext cx="4058766" cy="415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al 2"/>
          <p:cNvSpPr/>
          <p:nvPr/>
        </p:nvSpPr>
        <p:spPr>
          <a:xfrm>
            <a:off x="6012160" y="4293096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923928" y="2204864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920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Formule </a:t>
            </a:r>
            <a:r>
              <a:rPr lang="nl-NL" b="1" dirty="0"/>
              <a:t>bedrag = 10 + 35k</a:t>
            </a:r>
          </a:p>
          <a:p>
            <a:r>
              <a:rPr lang="nl-NL" dirty="0"/>
              <a:t>In 2014 moest je € 185 betalen</a:t>
            </a:r>
          </a:p>
          <a:p>
            <a:r>
              <a:rPr lang="nl-NL" dirty="0"/>
              <a:t>Hoeveel kaartjes heb je dan gekocht?</a:t>
            </a:r>
          </a:p>
          <a:p>
            <a:endParaRPr lang="nl-NL" dirty="0"/>
          </a:p>
          <a:p>
            <a:r>
              <a:rPr lang="nl-NL" dirty="0"/>
              <a:t>Oplossen met “Inklemmen”</a:t>
            </a:r>
          </a:p>
          <a:p>
            <a:r>
              <a:rPr lang="nl-NL" dirty="0"/>
              <a:t>Dus: verschillende aantallen kaartjes uitproberen.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94" y="260648"/>
            <a:ext cx="199111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90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Formule: </a:t>
            </a:r>
            <a:r>
              <a:rPr lang="nl-NL" b="1" dirty="0"/>
              <a:t>bedrag = 10 + 35k</a:t>
            </a:r>
          </a:p>
          <a:p>
            <a:r>
              <a:rPr lang="nl-NL" dirty="0"/>
              <a:t>In 2014 moest je € 185 betalen</a:t>
            </a:r>
          </a:p>
          <a:p>
            <a:r>
              <a:rPr lang="nl-NL" dirty="0"/>
              <a:t>Vergelijking: 185 = 10 + 35k. Los op.</a:t>
            </a:r>
          </a:p>
          <a:p>
            <a:endParaRPr lang="nl-NL" dirty="0"/>
          </a:p>
          <a:p>
            <a:r>
              <a:rPr lang="nl-NL" dirty="0"/>
              <a:t>4 kaartjes wordt 10 + 35 </a:t>
            </a:r>
            <a:r>
              <a:rPr lang="nl-NL" baseline="30000" dirty="0"/>
              <a:t>.</a:t>
            </a:r>
            <a:r>
              <a:rPr lang="nl-NL" dirty="0"/>
              <a:t> 4 = € 150 </a:t>
            </a:r>
          </a:p>
          <a:p>
            <a:r>
              <a:rPr lang="nl-NL" dirty="0"/>
              <a:t>6 kaartjes wordt 10 + 35 </a:t>
            </a:r>
            <a:r>
              <a:rPr lang="nl-NL" baseline="30000" dirty="0"/>
              <a:t>.</a:t>
            </a:r>
            <a:r>
              <a:rPr lang="nl-NL" dirty="0"/>
              <a:t> 6 = € 220</a:t>
            </a:r>
          </a:p>
          <a:p>
            <a:endParaRPr lang="nl-NL" dirty="0"/>
          </a:p>
          <a:p>
            <a:r>
              <a:rPr lang="nl-NL" dirty="0"/>
              <a:t>5 kaartjes wordt 10 + 35 </a:t>
            </a:r>
            <a:r>
              <a:rPr lang="nl-NL" baseline="30000" dirty="0"/>
              <a:t>.</a:t>
            </a:r>
            <a:r>
              <a:rPr lang="nl-NL" dirty="0"/>
              <a:t> 5 = € 185 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1946341" cy="212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9" r="68915" b="33562"/>
          <a:stretch/>
        </p:blipFill>
        <p:spPr bwMode="auto">
          <a:xfrm>
            <a:off x="6300192" y="3941608"/>
            <a:ext cx="1795686" cy="5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78"/>
          <a:stretch/>
        </p:blipFill>
        <p:spPr bwMode="auto">
          <a:xfrm>
            <a:off x="6300192" y="3563804"/>
            <a:ext cx="1189194" cy="33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95" y="4617450"/>
            <a:ext cx="1612114" cy="134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5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7336E-AEF0-4C4D-AF6B-C5F45967C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Inklemmen met rekenmachine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D132AF-6118-4DA5-A793-43AE02075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de TI gebruik de TABLE functie.</a:t>
            </a:r>
          </a:p>
          <a:p>
            <a:endParaRPr lang="nl-NL" dirty="0"/>
          </a:p>
          <a:p>
            <a:r>
              <a:rPr lang="nl-NL" dirty="0"/>
              <a:t>Voer de formule in.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Zoek in de uitgerekende tabel</a:t>
            </a:r>
          </a:p>
          <a:p>
            <a:r>
              <a:rPr lang="nl-NL" dirty="0"/>
              <a:t>naar het gevraagde antwoord.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3A7D29-2832-4DE0-A3E0-A6D6B4714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416072"/>
            <a:ext cx="2231329" cy="4121253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4D159922-6AA0-4FD5-8B4F-1DC29B7D1FFF}"/>
              </a:ext>
            </a:extLst>
          </p:cNvPr>
          <p:cNvCxnSpPr>
            <a:cxnSpLocks/>
          </p:cNvCxnSpPr>
          <p:nvPr/>
        </p:nvCxnSpPr>
        <p:spPr>
          <a:xfrm>
            <a:off x="4716016" y="2132856"/>
            <a:ext cx="2304256" cy="24482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9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Inklemmen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Formule </a:t>
            </a:r>
            <a:r>
              <a:rPr lang="nl-NL" b="1" dirty="0"/>
              <a:t>f = 10 + 35k</a:t>
            </a:r>
          </a:p>
          <a:p>
            <a:r>
              <a:rPr lang="nl-NL" dirty="0"/>
              <a:t>In 2014 moest je € 185 betalen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Opdracht: Hoeveel kaartjes heb je dan gekocht?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65592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7336E-AEF0-4C4D-AF6B-C5F45967C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Inklemmen met rekenmachine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D132AF-6118-4DA5-A793-43AE02075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de TI gebruik de </a:t>
            </a:r>
            <a:r>
              <a:rPr lang="nl-NL" dirty="0" err="1"/>
              <a:t>table</a:t>
            </a:r>
            <a:r>
              <a:rPr lang="nl-NL" dirty="0"/>
              <a:t> functie.</a:t>
            </a:r>
          </a:p>
          <a:p>
            <a:endParaRPr lang="nl-NL" dirty="0"/>
          </a:p>
          <a:p>
            <a:r>
              <a:rPr lang="nl-NL" dirty="0"/>
              <a:t>Voer de formule in, </a:t>
            </a:r>
          </a:p>
          <a:p>
            <a:r>
              <a:rPr lang="nl-NL" dirty="0"/>
              <a:t> y = 10 + 35x</a:t>
            </a:r>
          </a:p>
          <a:p>
            <a:endParaRPr lang="nl-NL" dirty="0"/>
          </a:p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scherm accepteren.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Zoek in de uitgerekende tabel</a:t>
            </a:r>
          </a:p>
          <a:p>
            <a:r>
              <a:rPr lang="nl-NL" dirty="0"/>
              <a:t>Bij </a:t>
            </a:r>
            <a:r>
              <a:rPr lang="nl-NL" dirty="0">
                <a:solidFill>
                  <a:srgbClr val="FF0000"/>
                </a:solidFill>
              </a:rPr>
              <a:t>x = 5 </a:t>
            </a:r>
            <a:r>
              <a:rPr lang="nl-NL" dirty="0"/>
              <a:t>staat 185.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3A7D29-2832-4DE0-A3E0-A6D6B4714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416072"/>
            <a:ext cx="2231329" cy="4121253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4D159922-6AA0-4FD5-8B4F-1DC29B7D1FFF}"/>
              </a:ext>
            </a:extLst>
          </p:cNvPr>
          <p:cNvCxnSpPr>
            <a:cxnSpLocks/>
          </p:cNvCxnSpPr>
          <p:nvPr/>
        </p:nvCxnSpPr>
        <p:spPr>
          <a:xfrm>
            <a:off x="4283968" y="2132856"/>
            <a:ext cx="2304256" cy="24482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89DE1A6-E26F-42CA-854A-06B0CC3CBA1E}"/>
              </a:ext>
            </a:extLst>
          </p:cNvPr>
          <p:cNvCxnSpPr/>
          <p:nvPr/>
        </p:nvCxnSpPr>
        <p:spPr>
          <a:xfrm>
            <a:off x="3059832" y="3429000"/>
            <a:ext cx="2520280" cy="2088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0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03089-165C-8614-AAE9-2236C75D9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Formule - verband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DA7561-1D72-BF52-45DA-32EB02D46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gaat werken en verdient 5 euro als je verschijnt op je werk. En daarna 6,45 euro per uur.</a:t>
            </a:r>
          </a:p>
          <a:p>
            <a:endParaRPr lang="nl-NL" dirty="0"/>
          </a:p>
          <a:p>
            <a:r>
              <a:rPr lang="nl-NL" dirty="0"/>
              <a:t>Welke formule hoort bij dit verband?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Om je inkomen te berekenen:</a:t>
            </a:r>
          </a:p>
          <a:p>
            <a:r>
              <a:rPr lang="nl-NL" sz="2400" dirty="0"/>
              <a:t>Is het belangrijk welk werk je doet?</a:t>
            </a:r>
          </a:p>
          <a:p>
            <a:r>
              <a:rPr lang="nl-NL" sz="2400" dirty="0"/>
              <a:t>Is het belangrijk of je de bazin aardig vindt?</a:t>
            </a:r>
          </a:p>
          <a:p>
            <a:r>
              <a:rPr lang="nl-NL" sz="2400" dirty="0"/>
              <a:t>Wat is het </a:t>
            </a:r>
            <a:r>
              <a:rPr lang="nl-NL" sz="2400" u="sng" dirty="0"/>
              <a:t>enige</a:t>
            </a:r>
            <a:r>
              <a:rPr lang="nl-NL" sz="2400" dirty="0"/>
              <a:t> dat van belang is?</a:t>
            </a:r>
          </a:p>
          <a:p>
            <a:r>
              <a:rPr lang="nl-NL" b="1" dirty="0"/>
              <a:t>Je gewerkte uren!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63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730CC-9052-2360-585B-B175F57B7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58D71-6815-CA1B-BEF8-C63668B6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Formule - verband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23371F-CCED-2A11-BCC5-E0B4F8F76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gaat werken en verdient 5 euro als je verschijnt op je werk. En daarna 6,45 euro per uur.</a:t>
            </a:r>
          </a:p>
          <a:p>
            <a:endParaRPr lang="nl-NL" dirty="0"/>
          </a:p>
          <a:p>
            <a:r>
              <a:rPr lang="nl-NL" dirty="0"/>
              <a:t>Welke formule hoort bij dit verband?</a:t>
            </a:r>
          </a:p>
          <a:p>
            <a:endParaRPr lang="nl-NL" dirty="0"/>
          </a:p>
          <a:p>
            <a:r>
              <a:rPr lang="nl-NL" dirty="0"/>
              <a:t>Inkomen is 5 euro en dan nog 6,45 euro voor elk gewerkt uur.</a:t>
            </a:r>
          </a:p>
          <a:p>
            <a:r>
              <a:rPr lang="nl-NL" dirty="0"/>
              <a:t>Inkomen is 5 plus 6,45 x uren</a:t>
            </a:r>
          </a:p>
          <a:p>
            <a:r>
              <a:rPr lang="nl-NL" dirty="0"/>
              <a:t>i = 5 + 6,45u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869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B99FE-C183-1957-D8AF-2C9F218C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Formule - verband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F8B94F-DFFD-CDA1-0A65-DE7757FD4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 = 5 + 6,45u.</a:t>
            </a:r>
          </a:p>
          <a:p>
            <a:endParaRPr lang="nl-NL" dirty="0"/>
          </a:p>
          <a:p>
            <a:r>
              <a:rPr lang="nl-NL" dirty="0"/>
              <a:t>Twee mogelijke opdrachten:</a:t>
            </a:r>
          </a:p>
          <a:p>
            <a:endParaRPr lang="nl-NL" dirty="0"/>
          </a:p>
          <a:p>
            <a:r>
              <a:rPr lang="nl-NL" dirty="0"/>
              <a:t>A) je </a:t>
            </a:r>
            <a:r>
              <a:rPr lang="nl-NL" b="1" dirty="0"/>
              <a:t>inkomen</a:t>
            </a:r>
            <a:r>
              <a:rPr lang="nl-NL" dirty="0"/>
              <a:t> berekenen als je de </a:t>
            </a:r>
            <a:r>
              <a:rPr lang="nl-NL" b="1" dirty="0"/>
              <a:t>uren</a:t>
            </a:r>
            <a:r>
              <a:rPr lang="nl-NL" dirty="0"/>
              <a:t> weet.</a:t>
            </a:r>
          </a:p>
          <a:p>
            <a:endParaRPr lang="nl-NL" dirty="0"/>
          </a:p>
          <a:p>
            <a:r>
              <a:rPr lang="nl-NL" dirty="0"/>
              <a:t>B) je </a:t>
            </a:r>
            <a:r>
              <a:rPr lang="nl-NL" b="1" dirty="0"/>
              <a:t>uren</a:t>
            </a:r>
            <a:r>
              <a:rPr lang="nl-NL" dirty="0"/>
              <a:t> berekenen als je jouw </a:t>
            </a:r>
            <a:r>
              <a:rPr lang="nl-NL" b="1" dirty="0"/>
              <a:t>inkomen</a:t>
            </a:r>
            <a:r>
              <a:rPr lang="nl-NL" dirty="0"/>
              <a:t> weet.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590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B99FE-C183-1957-D8AF-2C9F218C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Formule – verband – x bekend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F8B94F-DFFD-CDA1-0A65-DE7757FD4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inkomsten = 5 + 6,45u.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A) je </a:t>
            </a:r>
            <a:r>
              <a:rPr lang="nl-NL" b="1" dirty="0"/>
              <a:t>inkomen</a:t>
            </a:r>
            <a:r>
              <a:rPr lang="nl-NL" dirty="0"/>
              <a:t> berekenen als je de uren weet.</a:t>
            </a:r>
          </a:p>
          <a:p>
            <a:endParaRPr lang="nl-NL" dirty="0"/>
          </a:p>
          <a:p>
            <a:r>
              <a:rPr lang="nl-NL" dirty="0"/>
              <a:t>Wat is je inkomen als je 10 uur gewerkt hebt?</a:t>
            </a:r>
          </a:p>
          <a:p>
            <a:endParaRPr lang="nl-NL" dirty="0"/>
          </a:p>
          <a:p>
            <a:r>
              <a:rPr lang="nl-NL" dirty="0"/>
              <a:t> 5 + 6,45x10 = 69,50 euro.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34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B99FE-C183-1957-D8AF-2C9F218C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Formule – verband – y bekend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F8B94F-DFFD-CDA1-0A65-DE7757FD4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inkomsten = 5 + 6,45u.</a:t>
            </a:r>
          </a:p>
          <a:p>
            <a:endParaRPr lang="nl-NL" dirty="0"/>
          </a:p>
          <a:p>
            <a:r>
              <a:rPr lang="nl-NL" dirty="0"/>
              <a:t>B) je uren berekenen als je jouw inkomen weet.</a:t>
            </a:r>
          </a:p>
          <a:p>
            <a:r>
              <a:rPr lang="nl-NL" dirty="0"/>
              <a:t>Jouw inkomen was 134 euro. Wat waren jouw uren?</a:t>
            </a:r>
          </a:p>
          <a:p>
            <a:endParaRPr lang="nl-NL" dirty="0"/>
          </a:p>
          <a:p>
            <a:r>
              <a:rPr lang="nl-NL" dirty="0"/>
              <a:t>Inklemmen en opzoeken wat de ‘x’ was als y = 134.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90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/>
              <a:t>herhaling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700213"/>
            <a:ext cx="7239000" cy="4846637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en-US" dirty="0"/>
              <a:t>Oorsprong (0,0)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nl-NL" altLang="en-US" dirty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nl-NL" altLang="en-US" dirty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nl-NL" altLang="en-US" dirty="0"/>
          </a:p>
          <a:p>
            <a:pPr eaLnBrk="1" hangingPunct="1">
              <a:defRPr/>
            </a:pPr>
            <a:endParaRPr lang="nl-NL" alt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5753"/>
            <a:ext cx="4058766" cy="415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al 5"/>
          <p:cNvSpPr/>
          <p:nvPr/>
        </p:nvSpPr>
        <p:spPr>
          <a:xfrm>
            <a:off x="4055885" y="4140803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1712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B99FE-C183-1957-D8AF-2C9F218C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Formule – verband – y bekend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F8B94F-DFFD-CDA1-0A65-DE7757FD4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Inklemmen</a:t>
            </a:r>
            <a:r>
              <a:rPr lang="nl-NL" dirty="0"/>
              <a:t> met behulp van &lt;TABLE&gt;. </a:t>
            </a:r>
          </a:p>
          <a:p>
            <a:r>
              <a:rPr lang="nl-NL" dirty="0"/>
              <a:t>y = 5 + 6,45x. Opzoeken wat de ‘x’ was als y = 134.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Antwoord:</a:t>
            </a:r>
          </a:p>
          <a:p>
            <a:pPr marL="0" indent="0">
              <a:buNone/>
            </a:pPr>
            <a:r>
              <a:rPr lang="nl-NL" dirty="0"/>
              <a:t>x = 19: y = 5 + 6,45 x 19 = 127,55 </a:t>
            </a:r>
            <a:r>
              <a:rPr lang="nl-NL" dirty="0">
                <a:solidFill>
                  <a:srgbClr val="FF0000"/>
                </a:solidFill>
              </a:rPr>
              <a:t>te weinig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x = 21: y = 5 + 6,45 x 21 = 140,45 </a:t>
            </a:r>
            <a:r>
              <a:rPr lang="nl-NL" dirty="0">
                <a:solidFill>
                  <a:srgbClr val="FF0000"/>
                </a:solidFill>
              </a:rPr>
              <a:t>te veel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x = 20: y = 5 + 6,45 x 20 = 134,00 </a:t>
            </a:r>
            <a:r>
              <a:rPr lang="nl-NL" dirty="0">
                <a:solidFill>
                  <a:srgbClr val="FF0000"/>
                </a:solidFill>
              </a:rPr>
              <a:t>correct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ighlight>
                  <a:srgbClr val="FFFF00"/>
                </a:highlight>
              </a:rPr>
              <a:t>Antwoord: x = 20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5C976-FED2-79C8-737E-6637E60FA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FFB7B-7EFA-9FC5-40AF-DA79F011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185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nl-NL" dirty="0"/>
              <a:t>Zelfstandig werken</a:t>
            </a:r>
          </a:p>
        </p:txBody>
      </p:sp>
      <p:sp>
        <p:nvSpPr>
          <p:cNvPr id="12291" name="Tijdelijke aanduiding voor inhoud 2">
            <a:extLst>
              <a:ext uri="{FF2B5EF4-FFF2-40B4-BE49-F238E27FC236}">
                <a16:creationId xmlns:a16="http://schemas.microsoft.com/office/drawing/2014/main" id="{6F2F0673-0573-6AF6-D984-D6E9211E0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nl-NL" altLang="en-US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nl-NL" altLang="en-US" sz="16600" dirty="0"/>
              <a:t>DIY</a:t>
            </a:r>
          </a:p>
          <a:p>
            <a:pPr>
              <a:defRPr/>
            </a:pPr>
            <a:r>
              <a:rPr lang="nl-NL" altLang="en-US" dirty="0"/>
              <a:t>Opdrachten H9: Studiewijzer.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D099B1-E06E-B993-63B0-0B66C3A209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00" t="70106" r="41338" b="4426"/>
          <a:stretch/>
        </p:blipFill>
        <p:spPr>
          <a:xfrm>
            <a:off x="3995936" y="2852936"/>
            <a:ext cx="342227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844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4E7BE-C41B-4C44-9241-EE9894D0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Oefening Som- en verschilformule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787AEE-1F08-4141-989D-69F2A1C46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Formule A:		h = 100 -3w</a:t>
            </a:r>
          </a:p>
          <a:p>
            <a:r>
              <a:rPr lang="nl-NL" dirty="0"/>
              <a:t>Formule B:		h = 50 + 4w </a:t>
            </a:r>
            <a:endParaRPr lang="nl-NL" sz="4400" dirty="0"/>
          </a:p>
          <a:p>
            <a:endParaRPr lang="nl-NL" dirty="0"/>
          </a:p>
          <a:p>
            <a:r>
              <a:rPr lang="nl-NL" i="1" dirty="0"/>
              <a:t>Opgave1a: 	Maak de somformule</a:t>
            </a:r>
          </a:p>
          <a:p>
            <a:r>
              <a:rPr lang="nl-NL" i="1" dirty="0"/>
              <a:t>Opgave1b:	Maak de verschilformule B-A</a:t>
            </a:r>
          </a:p>
        </p:txBody>
      </p:sp>
    </p:spTree>
    <p:extLst>
      <p:ext uri="{BB962C8B-B14F-4D97-AF65-F5344CB8AC3E}">
        <p14:creationId xmlns:p14="http://schemas.microsoft.com/office/powerpoint/2010/main" val="35736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4E7BE-C41B-4C44-9241-EE9894D0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Oefening Som- en verschilformule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787AEE-1F08-4141-989D-69F2A1C46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1a Somformule:</a:t>
            </a:r>
          </a:p>
          <a:p>
            <a:endParaRPr lang="nl-NL" dirty="0"/>
          </a:p>
          <a:p>
            <a:r>
              <a:rPr lang="nl-NL" dirty="0"/>
              <a:t>Formule A:		h = 100 - 3w</a:t>
            </a:r>
          </a:p>
          <a:p>
            <a:r>
              <a:rPr lang="nl-NL" dirty="0"/>
              <a:t>Formule B:		</a:t>
            </a:r>
            <a:r>
              <a:rPr lang="nl-NL" u="sng" dirty="0"/>
              <a:t>h = 50  + 4w </a:t>
            </a:r>
            <a:r>
              <a:rPr lang="nl-NL" sz="2800" dirty="0"/>
              <a:t>+</a:t>
            </a:r>
            <a:r>
              <a:rPr lang="nl-NL" u="sng" dirty="0"/>
              <a:t> </a:t>
            </a:r>
          </a:p>
          <a:p>
            <a:pPr marL="0" indent="0">
              <a:buNone/>
            </a:pPr>
            <a:r>
              <a:rPr lang="nl-NL" dirty="0"/>
              <a:t>				h = 150 + 1w</a:t>
            </a:r>
            <a:endParaRPr lang="nl-NL" sz="4400" u="sng" dirty="0"/>
          </a:p>
        </p:txBody>
      </p:sp>
    </p:spTree>
    <p:extLst>
      <p:ext uri="{BB962C8B-B14F-4D97-AF65-F5344CB8AC3E}">
        <p14:creationId xmlns:p14="http://schemas.microsoft.com/office/powerpoint/2010/main" val="2093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4E7BE-C41B-4C44-9241-EE9894D0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Oefening Som- en verschilformule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787AEE-1F08-4141-989D-69F2A1C46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1a Verschilformule B - A:</a:t>
            </a:r>
          </a:p>
          <a:p>
            <a:endParaRPr lang="nl-NL" dirty="0"/>
          </a:p>
          <a:p>
            <a:r>
              <a:rPr lang="nl-NL" dirty="0"/>
              <a:t>Formule B:		h = 50  + 4w</a:t>
            </a:r>
          </a:p>
          <a:p>
            <a:r>
              <a:rPr lang="nl-NL" dirty="0"/>
              <a:t>Formule A:		</a:t>
            </a:r>
            <a:r>
              <a:rPr lang="nl-NL" u="sng" dirty="0"/>
              <a:t>h = 100  - 3w </a:t>
            </a:r>
            <a:r>
              <a:rPr lang="nl-NL" sz="2800" dirty="0"/>
              <a:t>-</a:t>
            </a:r>
            <a:endParaRPr lang="nl-NL" u="sng" dirty="0"/>
          </a:p>
          <a:p>
            <a:pPr marL="0" indent="0">
              <a:buNone/>
            </a:pPr>
            <a:r>
              <a:rPr lang="nl-NL" dirty="0"/>
              <a:t>				h = -50  + 7w</a:t>
            </a:r>
            <a:endParaRPr lang="nl-NL" sz="4400" u="sng" dirty="0"/>
          </a:p>
        </p:txBody>
      </p:sp>
    </p:spTree>
    <p:extLst>
      <p:ext uri="{BB962C8B-B14F-4D97-AF65-F5344CB8AC3E}">
        <p14:creationId xmlns:p14="http://schemas.microsoft.com/office/powerpoint/2010/main" val="178210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76F90-F495-6275-12E3-2AEBAF34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Plus </a:t>
            </a:r>
            <a:r>
              <a:rPr lang="nl-NL" dirty="0" err="1"/>
              <a:t>Plus</a:t>
            </a:r>
            <a:r>
              <a:rPr lang="nl-NL" dirty="0"/>
              <a:t>, Plus Min</a:t>
            </a:r>
            <a:br>
              <a:rPr lang="nl-NL" dirty="0"/>
            </a:br>
            <a:r>
              <a:rPr lang="nl-NL" dirty="0" err="1"/>
              <a:t>Min</a:t>
            </a:r>
            <a:r>
              <a:rPr lang="nl-NL" dirty="0"/>
              <a:t> Puls, Min </a:t>
            </a:r>
            <a:r>
              <a:rPr lang="nl-NL" dirty="0" err="1"/>
              <a:t>MIn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F3429D-955A-57D2-8FB4-6ABF1A5A8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hebt geld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 En je hebt schulden.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Samen: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5D8033-E112-FD4C-B3DE-4DA84649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089" y="3559457"/>
            <a:ext cx="2521260" cy="252126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802960D-056B-21B5-3C2D-8F33C1001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128" y="1717248"/>
            <a:ext cx="1014221" cy="14199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7999AE3-739F-2CD2-BA3E-9944E6A7B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568720"/>
            <a:ext cx="99373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442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76F90-F495-6275-12E3-2AEBAF34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Plus </a:t>
            </a:r>
            <a:r>
              <a:rPr lang="nl-NL" dirty="0" err="1"/>
              <a:t>Plus</a:t>
            </a:r>
            <a:r>
              <a:rPr lang="nl-NL" dirty="0"/>
              <a:t>, Plus Min</a:t>
            </a:r>
            <a:br>
              <a:rPr lang="nl-NL" dirty="0"/>
            </a:br>
            <a:r>
              <a:rPr lang="nl-NL" dirty="0" err="1"/>
              <a:t>Min</a:t>
            </a:r>
            <a:r>
              <a:rPr lang="nl-NL" dirty="0"/>
              <a:t> Plus, Min </a:t>
            </a:r>
            <a:r>
              <a:rPr lang="nl-NL" dirty="0" err="1"/>
              <a:t>MIn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F3429D-955A-57D2-8FB4-6ABF1A5A8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Je begin met 4 euro in je geldzak.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Er komt             bij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Samen: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5D8033-E112-FD4C-B3DE-4DA84649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089" y="3559457"/>
            <a:ext cx="2521260" cy="252126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3C689F1-2455-1E84-25FD-358AF8BACCF4}"/>
              </a:ext>
            </a:extLst>
          </p:cNvPr>
          <p:cNvSpPr txBox="1"/>
          <p:nvPr/>
        </p:nvSpPr>
        <p:spPr>
          <a:xfrm>
            <a:off x="4393190" y="4656002"/>
            <a:ext cx="349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Totaal</a:t>
            </a:r>
            <a:r>
              <a:rPr lang="nl-NL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€ </a:t>
            </a:r>
            <a:r>
              <a:rPr lang="nl-NL" sz="3200" dirty="0"/>
              <a:t>4 + +1 = 5 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1D1BB2C-F4E8-F895-34E4-1027EF659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438541"/>
            <a:ext cx="996823" cy="97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76F90-F495-6275-12E3-2AEBAF34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Plus </a:t>
            </a:r>
            <a:r>
              <a:rPr lang="nl-NL" dirty="0" err="1"/>
              <a:t>Plus</a:t>
            </a:r>
            <a:r>
              <a:rPr lang="nl-NL" dirty="0"/>
              <a:t>, Plus Min</a:t>
            </a:r>
            <a:br>
              <a:rPr lang="nl-NL" dirty="0"/>
            </a:br>
            <a:r>
              <a:rPr lang="nl-NL" dirty="0" err="1"/>
              <a:t>Min</a:t>
            </a:r>
            <a:r>
              <a:rPr lang="nl-NL" dirty="0"/>
              <a:t> Plus, Min </a:t>
            </a:r>
            <a:r>
              <a:rPr lang="nl-NL" dirty="0" err="1"/>
              <a:t>MIn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F3429D-955A-57D2-8FB4-6ABF1A5A8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Je begin met 4 euro in je geldzak.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Er gaat             af.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Samen: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5D8033-E112-FD4C-B3DE-4DA84649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089" y="3559457"/>
            <a:ext cx="2521260" cy="252126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3C689F1-2455-1E84-25FD-358AF8BACCF4}"/>
              </a:ext>
            </a:extLst>
          </p:cNvPr>
          <p:cNvSpPr txBox="1"/>
          <p:nvPr/>
        </p:nvSpPr>
        <p:spPr>
          <a:xfrm>
            <a:off x="4393190" y="4656002"/>
            <a:ext cx="349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Totaal</a:t>
            </a:r>
            <a:r>
              <a:rPr lang="nl-NL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€ </a:t>
            </a:r>
            <a:r>
              <a:rPr lang="nl-NL" sz="3200" dirty="0"/>
              <a:t>4 - +1 = 3 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1D1BB2C-F4E8-F895-34E4-1027EF659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438541"/>
            <a:ext cx="996823" cy="97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7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76F90-F495-6275-12E3-2AEBAF34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Plus </a:t>
            </a:r>
            <a:r>
              <a:rPr lang="nl-NL" dirty="0" err="1"/>
              <a:t>Plus</a:t>
            </a:r>
            <a:r>
              <a:rPr lang="nl-NL" dirty="0"/>
              <a:t>, Plus Min</a:t>
            </a:r>
            <a:br>
              <a:rPr lang="nl-NL" dirty="0"/>
            </a:br>
            <a:r>
              <a:rPr lang="nl-NL" dirty="0" err="1"/>
              <a:t>Min</a:t>
            </a:r>
            <a:r>
              <a:rPr lang="nl-NL" dirty="0"/>
              <a:t> Plus, Min </a:t>
            </a:r>
            <a:r>
              <a:rPr lang="nl-NL" dirty="0" err="1"/>
              <a:t>MIn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F3429D-955A-57D2-8FB4-6ABF1A5A8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Je begin met 4 euro in je geldzak.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Er komt                        bij.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Samen: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5D8033-E112-FD4C-B3DE-4DA84649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089" y="3559457"/>
            <a:ext cx="2521260" cy="252126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3C689F1-2455-1E84-25FD-358AF8BACCF4}"/>
              </a:ext>
            </a:extLst>
          </p:cNvPr>
          <p:cNvSpPr txBox="1"/>
          <p:nvPr/>
        </p:nvSpPr>
        <p:spPr>
          <a:xfrm>
            <a:off x="4393190" y="4656002"/>
            <a:ext cx="349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Totaal</a:t>
            </a:r>
            <a:r>
              <a:rPr lang="nl-NL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€ </a:t>
            </a:r>
            <a:r>
              <a:rPr lang="nl-NL" sz="3200" dirty="0"/>
              <a:t>4 + -2 = 2 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09E55E-8455-464C-9FC6-7891880FD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861" y="2144889"/>
            <a:ext cx="1018120" cy="142049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9089DF4-D11C-C56D-2FB2-A767AB603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045" y="2167997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76F90-F495-6275-12E3-2AEBAF34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Plus </a:t>
            </a:r>
            <a:r>
              <a:rPr lang="nl-NL" dirty="0" err="1"/>
              <a:t>Plus</a:t>
            </a:r>
            <a:r>
              <a:rPr lang="nl-NL" dirty="0"/>
              <a:t>, Plus Min</a:t>
            </a:r>
            <a:br>
              <a:rPr lang="nl-NL" dirty="0"/>
            </a:br>
            <a:r>
              <a:rPr lang="nl-NL" dirty="0" err="1"/>
              <a:t>Min</a:t>
            </a:r>
            <a:r>
              <a:rPr lang="nl-NL" dirty="0"/>
              <a:t> Plus, Min </a:t>
            </a:r>
            <a:r>
              <a:rPr lang="nl-NL" dirty="0" err="1"/>
              <a:t>MIn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F3429D-955A-57D2-8FB4-6ABF1A5A8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Je begin met 4 euro in je geldzak.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Er gaat                          af.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Samen: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5D8033-E112-FD4C-B3DE-4DA84649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089" y="3559457"/>
            <a:ext cx="2521260" cy="252126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3C689F1-2455-1E84-25FD-358AF8BACCF4}"/>
              </a:ext>
            </a:extLst>
          </p:cNvPr>
          <p:cNvSpPr txBox="1"/>
          <p:nvPr/>
        </p:nvSpPr>
        <p:spPr>
          <a:xfrm>
            <a:off x="4393190" y="4656002"/>
            <a:ext cx="349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Totaal</a:t>
            </a:r>
            <a:r>
              <a:rPr lang="nl-NL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€ </a:t>
            </a:r>
            <a:r>
              <a:rPr lang="nl-NL" sz="3200" dirty="0"/>
              <a:t>4 - -2 = 6 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09E55E-8455-464C-9FC6-7891880FD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861" y="2144889"/>
            <a:ext cx="1018120" cy="142049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AB1300F-157B-1EFE-C086-AC8B9EBA3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045" y="2137718"/>
            <a:ext cx="1018120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Grafiek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Tabel</a:t>
            </a:r>
          </a:p>
          <a:p>
            <a:endParaRPr lang="nl-NL" sz="1800" dirty="0"/>
          </a:p>
          <a:p>
            <a:r>
              <a:rPr lang="nl-NL" sz="1800" dirty="0"/>
              <a:t>Variabele boven= x-as</a:t>
            </a:r>
          </a:p>
          <a:p>
            <a:r>
              <a:rPr lang="nl-NL" sz="1800" dirty="0"/>
              <a:t>Variabele beneden = y-as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616624" cy="70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67" y="2861680"/>
            <a:ext cx="3672408" cy="368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al 7"/>
          <p:cNvSpPr/>
          <p:nvPr/>
        </p:nvSpPr>
        <p:spPr>
          <a:xfrm>
            <a:off x="6804248" y="4357616"/>
            <a:ext cx="45719" cy="72008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111171" y="573325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6472943" y="506428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6300192" y="452141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274967" y="26652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</a:t>
            </a:r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5856375" y="3886954"/>
            <a:ext cx="1233137" cy="23042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Balansmethode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B13F9A"/>
              </a:buClr>
              <a:buNone/>
            </a:pPr>
            <a:r>
              <a:rPr lang="nl-NL" sz="2800" b="1" dirty="0">
                <a:solidFill>
                  <a:prstClr val="black"/>
                </a:solidFill>
              </a:rPr>
              <a:t>Los op: </a:t>
            </a:r>
          </a:p>
          <a:p>
            <a:pPr marL="0" lvl="0" indent="0">
              <a:buClr>
                <a:srgbClr val="B13F9A"/>
              </a:buClr>
              <a:buNone/>
            </a:pPr>
            <a:endParaRPr lang="nl-NL" sz="2800" b="1" dirty="0">
              <a:solidFill>
                <a:prstClr val="black"/>
              </a:solidFill>
            </a:endParaRPr>
          </a:p>
          <a:p>
            <a:pPr marL="0" lvl="0" indent="0">
              <a:buClr>
                <a:srgbClr val="B13F9A"/>
              </a:buClr>
              <a:buNone/>
            </a:pPr>
            <a:r>
              <a:rPr lang="nl-NL" sz="2800" b="1" dirty="0">
                <a:solidFill>
                  <a:prstClr val="black"/>
                </a:solidFill>
              </a:rPr>
              <a:t>Opgave 2a: 	3a + 3 = 6a – 3</a:t>
            </a:r>
          </a:p>
          <a:p>
            <a:pPr marL="0" lvl="0" indent="0">
              <a:buClr>
                <a:srgbClr val="B13F9A"/>
              </a:buClr>
              <a:buNone/>
            </a:pPr>
            <a:r>
              <a:rPr lang="nl-NL" sz="2800" b="1" dirty="0">
                <a:solidFill>
                  <a:prstClr val="black"/>
                </a:solidFill>
              </a:rPr>
              <a:t>Opgave 2b:	2b + 10 = 5b +25</a:t>
            </a:r>
          </a:p>
          <a:p>
            <a:pPr marL="0" lvl="0" indent="0">
              <a:buClr>
                <a:srgbClr val="B13F9A"/>
              </a:buClr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547333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Balansmethode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B13F9A"/>
              </a:buClr>
              <a:buNone/>
            </a:pPr>
            <a:r>
              <a:rPr lang="nl-NL" sz="2800" b="1" dirty="0">
                <a:solidFill>
                  <a:prstClr val="black"/>
                </a:solidFill>
              </a:rPr>
              <a:t>Los op: 3a + 3 = 6a - 3</a:t>
            </a:r>
            <a:endParaRPr lang="nl-NL" sz="2000" dirty="0"/>
          </a:p>
          <a:p>
            <a:r>
              <a:rPr lang="nl-NL" sz="2400" dirty="0"/>
              <a:t>Stap 1: rechts de </a:t>
            </a:r>
            <a:r>
              <a:rPr lang="nl-NL" sz="2400" b="1" i="1" dirty="0">
                <a:solidFill>
                  <a:srgbClr val="FF0000"/>
                </a:solidFill>
              </a:rPr>
              <a:t>letters</a:t>
            </a:r>
            <a:r>
              <a:rPr lang="nl-NL" sz="2400" dirty="0"/>
              <a:t> wegwerken</a:t>
            </a:r>
          </a:p>
          <a:p>
            <a:r>
              <a:rPr lang="nl-NL" sz="1200" dirty="0"/>
              <a:t>Stap 2: links alle losse </a:t>
            </a:r>
            <a:r>
              <a:rPr lang="nl-NL" sz="1200" b="1" i="1" dirty="0">
                <a:solidFill>
                  <a:srgbClr val="FF0000"/>
                </a:solidFill>
              </a:rPr>
              <a:t>getallen</a:t>
            </a:r>
            <a:r>
              <a:rPr lang="nl-NL" sz="1200" dirty="0"/>
              <a:t> wegwerken</a:t>
            </a:r>
          </a:p>
          <a:p>
            <a:r>
              <a:rPr lang="nl-NL" sz="1200" dirty="0"/>
              <a:t>Stap 3: </a:t>
            </a:r>
            <a:r>
              <a:rPr lang="nl-NL" sz="1200" b="1" i="1" dirty="0">
                <a:solidFill>
                  <a:srgbClr val="FF0000"/>
                </a:solidFill>
              </a:rPr>
              <a:t>delen</a:t>
            </a:r>
            <a:r>
              <a:rPr lang="nl-NL" sz="1200" dirty="0"/>
              <a:t> door het getal voor de letter</a:t>
            </a:r>
          </a:p>
          <a:p>
            <a:pPr marL="0" lvl="0" indent="0" algn="ctr">
              <a:buNone/>
            </a:pPr>
            <a:endParaRPr lang="nl-NL" sz="105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nl-NL" sz="1050" b="1" dirty="0"/>
          </a:p>
          <a:p>
            <a:pPr marL="0" lvl="0" indent="0" algn="ctr">
              <a:buNone/>
            </a:pPr>
            <a:endParaRPr lang="nl-NL" sz="1050" b="1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471841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Balansmethode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B13F9A"/>
              </a:buClr>
              <a:buNone/>
            </a:pPr>
            <a:r>
              <a:rPr lang="nl-NL" sz="2800" b="1" dirty="0">
                <a:solidFill>
                  <a:prstClr val="black"/>
                </a:solidFill>
              </a:rPr>
              <a:t>Los op: 2b + 10 = 5b + 25</a:t>
            </a:r>
            <a:endParaRPr lang="nl-NL" sz="2000" dirty="0"/>
          </a:p>
          <a:p>
            <a:r>
              <a:rPr lang="nl-NL" sz="2400" dirty="0"/>
              <a:t>Stap 1: rechts de </a:t>
            </a:r>
            <a:r>
              <a:rPr lang="nl-NL" sz="2400" b="1" i="1" dirty="0">
                <a:solidFill>
                  <a:srgbClr val="FF0000"/>
                </a:solidFill>
              </a:rPr>
              <a:t>letters</a:t>
            </a:r>
            <a:r>
              <a:rPr lang="nl-NL" sz="2400" dirty="0"/>
              <a:t> wegwerken</a:t>
            </a:r>
          </a:p>
          <a:p>
            <a:r>
              <a:rPr lang="nl-NL" sz="1200" dirty="0"/>
              <a:t>Stap 2: links alle losse </a:t>
            </a:r>
            <a:r>
              <a:rPr lang="nl-NL" sz="1200" b="1" i="1" dirty="0">
                <a:solidFill>
                  <a:srgbClr val="FF0000"/>
                </a:solidFill>
              </a:rPr>
              <a:t>getallen</a:t>
            </a:r>
            <a:r>
              <a:rPr lang="nl-NL" sz="1200" dirty="0"/>
              <a:t> wegwerken</a:t>
            </a:r>
          </a:p>
          <a:p>
            <a:r>
              <a:rPr lang="nl-NL" sz="1200" dirty="0"/>
              <a:t>Stap 3: </a:t>
            </a:r>
            <a:r>
              <a:rPr lang="nl-NL" sz="1200" b="1" i="1" dirty="0">
                <a:solidFill>
                  <a:srgbClr val="FF0000"/>
                </a:solidFill>
              </a:rPr>
              <a:t>delen</a:t>
            </a:r>
            <a:r>
              <a:rPr lang="nl-NL" sz="1200" dirty="0"/>
              <a:t> door het getal voor de letter</a:t>
            </a:r>
          </a:p>
          <a:p>
            <a:pPr marL="0" lvl="0" indent="0" algn="ctr">
              <a:buNone/>
            </a:pPr>
            <a:endParaRPr lang="nl-NL" sz="105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nl-NL" sz="1050" b="1" dirty="0"/>
          </a:p>
          <a:p>
            <a:pPr marL="0" lvl="0" indent="0" algn="ctr">
              <a:buNone/>
            </a:pPr>
            <a:endParaRPr lang="nl-NL" sz="1050" b="1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766896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Formule </a:t>
            </a:r>
            <a:r>
              <a:rPr lang="nl-NL" b="1" dirty="0"/>
              <a:t>f = 10 + 35k</a:t>
            </a:r>
          </a:p>
          <a:p>
            <a:r>
              <a:rPr lang="nl-NL" dirty="0"/>
              <a:t>In 2014 moest je € 185 betalen</a:t>
            </a:r>
          </a:p>
          <a:p>
            <a:r>
              <a:rPr lang="nl-NL" dirty="0"/>
              <a:t>Hoeveel kaartjes heb je dan gekocht?</a:t>
            </a:r>
          </a:p>
          <a:p>
            <a:endParaRPr lang="nl-NL" dirty="0"/>
          </a:p>
          <a:p>
            <a:r>
              <a:rPr lang="nl-NL" dirty="0"/>
              <a:t>Antwoord: 5 kaartjes</a:t>
            </a:r>
          </a:p>
          <a:p>
            <a:endParaRPr lang="nl-NL" dirty="0"/>
          </a:p>
          <a:p>
            <a:r>
              <a:rPr lang="nl-NL" dirty="0"/>
              <a:t>Controle: </a:t>
            </a:r>
          </a:p>
          <a:p>
            <a:r>
              <a:rPr lang="nl-NL" dirty="0"/>
              <a:t>5 kaartjes van € 35 = € 175</a:t>
            </a:r>
          </a:p>
          <a:p>
            <a:r>
              <a:rPr lang="nl-NL" dirty="0"/>
              <a:t> parkeermunt € 10</a:t>
            </a:r>
          </a:p>
          <a:p>
            <a:r>
              <a:rPr lang="nl-NL" dirty="0"/>
              <a:t> samen € 185 </a:t>
            </a:r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198433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4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5BF5C-3CD8-4AD6-AB8A-BF3CB400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Assenstelsel en grafieken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56EF1E-6401-405B-9A9F-83A84109D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Stapgrootte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5B3BB2-AFFA-4D81-8D28-081EAE545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8" t="26292" r="19355" b="7979"/>
          <a:stretch/>
        </p:blipFill>
        <p:spPr>
          <a:xfrm>
            <a:off x="2123728" y="2564904"/>
            <a:ext cx="4464496" cy="338219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8CC04CC-A063-490A-A024-7EAE5C288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852936"/>
            <a:ext cx="762066" cy="76206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E7473C9-DBF2-4BAB-BB99-88781C063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398" y="3652011"/>
            <a:ext cx="76206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5BF5C-3CD8-4AD6-AB8A-BF3CB400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Assenstelsel en grafieken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56EF1E-6401-405B-9A9F-83A84109D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Scheurlijn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45A141-8E60-4D70-A5A6-4F6D5EE3E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708920"/>
            <a:ext cx="4050537" cy="357061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BEEE59-D5A5-4859-900D-611BF9EAB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5085184"/>
            <a:ext cx="76206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47B18-2B43-4D9B-B3F1-621819C9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 assenstelsel en grafieken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434FE-7830-4410-9DE3-768B282F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Grafiek bij tabel tekenen? </a:t>
            </a:r>
          </a:p>
          <a:p>
            <a:endParaRPr lang="nl-NL" dirty="0"/>
          </a:p>
          <a:p>
            <a:r>
              <a:rPr lang="nl-NL" dirty="0"/>
              <a:t>Stappenplan: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Teken de assen maximaal 10 cm lang.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Variabele boven in tabel komt op x-as.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Variabele beneden komt op y-as.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Bekijk je gegevens en bepaal een scheurlijn (indien nodig).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Bekijk je gegevens en bepaal een goede stapgrootte.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33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1.4-1.6-oudpp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vervloed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H1.4-1.6-oudpp</Template>
  <TotalTime>3854</TotalTime>
  <Words>2045</Words>
  <Application>Microsoft Office PowerPoint</Application>
  <PresentationFormat>Diavoorstelling (4:3)</PresentationFormat>
  <Paragraphs>512</Paragraphs>
  <Slides>63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63</vt:i4>
      </vt:variant>
    </vt:vector>
  </HeadingPairs>
  <TitlesOfParts>
    <vt:vector size="68" baseType="lpstr">
      <vt:lpstr>Aptos</vt:lpstr>
      <vt:lpstr>Trebuchet MS</vt:lpstr>
      <vt:lpstr>Wingdings</vt:lpstr>
      <vt:lpstr>Wingdings 2</vt:lpstr>
      <vt:lpstr>H1.4-1.6-oudpp</vt:lpstr>
      <vt:lpstr>Wiskunde 3Tl</vt:lpstr>
      <vt:lpstr>Wiskunde leer je door:</vt:lpstr>
      <vt:lpstr>herhaling</vt:lpstr>
      <vt:lpstr>herhaling</vt:lpstr>
      <vt:lpstr>herhaling</vt:lpstr>
      <vt:lpstr>Grafiek</vt:lpstr>
      <vt:lpstr>Assenstelsel en grafieken</vt:lpstr>
      <vt:lpstr>Assenstelsel en grafieken</vt:lpstr>
      <vt:lpstr> assenstelsel en grafieken</vt:lpstr>
      <vt:lpstr>Assenstelsel en grafieken</vt:lpstr>
      <vt:lpstr>Assenstelsel en grafieken</vt:lpstr>
      <vt:lpstr>9.1 bijzondere grafieken</vt:lpstr>
      <vt:lpstr>9.1 bijzondere grafieken</vt:lpstr>
      <vt:lpstr>9.1 bijzondere grafieken</vt:lpstr>
      <vt:lpstr>9.1 bijzondere grafieken</vt:lpstr>
      <vt:lpstr>Zelfstandig werken</vt:lpstr>
      <vt:lpstr>9.2 Som- en verschilgrafiek</vt:lpstr>
      <vt:lpstr>9.2 Som- en verschilgrafiek</vt:lpstr>
      <vt:lpstr>9.2 Som- en verschilgrafiek</vt:lpstr>
      <vt:lpstr>9.2 som- en verschilgrafiek</vt:lpstr>
      <vt:lpstr>9.2 som- en verschilgrafiek</vt:lpstr>
      <vt:lpstr>Zelfstandig werken</vt:lpstr>
      <vt:lpstr>9.3 Oplossen met de Balansmethode </vt:lpstr>
      <vt:lpstr>Links en rechts</vt:lpstr>
      <vt:lpstr>LETTERS en losse getallen</vt:lpstr>
      <vt:lpstr>Balansmethode</vt:lpstr>
      <vt:lpstr>Balansmethode</vt:lpstr>
      <vt:lpstr>Balansmethode</vt:lpstr>
      <vt:lpstr>Balansmethode</vt:lpstr>
      <vt:lpstr>Balansmethode</vt:lpstr>
      <vt:lpstr>Balansmethode</vt:lpstr>
      <vt:lpstr>Balansmethode</vt:lpstr>
      <vt:lpstr>Balansmethode</vt:lpstr>
      <vt:lpstr>Balansmethode</vt:lpstr>
      <vt:lpstr>Balansmethode</vt:lpstr>
      <vt:lpstr>Zelfstandig werken</vt:lpstr>
      <vt:lpstr>9.4 Oplossen met inklemmen</vt:lpstr>
      <vt:lpstr>Inklemmen</vt:lpstr>
      <vt:lpstr>Stap 1</vt:lpstr>
      <vt:lpstr>Stap 2</vt:lpstr>
      <vt:lpstr>Stap 3</vt:lpstr>
      <vt:lpstr>Inklemmen met rekenmachine</vt:lpstr>
      <vt:lpstr>Inklemmen</vt:lpstr>
      <vt:lpstr>Inklemmen met rekenmachine</vt:lpstr>
      <vt:lpstr>Formule - verband</vt:lpstr>
      <vt:lpstr>Formule - verband</vt:lpstr>
      <vt:lpstr>Formule - verband</vt:lpstr>
      <vt:lpstr>Formule – verband – x bekend</vt:lpstr>
      <vt:lpstr>Formule – verband – y bekend</vt:lpstr>
      <vt:lpstr>Formule – verband – y bekend</vt:lpstr>
      <vt:lpstr>Zelfstandig werken</vt:lpstr>
      <vt:lpstr>Oefening Som- en verschilformule</vt:lpstr>
      <vt:lpstr>Oefening Som- en verschilformule</vt:lpstr>
      <vt:lpstr>Oefening Som- en verschilformule</vt:lpstr>
      <vt:lpstr>Plus Plus, Plus Min Min Puls, Min MIn</vt:lpstr>
      <vt:lpstr>Plus Plus, Plus Min Min Plus, Min MIn</vt:lpstr>
      <vt:lpstr>Plus Plus, Plus Min Min Plus, Min MIn</vt:lpstr>
      <vt:lpstr>Plus Plus, Plus Min Min Plus, Min MIn</vt:lpstr>
      <vt:lpstr>Plus Plus, Plus Min Min Plus, Min MIn</vt:lpstr>
      <vt:lpstr>Balansmethode</vt:lpstr>
      <vt:lpstr>Balansmethode</vt:lpstr>
      <vt:lpstr>Balansmethode</vt:lpstr>
      <vt:lpstr>Stap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Wiskunde 2Tl</dc:title>
  <dc:creator>Erik</dc:creator>
  <cp:lastModifiedBy>Erik Klepke</cp:lastModifiedBy>
  <cp:revision>208</cp:revision>
  <dcterms:created xsi:type="dcterms:W3CDTF">2013-09-15T12:09:42Z</dcterms:created>
  <dcterms:modified xsi:type="dcterms:W3CDTF">2026-06-06T10:13:42Z</dcterms:modified>
</cp:coreProperties>
</file>