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1"/>
  </p:notesMasterIdLst>
  <p:sldIdLst>
    <p:sldId id="256" r:id="rId5"/>
    <p:sldId id="309" r:id="rId6"/>
    <p:sldId id="311" r:id="rId7"/>
    <p:sldId id="312" r:id="rId8"/>
    <p:sldId id="313" r:id="rId9"/>
    <p:sldId id="310" r:id="rId10"/>
    <p:sldId id="302" r:id="rId11"/>
    <p:sldId id="353" r:id="rId12"/>
    <p:sldId id="363" r:id="rId13"/>
    <p:sldId id="359" r:id="rId14"/>
    <p:sldId id="360" r:id="rId15"/>
    <p:sldId id="361" r:id="rId16"/>
    <p:sldId id="364" r:id="rId17"/>
    <p:sldId id="365" r:id="rId18"/>
    <p:sldId id="368" r:id="rId19"/>
    <p:sldId id="369" r:id="rId20"/>
    <p:sldId id="366" r:id="rId21"/>
    <p:sldId id="315" r:id="rId22"/>
    <p:sldId id="346" r:id="rId23"/>
    <p:sldId id="347" r:id="rId24"/>
    <p:sldId id="348" r:id="rId25"/>
    <p:sldId id="350" r:id="rId26"/>
    <p:sldId id="318" r:id="rId27"/>
    <p:sldId id="319" r:id="rId28"/>
    <p:sldId id="370" r:id="rId29"/>
    <p:sldId id="339" r:id="rId30"/>
    <p:sldId id="407" r:id="rId31"/>
    <p:sldId id="323" r:id="rId32"/>
    <p:sldId id="325" r:id="rId33"/>
    <p:sldId id="327" r:id="rId34"/>
    <p:sldId id="328" r:id="rId35"/>
    <p:sldId id="406" r:id="rId36"/>
    <p:sldId id="405" r:id="rId37"/>
    <p:sldId id="331" r:id="rId38"/>
    <p:sldId id="410" r:id="rId39"/>
    <p:sldId id="330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37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8-29T11:47:26.840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B5718-55B4-471B-8047-25EA0917CE13}" type="datetimeFigureOut">
              <a:rPr lang="nl-NL" smtClean="0"/>
              <a:t>26-7-2026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AB7313-D6AF-48A9-B6AD-8975174877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643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F5568EE-BAF2-4805-BF75-1F666DC2E879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E2AF0-1904-48D2-83D8-C230C4024EA5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E326384-5D09-4C61-AB1F-57B952C25231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827ED-9371-469F-89A5-B5113EAD1126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90386-1946-480C-A47B-80F35CA162A3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06E80-FAD6-4B8A-9F17-80391FCC1666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002A4-961B-448A-B6B2-B436396186D3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69CE9-C06A-4833-BDEB-62CFAE6B66FE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369BB4-15B9-47FD-89CB-AEDD27A0C8AC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5E804-0F1D-4E1E-81B1-EE2743FEE927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77F40AF-0C02-41D4-BC53-3C447594A809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5045609-E27B-4B90-923B-B46197C1F46C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vYcmQKBPis" TargetMode="External"/><Relationship Id="rId2" Type="http://schemas.openxmlformats.org/officeDocument/2006/relationships/hyperlink" Target="https://www.youtube.com/watch?v=15OAyv_Wym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9O30jZIMT4" TargetMode="External"/><Relationship Id="rId2" Type="http://schemas.openxmlformats.org/officeDocument/2006/relationships/hyperlink" Target="http://www.informaticaalshobby.nl/listr/redirect.php?a=d527929fe0a271c8efc6a1ea24a379d9&amp;v=5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youtube.com/watch?v=QWdTtvNWPuk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youtube.com/watch?v=2tW0I7dlgik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youtube.com/watch?v=5qT9augrEzw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youtube.com/watch?v=V1-7wtnffCM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2Tl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1: Vlakke figuren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508DB53-5FBD-D441-CB04-5A279263A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B094230-424C-A266-7470-8BA397D9A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1.1 Vlakke figuren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Cirkel + Ellips</a:t>
            </a:r>
          </a:p>
          <a:p>
            <a:pPr>
              <a:defRPr/>
            </a:pPr>
            <a:r>
              <a:rPr lang="nl-NL" dirty="0"/>
              <a:t>Driehoek (4x)</a:t>
            </a:r>
          </a:p>
          <a:p>
            <a:pPr>
              <a:defRPr/>
            </a:pPr>
            <a:r>
              <a:rPr lang="nl-NL" dirty="0"/>
              <a:t>Vierhoek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Vlieger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Trapezium (3x)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Parallellogram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Rechthoek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Ruit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Vierkant</a:t>
            </a:r>
          </a:p>
          <a:p>
            <a:pPr>
              <a:defRPr/>
            </a:pPr>
            <a:r>
              <a:rPr lang="nl-NL" dirty="0"/>
              <a:t> Vijfhoek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E62FE4A-4B0F-E410-1B18-DF187A057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Cirkel en ellips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860800"/>
            <a:ext cx="26289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1700213"/>
            <a:ext cx="1971675" cy="1971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E2FCC1B-3E7F-A80C-471D-8495BF4D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Driehoek</a:t>
            </a:r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628775"/>
            <a:ext cx="2171700" cy="175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468563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88" y="4138613"/>
            <a:ext cx="3897312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4652963"/>
            <a:ext cx="21717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50" y="404813"/>
            <a:ext cx="18002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88132B7-6A28-7D35-10F3-FAFD0395B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981200" y="152400"/>
            <a:ext cx="63246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nl-NL" altLang="en-US" sz="1800"/>
              <a:t>Het moederfiguur: de parallellogram.</a:t>
            </a:r>
          </a:p>
        </p:txBody>
      </p:sp>
      <p:sp>
        <p:nvSpPr>
          <p:cNvPr id="11267" name="Freeform 6"/>
          <p:cNvSpPr>
            <a:spLocks/>
          </p:cNvSpPr>
          <p:nvPr/>
        </p:nvSpPr>
        <p:spPr bwMode="auto">
          <a:xfrm>
            <a:off x="762000" y="3581400"/>
            <a:ext cx="2743200" cy="1295400"/>
          </a:xfrm>
          <a:custGeom>
            <a:avLst/>
            <a:gdLst>
              <a:gd name="T0" fmla="*/ 0 w 3312"/>
              <a:gd name="T1" fmla="*/ 2147483646 h 1536"/>
              <a:gd name="T2" fmla="*/ 2147483646 w 3312"/>
              <a:gd name="T3" fmla="*/ 0 h 1536"/>
              <a:gd name="T4" fmla="*/ 2147483646 w 3312"/>
              <a:gd name="T5" fmla="*/ 0 h 1536"/>
              <a:gd name="T6" fmla="*/ 2147483646 w 3312"/>
              <a:gd name="T7" fmla="*/ 2147483646 h 1536"/>
              <a:gd name="T8" fmla="*/ 0 w 3312"/>
              <a:gd name="T9" fmla="*/ 2147483646 h 15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312" h="1536">
                <a:moveTo>
                  <a:pt x="0" y="1536"/>
                </a:moveTo>
                <a:lnTo>
                  <a:pt x="624" y="0"/>
                </a:lnTo>
                <a:lnTo>
                  <a:pt x="3312" y="0"/>
                </a:lnTo>
                <a:lnTo>
                  <a:pt x="2784" y="1536"/>
                </a:lnTo>
                <a:lnTo>
                  <a:pt x="0" y="1536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5638800" y="1219200"/>
            <a:ext cx="1447800" cy="1447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NL" altLang="en-US" sz="1800"/>
          </a:p>
        </p:txBody>
      </p:sp>
      <p:sp>
        <p:nvSpPr>
          <p:cNvPr id="11269" name="Rectangle 8"/>
          <p:cNvSpPr>
            <a:spLocks noChangeArrowheads="1"/>
          </p:cNvSpPr>
          <p:nvPr/>
        </p:nvSpPr>
        <p:spPr bwMode="auto">
          <a:xfrm>
            <a:off x="1219200" y="1219200"/>
            <a:ext cx="2286000" cy="1447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NL" altLang="en-US" sz="1800"/>
          </a:p>
        </p:txBody>
      </p:sp>
      <p:sp>
        <p:nvSpPr>
          <p:cNvPr id="11270" name="Freeform 9"/>
          <p:cNvSpPr>
            <a:spLocks/>
          </p:cNvSpPr>
          <p:nvPr/>
        </p:nvSpPr>
        <p:spPr bwMode="auto">
          <a:xfrm>
            <a:off x="5334000" y="3581400"/>
            <a:ext cx="1752600" cy="1295400"/>
          </a:xfrm>
          <a:custGeom>
            <a:avLst/>
            <a:gdLst>
              <a:gd name="T0" fmla="*/ 0 w 3312"/>
              <a:gd name="T1" fmla="*/ 2147483646 h 1536"/>
              <a:gd name="T2" fmla="*/ 2147483646 w 3312"/>
              <a:gd name="T3" fmla="*/ 0 h 1536"/>
              <a:gd name="T4" fmla="*/ 2147483646 w 3312"/>
              <a:gd name="T5" fmla="*/ 0 h 1536"/>
              <a:gd name="T6" fmla="*/ 2147483646 w 3312"/>
              <a:gd name="T7" fmla="*/ 2147483646 h 1536"/>
              <a:gd name="T8" fmla="*/ 0 w 3312"/>
              <a:gd name="T9" fmla="*/ 2147483646 h 15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312" h="1536">
                <a:moveTo>
                  <a:pt x="0" y="1536"/>
                </a:moveTo>
                <a:lnTo>
                  <a:pt x="624" y="0"/>
                </a:lnTo>
                <a:lnTo>
                  <a:pt x="3312" y="0"/>
                </a:lnTo>
                <a:lnTo>
                  <a:pt x="2784" y="1536"/>
                </a:lnTo>
                <a:lnTo>
                  <a:pt x="0" y="1536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3733800" y="4114800"/>
            <a:ext cx="1295400" cy="762000"/>
          </a:xfrm>
          <a:prstGeom prst="leftArrow">
            <a:avLst>
              <a:gd name="adj1" fmla="val 50000"/>
              <a:gd name="adj2" fmla="val 42500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NL" altLang="en-US" sz="1800"/>
          </a:p>
        </p:txBody>
      </p:sp>
      <p:sp>
        <p:nvSpPr>
          <p:cNvPr id="2061" name="AutoShape 13"/>
          <p:cNvSpPr>
            <a:spLocks noChangeArrowheads="1"/>
          </p:cNvSpPr>
          <p:nvPr/>
        </p:nvSpPr>
        <p:spPr bwMode="auto">
          <a:xfrm>
            <a:off x="6096000" y="2743200"/>
            <a:ext cx="685800" cy="762000"/>
          </a:xfrm>
          <a:prstGeom prst="downArrow">
            <a:avLst>
              <a:gd name="adj1" fmla="val 50000"/>
              <a:gd name="adj2" fmla="val 27778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NL" altLang="en-US" sz="1800"/>
          </a:p>
        </p:txBody>
      </p:sp>
      <p:sp>
        <p:nvSpPr>
          <p:cNvPr id="2062" name="AutoShape 14"/>
          <p:cNvSpPr>
            <a:spLocks noChangeArrowheads="1"/>
          </p:cNvSpPr>
          <p:nvPr/>
        </p:nvSpPr>
        <p:spPr bwMode="auto">
          <a:xfrm>
            <a:off x="3886200" y="1295400"/>
            <a:ext cx="1295400" cy="762000"/>
          </a:xfrm>
          <a:prstGeom prst="leftArrow">
            <a:avLst>
              <a:gd name="adj1" fmla="val 50000"/>
              <a:gd name="adj2" fmla="val 42500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NL" altLang="en-US" sz="1800"/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>
            <a:off x="1981200" y="2743200"/>
            <a:ext cx="6858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NL" altLang="en-US" sz="1800"/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1154130" y="5334000"/>
            <a:ext cx="6629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nl-NL" altLang="en-US" sz="1800" dirty="0"/>
              <a:t>Een vierkant =&gt; een ruit =&gt; een parallellogram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nl-NL" altLang="en-US" sz="1800" dirty="0"/>
              <a:t>Een vierkant =&gt; een rechthoek =&gt; parallellogram</a:t>
            </a:r>
          </a:p>
        </p:txBody>
      </p:sp>
      <p:sp>
        <p:nvSpPr>
          <p:cNvPr id="11276" name="Rectangle 17"/>
          <p:cNvSpPr>
            <a:spLocks noChangeArrowheads="1"/>
          </p:cNvSpPr>
          <p:nvPr/>
        </p:nvSpPr>
        <p:spPr bwMode="auto">
          <a:xfrm>
            <a:off x="5791200" y="1828800"/>
            <a:ext cx="1181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altLang="en-US" sz="1800"/>
              <a:t>vierkant</a:t>
            </a:r>
          </a:p>
        </p:txBody>
      </p:sp>
      <p:sp>
        <p:nvSpPr>
          <p:cNvPr id="11277" name="Rectangle 18"/>
          <p:cNvSpPr>
            <a:spLocks noChangeArrowheads="1"/>
          </p:cNvSpPr>
          <p:nvPr/>
        </p:nvSpPr>
        <p:spPr bwMode="auto">
          <a:xfrm>
            <a:off x="5791200" y="4038600"/>
            <a:ext cx="682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altLang="en-US" sz="1800"/>
              <a:t> ruit</a:t>
            </a:r>
          </a:p>
        </p:txBody>
      </p:sp>
      <p:sp>
        <p:nvSpPr>
          <p:cNvPr id="11278" name="Rectangle 19"/>
          <p:cNvSpPr>
            <a:spLocks noChangeArrowheads="1"/>
          </p:cNvSpPr>
          <p:nvPr/>
        </p:nvSpPr>
        <p:spPr bwMode="auto">
          <a:xfrm>
            <a:off x="1219200" y="3962400"/>
            <a:ext cx="1957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altLang="en-US" sz="1800"/>
              <a:t>parallellogram</a:t>
            </a:r>
          </a:p>
        </p:txBody>
      </p:sp>
      <p:sp>
        <p:nvSpPr>
          <p:cNvPr id="11279" name="Rectangle 20"/>
          <p:cNvSpPr>
            <a:spLocks noChangeArrowheads="1"/>
          </p:cNvSpPr>
          <p:nvPr/>
        </p:nvSpPr>
        <p:spPr bwMode="auto">
          <a:xfrm>
            <a:off x="1752600" y="1828800"/>
            <a:ext cx="1384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l-NL" altLang="en-US" sz="1800"/>
              <a:t>rechthoek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2469375-C2B4-E927-97AB-755990F8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" grpId="0" animBg="1"/>
      <p:bldP spid="2061" grpId="0" animBg="1"/>
      <p:bldP spid="2062" grpId="0" animBg="1"/>
      <p:bldP spid="2063" grpId="0" animBg="1"/>
      <p:bldP spid="206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Trapezium</a:t>
            </a:r>
          </a:p>
        </p:txBody>
      </p:sp>
      <p:sp>
        <p:nvSpPr>
          <p:cNvPr id="9219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557338"/>
            <a:ext cx="7239000" cy="4846637"/>
          </a:xfrm>
        </p:spPr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altLang="en-US" dirty="0"/>
              <a:t> </a:t>
            </a:r>
          </a:p>
          <a:p>
            <a:pPr>
              <a:defRPr/>
            </a:pPr>
            <a:endParaRPr lang="nl-NL" altLang="en-US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altLang="en-US" dirty="0"/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363" y="1725613"/>
            <a:ext cx="3027362" cy="286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365625"/>
            <a:ext cx="2735262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647950"/>
            <a:ext cx="2332038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D1ABDFB-3BCB-2985-817D-3F5C160A0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6747D-61B5-43BD-9054-5EE3480E3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1.2 Hoeken berekenen in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7239084-2149-4190-9A85-DA4FB36DF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</a:rPr>
              <a:t>ER ZIJN:</a:t>
            </a:r>
            <a:r>
              <a:rPr lang="nl-NL" b="1" dirty="0"/>
              <a:t> </a:t>
            </a:r>
            <a:r>
              <a:rPr lang="nl-NL" dirty="0"/>
              <a:t>Allerlei soorten en vormen van driehoeken.</a:t>
            </a:r>
          </a:p>
          <a:p>
            <a:endParaRPr lang="nl-NL" dirty="0"/>
          </a:p>
          <a:p>
            <a:r>
              <a:rPr lang="nl-NL" b="1" dirty="0">
                <a:solidFill>
                  <a:srgbClr val="FF0000"/>
                </a:solidFill>
              </a:rPr>
              <a:t>JIJ HEBT: </a:t>
            </a:r>
            <a:r>
              <a:rPr lang="nl-NL" dirty="0"/>
              <a:t>Basiskennis van eigenschappen van driehoeken.</a:t>
            </a:r>
          </a:p>
          <a:p>
            <a:endParaRPr lang="nl-NL" dirty="0"/>
          </a:p>
          <a:p>
            <a:r>
              <a:rPr lang="nl-NL" b="1" dirty="0">
                <a:solidFill>
                  <a:srgbClr val="FF0000"/>
                </a:solidFill>
              </a:rPr>
              <a:t>JIJ KAN: </a:t>
            </a:r>
            <a:r>
              <a:rPr lang="nl-NL" dirty="0"/>
              <a:t>De hoeken van driehoeken bepalen.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015EC61-8101-426B-B2DA-B26156C12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75" y="5284788"/>
            <a:ext cx="3905250" cy="117157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DAC567-3825-19ED-3392-8F444169B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7780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Hoekensom driehoeken</a:t>
            </a:r>
          </a:p>
        </p:txBody>
      </p:sp>
      <p:sp>
        <p:nvSpPr>
          <p:cNvPr id="1638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Hoeveel graden als je alle hoeken van een driehoek optelt?</a:t>
            </a:r>
          </a:p>
        </p:txBody>
      </p:sp>
      <p:sp>
        <p:nvSpPr>
          <p:cNvPr id="4" name="Tekstvak 3"/>
          <p:cNvSpPr txBox="1">
            <a:spLocks noChangeArrowheads="1"/>
          </p:cNvSpPr>
          <p:nvPr/>
        </p:nvSpPr>
        <p:spPr bwMode="auto">
          <a:xfrm>
            <a:off x="3230563" y="2852738"/>
            <a:ext cx="4653805" cy="315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sz="19900" dirty="0">
                <a:solidFill>
                  <a:srgbClr val="FF0000"/>
                </a:solidFill>
                <a:latin typeface="Tw Cen MT Condensed Extra Bold" panose="020B0803020202020204" pitchFamily="34" charset="0"/>
              </a:rPr>
              <a:t>180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457284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571DF98-B35C-5768-8AF8-6E7619BEF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Bijzondere driehoeken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dirty="0"/>
              <a:t>Namen van driehoeken: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  <a:p>
            <a:pPr marL="0" indent="0">
              <a:buNone/>
              <a:defRPr/>
            </a:pPr>
            <a:r>
              <a:rPr lang="nl-NL" dirty="0"/>
              <a:t>Een rechte hoek</a:t>
            </a:r>
            <a:r>
              <a:rPr lang="nl-NL" u="sng" dirty="0">
                <a:latin typeface="Arial"/>
                <a:cs typeface="Arial"/>
              </a:rPr>
              <a:t> </a:t>
            </a:r>
            <a:r>
              <a:rPr lang="nl-NL" dirty="0">
                <a:latin typeface="Arial"/>
                <a:cs typeface="Arial"/>
              </a:rPr>
              <a:t>in de driehoek = </a:t>
            </a:r>
            <a:r>
              <a:rPr lang="nl-NL" i="1" dirty="0">
                <a:solidFill>
                  <a:srgbClr val="FF0000"/>
                </a:solidFill>
                <a:latin typeface="Arial"/>
                <a:cs typeface="Arial"/>
              </a:rPr>
              <a:t>rechthoekige driehoek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i="1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3789040"/>
            <a:ext cx="3572732" cy="2170931"/>
          </a:xfrm>
          <a:prstGeom prst="rect">
            <a:avLst/>
          </a:prstGeom>
        </p:spPr>
      </p:pic>
      <p:cxnSp>
        <p:nvCxnSpPr>
          <p:cNvPr id="8" name="Rechte verbindingslijn met pijl 7"/>
          <p:cNvCxnSpPr/>
          <p:nvPr/>
        </p:nvCxnSpPr>
        <p:spPr>
          <a:xfrm>
            <a:off x="1907704" y="2996952"/>
            <a:ext cx="576064" cy="24482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43C344F-B86B-AC0E-09FE-CB38D7551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Bijzondere driehoeken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dirty="0"/>
              <a:t>Namen van driehoeken: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dirty="0"/>
              <a:t>Alle zijden zijn even lang </a:t>
            </a:r>
            <a:r>
              <a:rPr lang="nl-NL" dirty="0">
                <a:latin typeface="Arial"/>
                <a:cs typeface="Arial"/>
              </a:rPr>
              <a:t>= </a:t>
            </a:r>
            <a:r>
              <a:rPr lang="nl-NL" i="1" dirty="0">
                <a:solidFill>
                  <a:srgbClr val="FF0000"/>
                </a:solidFill>
                <a:latin typeface="Arial"/>
                <a:cs typeface="Arial"/>
              </a:rPr>
              <a:t>gelijkzijdige driehoek.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dirty="0">
                <a:latin typeface="Arial"/>
                <a:cs typeface="Arial"/>
              </a:rPr>
              <a:t>Ook alle hoeken zijn even groot: 60°.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>
              <a:latin typeface="Arial"/>
              <a:cs typeface="Arial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i="1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4033044"/>
            <a:ext cx="2371725" cy="193357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3928269"/>
            <a:ext cx="2228850" cy="2038350"/>
          </a:xfrm>
          <a:prstGeom prst="rect">
            <a:avLst/>
          </a:prstGeom>
        </p:spPr>
      </p:pic>
      <p:cxnSp>
        <p:nvCxnSpPr>
          <p:cNvPr id="7" name="Rechte verbindingslijn met pijl 6"/>
          <p:cNvCxnSpPr/>
          <p:nvPr/>
        </p:nvCxnSpPr>
        <p:spPr>
          <a:xfrm>
            <a:off x="971600" y="2996952"/>
            <a:ext cx="1152128" cy="15841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/>
          <p:cNvCxnSpPr/>
          <p:nvPr/>
        </p:nvCxnSpPr>
        <p:spPr>
          <a:xfrm>
            <a:off x="3868787" y="3878657"/>
            <a:ext cx="2359397" cy="14945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D13BF6C-5C79-A64C-0FE1-B303AC30B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059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Bijzondere driehoeken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dirty="0">
                <a:latin typeface="Arial"/>
                <a:cs typeface="Arial"/>
              </a:rPr>
              <a:t>Twee zijden zijn even lang = </a:t>
            </a:r>
            <a:r>
              <a:rPr lang="nl-NL" i="1" dirty="0">
                <a:solidFill>
                  <a:srgbClr val="FF0000"/>
                </a:solidFill>
                <a:latin typeface="Arial"/>
                <a:cs typeface="Arial"/>
              </a:rPr>
              <a:t>gelijkbenige driehoek.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i="1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dirty="0">
                <a:latin typeface="Arial"/>
                <a:cs typeface="Arial"/>
              </a:rPr>
              <a:t>Twee hoeken zijn even groot ( de “voeten”)</a:t>
            </a: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i="1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3660630"/>
            <a:ext cx="2448272" cy="2481208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l="421" t="45360" r="-421" b="2213"/>
          <a:stretch/>
        </p:blipFill>
        <p:spPr>
          <a:xfrm>
            <a:off x="4348736" y="3777650"/>
            <a:ext cx="2457450" cy="2247168"/>
          </a:xfrm>
          <a:prstGeom prst="rect">
            <a:avLst/>
          </a:prstGeom>
        </p:spPr>
      </p:pic>
      <p:cxnSp>
        <p:nvCxnSpPr>
          <p:cNvPr id="8" name="Rechte verbindingslijn 7"/>
          <p:cNvCxnSpPr/>
          <p:nvPr/>
        </p:nvCxnSpPr>
        <p:spPr>
          <a:xfrm flipH="1">
            <a:off x="4692556" y="3501008"/>
            <a:ext cx="836358" cy="22503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5652120" y="3501008"/>
            <a:ext cx="758021" cy="2250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4692555" y="5751340"/>
            <a:ext cx="17175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/>
          <p:cNvCxnSpPr/>
          <p:nvPr/>
        </p:nvCxnSpPr>
        <p:spPr>
          <a:xfrm flipH="1">
            <a:off x="3440112" y="3808586"/>
            <a:ext cx="216024" cy="1728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/>
          <p:nvPr/>
        </p:nvCxnSpPr>
        <p:spPr>
          <a:xfrm>
            <a:off x="1421554" y="3858071"/>
            <a:ext cx="409973" cy="1629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5D09A2-C254-5C6D-8F2C-649A1D244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2304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Kenmerken 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Rechte hoek = 90°.</a:t>
            </a:r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Gestrekte hoek (rechte lijn) = 180°.</a:t>
            </a:r>
          </a:p>
          <a:p>
            <a:pPr marL="0" indent="0">
              <a:buNone/>
              <a:defRPr/>
            </a:pPr>
            <a:endParaRPr lang="nl-NL" dirty="0"/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Volle hoek (rond) = 360°.</a:t>
            </a:r>
          </a:p>
          <a:p>
            <a:pPr marL="0" indent="0">
              <a:buNone/>
              <a:defRPr/>
            </a:pPr>
            <a:endParaRPr lang="nl-NL" dirty="0"/>
          </a:p>
          <a:p>
            <a:pPr marL="0" indent="0">
              <a:buNone/>
              <a:defRPr/>
            </a:pP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baseline="30000" dirty="0"/>
          </a:p>
        </p:txBody>
      </p:sp>
      <p:sp>
        <p:nvSpPr>
          <p:cNvPr id="4" name="Stroomdiagram: Verbindingslijn 3"/>
          <p:cNvSpPr/>
          <p:nvPr/>
        </p:nvSpPr>
        <p:spPr>
          <a:xfrm>
            <a:off x="3995936" y="5229200"/>
            <a:ext cx="1008112" cy="1008112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7"/>
          <p:cNvCxnSpPr/>
          <p:nvPr/>
        </p:nvCxnSpPr>
        <p:spPr>
          <a:xfrm>
            <a:off x="3347864" y="3861048"/>
            <a:ext cx="25922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5364088" y="1844824"/>
            <a:ext cx="0" cy="8640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5364088" y="2708920"/>
            <a:ext cx="7920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BF7099-3BBB-D409-B7F4-9891FDD8E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Notaties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Tekens bij zijdes: geven </a:t>
            </a:r>
            <a:r>
              <a:rPr lang="nl-NL" b="1" dirty="0"/>
              <a:t>grootte</a:t>
            </a:r>
            <a:r>
              <a:rPr lang="nl-NL" dirty="0"/>
              <a:t>, </a:t>
            </a:r>
            <a:r>
              <a:rPr lang="nl-NL" b="1" dirty="0"/>
              <a:t>richting</a:t>
            </a:r>
            <a:r>
              <a:rPr lang="nl-NL" dirty="0"/>
              <a:t>, of </a:t>
            </a:r>
            <a:r>
              <a:rPr lang="nl-NL" b="1" dirty="0"/>
              <a:t>lengte</a:t>
            </a:r>
            <a:r>
              <a:rPr lang="nl-NL" dirty="0"/>
              <a:t> aan.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Hetzelfde </a:t>
            </a:r>
            <a:r>
              <a:rPr lang="nl-NL" b="1" dirty="0"/>
              <a:t>aantal</a:t>
            </a:r>
            <a:r>
              <a:rPr lang="nl-NL" dirty="0"/>
              <a:t> tekens = de zijdes hebben dezelfde eigenschap.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baseline="30000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baseline="300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ABD3EBA-B40A-48E8-8AC3-BE6BF9D8CB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02" r="21910"/>
          <a:stretch/>
        </p:blipFill>
        <p:spPr>
          <a:xfrm>
            <a:off x="4716016" y="3925808"/>
            <a:ext cx="2592288" cy="261151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B49FA3-6C61-B37B-022C-EB2FE985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167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E6FF62-0FD2-4775-AE6F-D5188C4CD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13205F-8097-4B85-9D92-15CA3953F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voor driehoek is dit?</a:t>
            </a:r>
          </a:p>
        </p:txBody>
      </p:sp>
      <p:sp>
        <p:nvSpPr>
          <p:cNvPr id="4" name="Gelijkbenige driehoek 3">
            <a:extLst>
              <a:ext uri="{FF2B5EF4-FFF2-40B4-BE49-F238E27FC236}">
                <a16:creationId xmlns:a16="http://schemas.microsoft.com/office/drawing/2014/main" id="{30522695-CCCC-44D6-B754-4ACF82097343}"/>
              </a:ext>
            </a:extLst>
          </p:cNvPr>
          <p:cNvSpPr/>
          <p:nvPr/>
        </p:nvSpPr>
        <p:spPr>
          <a:xfrm>
            <a:off x="2195736" y="2564904"/>
            <a:ext cx="2880320" cy="3456384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E868E1E5-35F5-4D75-B057-4F2E6C9A8CC2}"/>
              </a:ext>
            </a:extLst>
          </p:cNvPr>
          <p:cNvCxnSpPr/>
          <p:nvPr/>
        </p:nvCxnSpPr>
        <p:spPr>
          <a:xfrm>
            <a:off x="2843808" y="3861048"/>
            <a:ext cx="432048" cy="171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67F34C12-506E-4F76-8338-2620989A4903}"/>
              </a:ext>
            </a:extLst>
          </p:cNvPr>
          <p:cNvCxnSpPr/>
          <p:nvPr/>
        </p:nvCxnSpPr>
        <p:spPr>
          <a:xfrm flipV="1">
            <a:off x="3995936" y="3789040"/>
            <a:ext cx="36004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Vijfhoek 10">
            <a:extLst>
              <a:ext uri="{FF2B5EF4-FFF2-40B4-BE49-F238E27FC236}">
                <a16:creationId xmlns:a16="http://schemas.microsoft.com/office/drawing/2014/main" id="{AF338EF9-09E4-4774-8279-FD64D6952788}"/>
              </a:ext>
            </a:extLst>
          </p:cNvPr>
          <p:cNvSpPr/>
          <p:nvPr/>
        </p:nvSpPr>
        <p:spPr>
          <a:xfrm>
            <a:off x="2483768" y="5661248"/>
            <a:ext cx="216024" cy="216024"/>
          </a:xfrm>
          <a:prstGeom prst="pen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Vijfhoek 12">
            <a:extLst>
              <a:ext uri="{FF2B5EF4-FFF2-40B4-BE49-F238E27FC236}">
                <a16:creationId xmlns:a16="http://schemas.microsoft.com/office/drawing/2014/main" id="{649084FF-1F61-4AE8-9033-5A023115C714}"/>
              </a:ext>
            </a:extLst>
          </p:cNvPr>
          <p:cNvSpPr/>
          <p:nvPr/>
        </p:nvSpPr>
        <p:spPr>
          <a:xfrm>
            <a:off x="4547161" y="5657378"/>
            <a:ext cx="216024" cy="216024"/>
          </a:xfrm>
          <a:prstGeom prst="pent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18030C-F35A-611B-016A-83C3DBDE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76854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Notaties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D</a:t>
            </a:r>
            <a:r>
              <a:rPr lang="nl-NL" baseline="-25000" dirty="0"/>
              <a:t>12</a:t>
            </a:r>
            <a:r>
              <a:rPr lang="nl-NL" dirty="0"/>
              <a:t> = 160 betekent: </a:t>
            </a:r>
          </a:p>
          <a:p>
            <a:pPr lvl="1">
              <a:defRPr/>
            </a:pPr>
            <a:r>
              <a:rPr lang="nl-NL" dirty="0"/>
              <a:t>hoek D</a:t>
            </a:r>
            <a:r>
              <a:rPr lang="nl-NL" baseline="-25000" dirty="0"/>
              <a:t>1</a:t>
            </a:r>
            <a:r>
              <a:rPr lang="nl-NL" dirty="0"/>
              <a:t> en hoek D</a:t>
            </a:r>
            <a:r>
              <a:rPr lang="nl-NL" baseline="-25000" dirty="0"/>
              <a:t>2</a:t>
            </a:r>
            <a:r>
              <a:rPr lang="nl-NL" dirty="0"/>
              <a:t> zijn samen 160°.</a:t>
            </a:r>
          </a:p>
          <a:p>
            <a:pPr marL="0" indent="0">
              <a:buNone/>
              <a:defRPr/>
            </a:pPr>
            <a:endParaRPr lang="nl-NL" dirty="0"/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baseline="30000" dirty="0"/>
              <a:t>                        D</a:t>
            </a:r>
            <a:r>
              <a:rPr lang="nl-NL" baseline="-25000" dirty="0"/>
              <a:t>3 </a:t>
            </a:r>
            <a:r>
              <a:rPr lang="nl-NL" baseline="30000" dirty="0"/>
              <a:t>                    D</a:t>
            </a:r>
            <a:r>
              <a:rPr lang="nl-NL" baseline="-25000" dirty="0"/>
              <a:t>2</a:t>
            </a:r>
            <a:r>
              <a:rPr lang="nl-NL" baseline="30000" dirty="0"/>
              <a:t>            D</a:t>
            </a:r>
            <a:r>
              <a:rPr lang="nl-NL" baseline="-25000" dirty="0"/>
              <a:t>1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baseline="30000" dirty="0"/>
              <a:t>                                                                                      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baseline="30000" dirty="0"/>
              <a:t>                                                     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baseline="30000" dirty="0"/>
              <a:t>                                                    </a:t>
            </a: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3803748-139B-4B70-9812-9C81A5AE847B}"/>
              </a:ext>
            </a:extLst>
          </p:cNvPr>
          <p:cNvCxnSpPr>
            <a:cxnSpLocks/>
          </p:cNvCxnSpPr>
          <p:nvPr/>
        </p:nvCxnSpPr>
        <p:spPr>
          <a:xfrm>
            <a:off x="2267744" y="4873181"/>
            <a:ext cx="397406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FC8A7DB8-42D6-43DE-9C15-F02077357D0D}"/>
              </a:ext>
            </a:extLst>
          </p:cNvPr>
          <p:cNvCxnSpPr/>
          <p:nvPr/>
        </p:nvCxnSpPr>
        <p:spPr>
          <a:xfrm flipV="1">
            <a:off x="4144183" y="3510291"/>
            <a:ext cx="1800200" cy="13681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6407029C-4DF8-42F5-BCF2-1F31E2A782E2}"/>
              </a:ext>
            </a:extLst>
          </p:cNvPr>
          <p:cNvCxnSpPr/>
          <p:nvPr/>
        </p:nvCxnSpPr>
        <p:spPr>
          <a:xfrm flipH="1" flipV="1">
            <a:off x="1912209" y="3874714"/>
            <a:ext cx="2241004" cy="100372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t 17">
                <a:extLst>
                  <a:ext uri="{FF2B5EF4-FFF2-40B4-BE49-F238E27FC236}">
                    <a16:creationId xmlns:a16="http://schemas.microsoft.com/office/drawing/2014/main" id="{9231CC5A-4401-4F02-AE68-49FB94FA5F55}"/>
                  </a:ext>
                </a:extLst>
              </p14:cNvPr>
              <p14:cNvContentPartPr/>
              <p14:nvPr/>
            </p14:nvContentPartPr>
            <p14:xfrm>
              <a:off x="4109028" y="1510002"/>
              <a:ext cx="360" cy="360"/>
            </p14:xfrm>
          </p:contentPart>
        </mc:Choice>
        <mc:Fallback xmlns="">
          <p:pic>
            <p:nvPicPr>
              <p:cNvPr id="18" name="Inkt 17">
                <a:extLst>
                  <a:ext uri="{FF2B5EF4-FFF2-40B4-BE49-F238E27FC236}">
                    <a16:creationId xmlns:a16="http://schemas.microsoft.com/office/drawing/2014/main" id="{9231CC5A-4401-4F02-AE68-49FB94FA5F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91388" y="1492362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49" name="Rechte verbindingslijn met pijl 48">
            <a:extLst>
              <a:ext uri="{FF2B5EF4-FFF2-40B4-BE49-F238E27FC236}">
                <a16:creationId xmlns:a16="http://schemas.microsoft.com/office/drawing/2014/main" id="{3BC33F3D-B20C-4520-93E4-08848522B4A0}"/>
              </a:ext>
            </a:extLst>
          </p:cNvPr>
          <p:cNvSpPr/>
          <p:nvPr/>
        </p:nvSpPr>
        <p:spPr>
          <a:xfrm rot="10800000">
            <a:off x="4933080" y="3297240"/>
            <a:ext cx="0" cy="0"/>
          </a:xfrm>
          <a:prstGeom prst="straightConnector1">
            <a:avLst/>
          </a:prstGeom>
          <a:solidFill>
            <a:srgbClr val="E71224">
              <a:alpha val="5000"/>
            </a:srgbClr>
          </a:solidFill>
          <a:ln w="36000">
            <a:solidFill>
              <a:srgbClr val="E71224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de-DE">
              <a:solidFill>
                <a:srgbClr val="E71224"/>
              </a:solidFill>
            </a:endParaRPr>
          </a:p>
        </p:txBody>
      </p:sp>
      <p:sp>
        <p:nvSpPr>
          <p:cNvPr id="43" name="Tekstvak 42">
            <a:extLst>
              <a:ext uri="{FF2B5EF4-FFF2-40B4-BE49-F238E27FC236}">
                <a16:creationId xmlns:a16="http://schemas.microsoft.com/office/drawing/2014/main" id="{A4272ED4-0941-448A-B679-0C5F5D8CC4B6}"/>
              </a:ext>
            </a:extLst>
          </p:cNvPr>
          <p:cNvSpPr txBox="1"/>
          <p:nvPr/>
        </p:nvSpPr>
        <p:spPr>
          <a:xfrm>
            <a:off x="3938575" y="3376828"/>
            <a:ext cx="1031051" cy="738664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nl-NL" sz="4200" dirty="0">
                <a:solidFill>
                  <a:srgbClr val="E71224"/>
                </a:solidFill>
              </a:rPr>
              <a:t>160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0940BD4-8091-408F-3F0F-A3A5EEE2B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6720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Kenmerken 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2 hoeken van elke gelijkbenige driehoek zijn even groot.  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3 hoeken van een gelijkzijdige driehoek zijn even groot (allemaal 60°)</a:t>
            </a:r>
          </a:p>
          <a:p>
            <a:endParaRPr lang="nl-NL" dirty="0"/>
          </a:p>
          <a:p>
            <a:r>
              <a:rPr lang="nl-NL" dirty="0"/>
              <a:t>Overstaande hoeken zijn even groot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4893391"/>
            <a:ext cx="2447925" cy="157162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2082617"/>
            <a:ext cx="1078900" cy="936104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3484852"/>
            <a:ext cx="1136652" cy="1032592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180C75E2-94CE-FC10-362A-CB5C5D03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0984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1.3 Driehoeken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Meten en tekenen van driehoeken.</a:t>
            </a:r>
          </a:p>
          <a:p>
            <a:pPr>
              <a:defRPr/>
            </a:pPr>
            <a:endParaRPr lang="nl-NL" baseline="30000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dirty="0">
                <a:hlinkClick r:id="rId2"/>
              </a:rPr>
              <a:t>Hoek meten met </a:t>
            </a:r>
            <a:r>
              <a:rPr lang="nl-NL" dirty="0" err="1">
                <a:hlinkClick r:id="rId2"/>
              </a:rPr>
              <a:t>geodriehoek</a:t>
            </a: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dirty="0">
                <a:hlinkClick r:id="rId3"/>
              </a:rPr>
              <a:t>Hoek tekenen met </a:t>
            </a:r>
            <a:r>
              <a:rPr lang="nl-NL" dirty="0" err="1">
                <a:hlinkClick r:id="rId3"/>
              </a:rPr>
              <a:t>geodriehoek</a:t>
            </a: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8" y="4437063"/>
            <a:ext cx="5253037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7BAE5F5-DA23-91B0-4E00-C2EB6D722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Hoeken en geodriehoek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Hoek A is 65 </a:t>
            </a:r>
            <a:r>
              <a:rPr lang="nl-NL" dirty="0" err="1"/>
              <a:t>graden.Waar</a:t>
            </a:r>
            <a:r>
              <a:rPr lang="nl-NL" dirty="0"/>
              <a:t> te beginnen?</a:t>
            </a:r>
          </a:p>
        </p:txBody>
      </p:sp>
      <p:cxnSp>
        <p:nvCxnSpPr>
          <p:cNvPr id="5" name="Rechte verbindingslijn 4"/>
          <p:cNvCxnSpPr/>
          <p:nvPr/>
        </p:nvCxnSpPr>
        <p:spPr>
          <a:xfrm>
            <a:off x="2627784" y="4941168"/>
            <a:ext cx="28803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kstvak 7"/>
          <p:cNvSpPr txBox="1"/>
          <p:nvPr/>
        </p:nvSpPr>
        <p:spPr>
          <a:xfrm>
            <a:off x="2411760" y="512906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 rotWithShape="1">
          <a:blip r:embed="rId2"/>
          <a:srcRect b="4202"/>
          <a:stretch/>
        </p:blipFill>
        <p:spPr>
          <a:xfrm>
            <a:off x="-272579" y="2151910"/>
            <a:ext cx="5800725" cy="2783051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5528146" y="5498401"/>
            <a:ext cx="1780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De getekende zijde = 0 graden</a:t>
            </a:r>
          </a:p>
        </p:txBody>
      </p:sp>
      <p:cxnSp>
        <p:nvCxnSpPr>
          <p:cNvPr id="12" name="Rechte verbindingslijn met pijl 11"/>
          <p:cNvCxnSpPr/>
          <p:nvPr/>
        </p:nvCxnSpPr>
        <p:spPr>
          <a:xfrm flipH="1" flipV="1">
            <a:off x="5148064" y="5013176"/>
            <a:ext cx="720080" cy="5760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Tekstvak 12"/>
          <p:cNvSpPr txBox="1"/>
          <p:nvPr/>
        </p:nvSpPr>
        <p:spPr>
          <a:xfrm>
            <a:off x="6016470" y="2276872"/>
            <a:ext cx="2166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Tel verder van 0 naar 10 naar 20 enz..</a:t>
            </a:r>
          </a:p>
        </p:txBody>
      </p:sp>
      <p:cxnSp>
        <p:nvCxnSpPr>
          <p:cNvPr id="15" name="Rechte verbindingslijn met pijl 14"/>
          <p:cNvCxnSpPr/>
          <p:nvPr/>
        </p:nvCxnSpPr>
        <p:spPr>
          <a:xfrm flipH="1">
            <a:off x="5076056" y="2849786"/>
            <a:ext cx="864096" cy="15566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/>
          <p:nvPr/>
        </p:nvCxnSpPr>
        <p:spPr>
          <a:xfrm flipH="1">
            <a:off x="4644008" y="2856112"/>
            <a:ext cx="1224136" cy="11769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9" name="Rechte verbindingslijn met pijl 18"/>
          <p:cNvCxnSpPr/>
          <p:nvPr/>
        </p:nvCxnSpPr>
        <p:spPr>
          <a:xfrm flipH="1">
            <a:off x="3563888" y="2843579"/>
            <a:ext cx="2230214" cy="1519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0" name="Stroomdiagram: Verbindingslijn 19"/>
          <p:cNvSpPr/>
          <p:nvPr/>
        </p:nvSpPr>
        <p:spPr>
          <a:xfrm>
            <a:off x="3455404" y="2856112"/>
            <a:ext cx="216024" cy="16916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7EE7407-9F03-C760-66BF-0E4386E1B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9778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Hoeken en geodriehoek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Hoek A is 65 graden. Waar te beginnen?</a:t>
            </a:r>
          </a:p>
        </p:txBody>
      </p:sp>
      <p:cxnSp>
        <p:nvCxnSpPr>
          <p:cNvPr id="5" name="Rechte verbindingslijn 4"/>
          <p:cNvCxnSpPr/>
          <p:nvPr/>
        </p:nvCxnSpPr>
        <p:spPr>
          <a:xfrm>
            <a:off x="2627784" y="4941168"/>
            <a:ext cx="28803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kstvak 7"/>
          <p:cNvSpPr txBox="1"/>
          <p:nvPr/>
        </p:nvSpPr>
        <p:spPr>
          <a:xfrm>
            <a:off x="2411760" y="512906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</a:t>
            </a:r>
          </a:p>
        </p:txBody>
      </p:sp>
      <p:sp>
        <p:nvSpPr>
          <p:cNvPr id="20" name="Stroomdiagram: Verbindingslijn 19"/>
          <p:cNvSpPr/>
          <p:nvPr/>
        </p:nvSpPr>
        <p:spPr>
          <a:xfrm>
            <a:off x="3455404" y="2856112"/>
            <a:ext cx="216024" cy="16916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/>
          <p:cNvCxnSpPr>
            <a:endCxn id="20" idx="4"/>
          </p:cNvCxnSpPr>
          <p:nvPr/>
        </p:nvCxnSpPr>
        <p:spPr>
          <a:xfrm flipV="1">
            <a:off x="2627784" y="3025280"/>
            <a:ext cx="935632" cy="19158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C532939-6873-4412-4D5E-BE6C8BC68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922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Hoeken en geodriehoek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Hoek B is 50 </a:t>
            </a:r>
            <a:r>
              <a:rPr lang="nl-NL" dirty="0" err="1"/>
              <a:t>graden.Waar</a:t>
            </a:r>
            <a:r>
              <a:rPr lang="nl-NL" dirty="0"/>
              <a:t> te beginnen?</a:t>
            </a:r>
          </a:p>
        </p:txBody>
      </p:sp>
      <p:cxnSp>
        <p:nvCxnSpPr>
          <p:cNvPr id="5" name="Rechte verbindingslijn 4"/>
          <p:cNvCxnSpPr/>
          <p:nvPr/>
        </p:nvCxnSpPr>
        <p:spPr>
          <a:xfrm>
            <a:off x="2627784" y="4941168"/>
            <a:ext cx="28803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kstvak 7"/>
          <p:cNvSpPr txBox="1"/>
          <p:nvPr/>
        </p:nvSpPr>
        <p:spPr>
          <a:xfrm>
            <a:off x="5578078" y="492442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 rotWithShape="1">
          <a:blip r:embed="rId2"/>
          <a:srcRect b="4202"/>
          <a:stretch/>
        </p:blipFill>
        <p:spPr>
          <a:xfrm>
            <a:off x="2607741" y="2141370"/>
            <a:ext cx="5800725" cy="2783051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5528146" y="5498401"/>
            <a:ext cx="1780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De getekende zijde = 0 graden</a:t>
            </a:r>
          </a:p>
        </p:txBody>
      </p:sp>
      <p:cxnSp>
        <p:nvCxnSpPr>
          <p:cNvPr id="12" name="Rechte verbindingslijn met pijl 11"/>
          <p:cNvCxnSpPr/>
          <p:nvPr/>
        </p:nvCxnSpPr>
        <p:spPr>
          <a:xfrm flipH="1" flipV="1">
            <a:off x="5148064" y="5013176"/>
            <a:ext cx="720080" cy="5760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Tekstvak 12"/>
          <p:cNvSpPr txBox="1"/>
          <p:nvPr/>
        </p:nvSpPr>
        <p:spPr>
          <a:xfrm>
            <a:off x="386354" y="2443798"/>
            <a:ext cx="2166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Tel verder van 0 naar 10 naar 20 enz..</a:t>
            </a:r>
          </a:p>
        </p:txBody>
      </p:sp>
      <p:cxnSp>
        <p:nvCxnSpPr>
          <p:cNvPr id="15" name="Rechte verbindingslijn met pijl 14"/>
          <p:cNvCxnSpPr/>
          <p:nvPr/>
        </p:nvCxnSpPr>
        <p:spPr>
          <a:xfrm>
            <a:off x="1187624" y="3367128"/>
            <a:ext cx="2610401" cy="12037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/>
          <p:nvPr/>
        </p:nvCxnSpPr>
        <p:spPr>
          <a:xfrm>
            <a:off x="1835696" y="3197960"/>
            <a:ext cx="2100298" cy="11103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9" name="Rechte verbindingslijn met pijl 18"/>
          <p:cNvCxnSpPr/>
          <p:nvPr/>
        </p:nvCxnSpPr>
        <p:spPr>
          <a:xfrm>
            <a:off x="2123728" y="3048948"/>
            <a:ext cx="2232248" cy="524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0" name="Stroomdiagram: Verbindingslijn 19"/>
          <p:cNvSpPr/>
          <p:nvPr/>
        </p:nvSpPr>
        <p:spPr>
          <a:xfrm>
            <a:off x="3991361" y="3210505"/>
            <a:ext cx="216024" cy="16916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69FA145-CFAF-9E9C-DAA9-6C242B5DB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8637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Hoeken en geodriehoek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Hoek B is 50 graden. Waar te beginnen?</a:t>
            </a:r>
          </a:p>
        </p:txBody>
      </p:sp>
      <p:cxnSp>
        <p:nvCxnSpPr>
          <p:cNvPr id="5" name="Rechte verbindingslijn 4"/>
          <p:cNvCxnSpPr/>
          <p:nvPr/>
        </p:nvCxnSpPr>
        <p:spPr>
          <a:xfrm>
            <a:off x="2627784" y="4941168"/>
            <a:ext cx="28803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kstvak 7"/>
          <p:cNvSpPr txBox="1"/>
          <p:nvPr/>
        </p:nvSpPr>
        <p:spPr>
          <a:xfrm>
            <a:off x="5578078" y="492442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</a:t>
            </a:r>
          </a:p>
        </p:txBody>
      </p:sp>
      <p:sp>
        <p:nvSpPr>
          <p:cNvPr id="20" name="Stroomdiagram: Verbindingslijn 19"/>
          <p:cNvSpPr/>
          <p:nvPr/>
        </p:nvSpPr>
        <p:spPr>
          <a:xfrm>
            <a:off x="3991361" y="3210505"/>
            <a:ext cx="216024" cy="16916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/>
          <p:cNvCxnSpPr>
            <a:stCxn id="20" idx="4"/>
          </p:cNvCxnSpPr>
          <p:nvPr/>
        </p:nvCxnSpPr>
        <p:spPr>
          <a:xfrm>
            <a:off x="4099373" y="3379673"/>
            <a:ext cx="1408731" cy="15614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80E0F04-D7D0-D0F8-CEC3-F338265B7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3111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1.3 Driehoeken tekenen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Met 3 gegevens kun je een driehoek tekenen</a:t>
            </a:r>
          </a:p>
          <a:p>
            <a:pPr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3 zijdes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2 zijdes en 1 hoek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1 zijde en 2 hoeken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nl-NL" dirty="0"/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dirty="0"/>
              <a:t>Bij 3 zijdes heb je een                    nodig.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032250"/>
            <a:ext cx="1587500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1FF86C1-E15E-7623-F86C-FC339F75B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Filmpje</a:t>
            </a:r>
          </a:p>
        </p:txBody>
      </p:sp>
      <p:sp>
        <p:nvSpPr>
          <p:cNvPr id="2048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altLang="en-US" sz="2400" dirty="0">
                <a:hlinkClick r:id="rId2"/>
              </a:rPr>
              <a:t>.</a:t>
            </a:r>
            <a:r>
              <a:rPr lang="nl-NL" altLang="en-US" sz="2400" dirty="0"/>
              <a:t> Driehoek construeren met 1 zijde en 2 hoeken.</a:t>
            </a:r>
          </a:p>
          <a:p>
            <a:pPr marL="0" indent="0">
              <a:buNone/>
            </a:pPr>
            <a:endParaRPr lang="nl-NL" altLang="en-US" sz="2400" dirty="0"/>
          </a:p>
          <a:p>
            <a:pPr marL="0" indent="0">
              <a:buNone/>
            </a:pPr>
            <a:endParaRPr lang="nl-NL" altLang="en-US" sz="2400" dirty="0"/>
          </a:p>
          <a:p>
            <a:pPr marL="0" indent="0">
              <a:buNone/>
            </a:pPr>
            <a:endParaRPr lang="nl-NL" altLang="en-US" dirty="0"/>
          </a:p>
          <a:p>
            <a:pPr marL="0" indent="0">
              <a:buNone/>
            </a:pPr>
            <a:endParaRPr lang="nl-NL" altLang="en-US" dirty="0"/>
          </a:p>
          <a:p>
            <a:pPr marL="0" indent="0">
              <a:buNone/>
            </a:pPr>
            <a:endParaRPr lang="nl-NL" altLang="en-US" dirty="0"/>
          </a:p>
        </p:txBody>
      </p:sp>
      <p:pic>
        <p:nvPicPr>
          <p:cNvPr id="20485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209" y="2636912"/>
            <a:ext cx="2284982" cy="239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2AA318B-B4FC-F56E-AAD1-DB41EB2DD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Filmpje</a:t>
            </a:r>
          </a:p>
        </p:txBody>
      </p:sp>
      <p:sp>
        <p:nvSpPr>
          <p:cNvPr id="2048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altLang="en-US" sz="2400" dirty="0"/>
              <a:t>Driehoek construeren met 2 zijdes en 1 hoek.</a:t>
            </a:r>
          </a:p>
          <a:p>
            <a:pPr marL="0" indent="0">
              <a:buNone/>
            </a:pPr>
            <a:endParaRPr lang="nl-NL" altLang="en-US" dirty="0"/>
          </a:p>
          <a:p>
            <a:pPr marL="0" indent="0">
              <a:buNone/>
            </a:pPr>
            <a:endParaRPr lang="nl-NL" altLang="en-US" dirty="0"/>
          </a:p>
          <a:p>
            <a:pPr marL="0" indent="0">
              <a:buNone/>
            </a:pPr>
            <a:endParaRPr lang="nl-NL" altLang="en-US" dirty="0"/>
          </a:p>
        </p:txBody>
      </p:sp>
      <p:pic>
        <p:nvPicPr>
          <p:cNvPr id="20485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309" y="2708920"/>
            <a:ext cx="2284982" cy="239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3003699-B510-F919-185F-E05B095C9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29920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1.4 Vierhoeken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Verschillende soorten vierhoeken.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2780929"/>
            <a:ext cx="2135391" cy="223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8A5E16-A028-6CD0-1B95-C4458C223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55975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Hoekensom Vierhoeken</a:t>
            </a:r>
          </a:p>
        </p:txBody>
      </p:sp>
      <p:sp>
        <p:nvSpPr>
          <p:cNvPr id="1638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Hoeveel graden als je alle hoeken van een vierhoek  optelt?</a:t>
            </a:r>
          </a:p>
        </p:txBody>
      </p:sp>
      <p:sp>
        <p:nvSpPr>
          <p:cNvPr id="4" name="Tekstvak 3"/>
          <p:cNvSpPr txBox="1">
            <a:spLocks noChangeArrowheads="1"/>
          </p:cNvSpPr>
          <p:nvPr/>
        </p:nvSpPr>
        <p:spPr bwMode="auto">
          <a:xfrm>
            <a:off x="1979712" y="2924944"/>
            <a:ext cx="4653805" cy="315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nl-NL" sz="19900" dirty="0">
                <a:solidFill>
                  <a:srgbClr val="FF0000"/>
                </a:solidFill>
                <a:latin typeface="Tw Cen MT Condensed Extra Bold" panose="020B0803020202020204" pitchFamily="34" charset="0"/>
              </a:rPr>
              <a:t>360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6169B14-E743-6ED0-75AF-D9A7D4AF1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1778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1.4 Vierhoeken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Parallellogram</a:t>
            </a:r>
          </a:p>
          <a:p>
            <a:pPr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Overstaande zijden even lang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Overstaande zijden evenwijdig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Overstaande hoeken even groot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Verschil met rechthoek?</a:t>
            </a:r>
          </a:p>
        </p:txBody>
      </p:sp>
      <p:pic>
        <p:nvPicPr>
          <p:cNvPr id="24581" name="Picture 6" descr="https://encrypted-tbn0.gstatic.com/images?q=tbn:ANd9GcTjV9jPpq26ETFLbUIWeST28HVxvO9U4aSOfKDP7jbkglHWUr8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85725"/>
            <a:ext cx="2225675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Vierkant enkel geel - Blanco kaarten | Kaartje2go">
            <a:extLst>
              <a:ext uri="{FF2B5EF4-FFF2-40B4-BE49-F238E27FC236}">
                <a16:creationId xmlns:a16="http://schemas.microsoft.com/office/drawing/2014/main" id="{4026D3D1-2B22-43F6-A6AC-47CF451DC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639104"/>
            <a:ext cx="288032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3D861EC-756C-AF7C-6C5A-A9B7D9054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1.4 Vierhoeken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Ruit</a:t>
            </a:r>
          </a:p>
          <a:p>
            <a:pPr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Bijzonder parallellogram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Zijden even lang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2 x 2 evenwijdige zijdes.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Verschil met een vierkant?</a:t>
            </a:r>
          </a:p>
        </p:txBody>
      </p:sp>
      <p:pic>
        <p:nvPicPr>
          <p:cNvPr id="2560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549275"/>
            <a:ext cx="212883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Vierkant enkel geel - Blanco kaarten | Kaartje2go">
            <a:extLst>
              <a:ext uri="{FF2B5EF4-FFF2-40B4-BE49-F238E27FC236}">
                <a16:creationId xmlns:a16="http://schemas.microsoft.com/office/drawing/2014/main" id="{13C8FCE8-388B-43DD-BC69-ACE2A3B2B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241" y="4594225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42FD1E2-FB57-18C9-7490-BEFD8EA04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1.4 Vierhoeken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557338"/>
            <a:ext cx="7239000" cy="4846637"/>
          </a:xfrm>
        </p:spPr>
        <p:txBody>
          <a:bodyPr/>
          <a:lstStyle/>
          <a:p>
            <a:pPr>
              <a:defRPr/>
            </a:pPr>
            <a:r>
              <a:rPr lang="nl-NL" dirty="0"/>
              <a:t>Vlieger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Twee hoeken zijn even groot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De twee andere hoeken zijn niet even groot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Twee paar zijden even lang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Verschil met een ruit?</a:t>
            </a:r>
          </a:p>
        </p:txBody>
      </p:sp>
      <p:pic>
        <p:nvPicPr>
          <p:cNvPr id="2662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13" y="404813"/>
            <a:ext cx="206057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BCD3621-FA4D-1B71-F6D6-E19080DB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1.4 Vierhoeken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628384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 b="1" dirty="0"/>
              <a:t>Trapezium</a:t>
            </a:r>
            <a:r>
              <a:rPr lang="nl-NL" dirty="0"/>
              <a:t> = vierhoek met 2 evenwijdige zijden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b="1" dirty="0"/>
              <a:t>Rechthoekig trapezium</a:t>
            </a:r>
            <a:r>
              <a:rPr lang="nl-NL" dirty="0"/>
              <a:t> heeft ook nog 2 rechte hoeken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b="1" dirty="0"/>
              <a:t>Gelijkbenig trapezium </a:t>
            </a:r>
            <a:r>
              <a:rPr lang="nl-NL" dirty="0"/>
              <a:t>heeft:</a:t>
            </a:r>
            <a:endParaRPr lang="nl-NL" b="1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sz="2000" dirty="0"/>
              <a:t>Symmetrieas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sz="2000" dirty="0"/>
              <a:t>2 evenwijdige zijden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sz="2000" dirty="0"/>
              <a:t>2 gelijke zijden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sz="2000" dirty="0"/>
              <a:t>Hoeken 2 aan 2 even groot</a:t>
            </a:r>
          </a:p>
        </p:txBody>
      </p:sp>
      <p:pic>
        <p:nvPicPr>
          <p:cNvPr id="27653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09"/>
          <a:stretch/>
        </p:blipFill>
        <p:spPr bwMode="auto">
          <a:xfrm>
            <a:off x="6086475" y="333375"/>
            <a:ext cx="1976438" cy="1295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CF38610-7C66-CB9A-65D6-8CE52C63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CDD2BC-6529-4ACB-A442-289E43C5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1.4 Vierhoeken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35305A-9CFF-4D5F-AF89-1CC26B11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Coördinaten in een assenstelsel.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4D762E2-0AE9-4DC1-A9A4-2274808649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03" r="35411" b="20179"/>
          <a:stretch/>
        </p:blipFill>
        <p:spPr>
          <a:xfrm>
            <a:off x="1691680" y="2253496"/>
            <a:ext cx="5328592" cy="421267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E6095C-3021-25C0-292D-F240568A0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6210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A584C3-EE07-4C11-B49B-BAC242F25C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46" r="28738"/>
          <a:stretch/>
        </p:blipFill>
        <p:spPr>
          <a:xfrm>
            <a:off x="1082482" y="2636912"/>
            <a:ext cx="5467638" cy="375474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039" y="311150"/>
            <a:ext cx="7239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l-NL" dirty="0"/>
              <a:t>herhaling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en-US" dirty="0"/>
              <a:t>X-as (horizontaal) en Y-as (verticaal). </a:t>
            </a:r>
          </a:p>
          <a:p>
            <a:pPr eaLnBrk="1" hangingPunct="1">
              <a:defRPr/>
            </a:pPr>
            <a:r>
              <a:rPr lang="nl-NL" altLang="en-US" sz="2000" dirty="0"/>
              <a:t>Wat gebeurt er als je ei (“y”) tegen een muur gooit?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</p:txBody>
      </p:sp>
      <p:sp>
        <p:nvSpPr>
          <p:cNvPr id="3" name="Ovaal 2"/>
          <p:cNvSpPr/>
          <p:nvPr/>
        </p:nvSpPr>
        <p:spPr>
          <a:xfrm>
            <a:off x="5436096" y="5544329"/>
            <a:ext cx="72008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al 5"/>
          <p:cNvSpPr/>
          <p:nvPr/>
        </p:nvSpPr>
        <p:spPr>
          <a:xfrm>
            <a:off x="3563888" y="2636912"/>
            <a:ext cx="72008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D99F115-6A60-4FA4-8049-664CBCEC9C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90" t="28071" r="34252" b="16291"/>
          <a:stretch/>
        </p:blipFill>
        <p:spPr>
          <a:xfrm>
            <a:off x="3131840" y="21206"/>
            <a:ext cx="982960" cy="1340768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06428E50-A095-BD40-E625-3D629553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DCB0454C-C858-C3D0-C14B-46AFC2A2B0A5}"/>
              </a:ext>
            </a:extLst>
          </p:cNvPr>
          <p:cNvSpPr/>
          <p:nvPr/>
        </p:nvSpPr>
        <p:spPr>
          <a:xfrm>
            <a:off x="3131840" y="0"/>
            <a:ext cx="1296144" cy="1454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592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44444E-6 L -0.00642 0.4729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" y="2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1.4 vierhoeken</a:t>
            </a:r>
          </a:p>
        </p:txBody>
      </p:sp>
      <p:pic>
        <p:nvPicPr>
          <p:cNvPr id="29699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708920"/>
            <a:ext cx="2011006" cy="210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0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Herhaling: welke vierhoeken zijn er?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09381A2-D7F3-85AD-F290-ABB4282D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1.5 Hoeken berekenen</a:t>
            </a:r>
          </a:p>
        </p:txBody>
      </p:sp>
      <p:pic>
        <p:nvPicPr>
          <p:cNvPr id="29699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5" y="2996952"/>
            <a:ext cx="2189981" cy="229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0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Welke manieren kan je gebruiken om de hoeken te berekenen?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AE19479-E367-89DF-6797-BFB590A8A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907523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1.5 Hoeken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nl-NL" dirty="0"/>
              <a:t>Samenvatting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i="1" dirty="0"/>
              <a:t>Gestrekte hoek (rechte lijn) = 180</a:t>
            </a:r>
            <a:r>
              <a:rPr lang="nl-NL" i="1" baseline="30000" dirty="0"/>
              <a:t>0.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l-NL" i="1" baseline="30000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i="1" dirty="0"/>
              <a:t>Volle hoek (rond) = 360</a:t>
            </a:r>
            <a:r>
              <a:rPr lang="nl-NL" i="1" baseline="30000" dirty="0"/>
              <a:t>0</a:t>
            </a:r>
            <a:r>
              <a:rPr lang="nl-NL" i="1" dirty="0"/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l-NL" i="1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i="1" dirty="0"/>
              <a:t>Rechte hoek = 90</a:t>
            </a:r>
            <a:r>
              <a:rPr lang="nl-NL" i="1" baseline="30000" dirty="0"/>
              <a:t>0</a:t>
            </a:r>
            <a:r>
              <a:rPr lang="nl-NL" i="1" dirty="0"/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l-NL" i="1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i="1" dirty="0"/>
              <a:t>Hoekensom vierhoek = 360</a:t>
            </a:r>
            <a:r>
              <a:rPr lang="nl-NL" i="1" baseline="30000" dirty="0"/>
              <a:t>0</a:t>
            </a:r>
            <a:r>
              <a:rPr lang="nl-NL" i="1" dirty="0"/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l-NL" i="1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i="1" dirty="0"/>
              <a:t>Hoekensom driehoek = 180</a:t>
            </a:r>
            <a:r>
              <a:rPr lang="nl-NL" i="1" baseline="30000" dirty="0"/>
              <a:t>0</a:t>
            </a:r>
            <a:r>
              <a:rPr lang="nl-NL" i="1" dirty="0"/>
              <a:t>.</a:t>
            </a:r>
          </a:p>
          <a:p>
            <a:pPr marL="0" indent="0">
              <a:buNone/>
              <a:defRPr/>
            </a:pPr>
            <a:endParaRPr lang="nl-NL" i="1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433629D-3CFA-16EC-D6B0-04D625F3D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82365E9D4284FA07686599976C082" ma:contentTypeVersion="10" ma:contentTypeDescription="Een nieuw document maken." ma:contentTypeScope="" ma:versionID="0f8dcf30729f5f6d33c50f1007ac5358">
  <xsd:schema xmlns:xsd="http://www.w3.org/2001/XMLSchema" xmlns:xs="http://www.w3.org/2001/XMLSchema" xmlns:p="http://schemas.microsoft.com/office/2006/metadata/properties" xmlns:ns3="ddc31eb3-2a0a-4763-b6ee-dcea4c103352" targetNamespace="http://schemas.microsoft.com/office/2006/metadata/properties" ma:root="true" ma:fieldsID="e0afde436df2b2e461e9cd461fe0ff90" ns3:_="">
    <xsd:import namespace="ddc31eb3-2a0a-4763-b6ee-dcea4c1033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31eb3-2a0a-4763-b6ee-dcea4c103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6EA286-710E-4768-80E5-82E9272CF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31eb3-2a0a-4763-b6ee-dcea4c103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1D3FAE-7ED7-4F24-B789-F1C7492191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E90415-C29A-4F15-9B98-28F8E51EBA9D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ddc31eb3-2a0a-4763-b6ee-dcea4c103352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825</Words>
  <Application>Microsoft Office PowerPoint</Application>
  <PresentationFormat>Diavoorstelling (4:3)</PresentationFormat>
  <Paragraphs>228</Paragraphs>
  <Slides>36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36</vt:i4>
      </vt:variant>
    </vt:vector>
  </HeadingPairs>
  <TitlesOfParts>
    <vt:vector size="43" baseType="lpstr">
      <vt:lpstr>Aptos</vt:lpstr>
      <vt:lpstr>Arial</vt:lpstr>
      <vt:lpstr>Trebuchet MS</vt:lpstr>
      <vt:lpstr>Tw Cen MT Condensed Extra Bold</vt:lpstr>
      <vt:lpstr>Wingdings</vt:lpstr>
      <vt:lpstr>Wingdings 2</vt:lpstr>
      <vt:lpstr>H1.4-1.6-oudpp</vt:lpstr>
      <vt:lpstr>Wiskunde 2Tl</vt:lpstr>
      <vt:lpstr>Wiskunde leer je door:</vt:lpstr>
      <vt:lpstr>1.1 Vlakke figuren</vt:lpstr>
      <vt:lpstr>Cirkel en ellips</vt:lpstr>
      <vt:lpstr>Driehoek</vt:lpstr>
      <vt:lpstr>PowerPoint-presentatie</vt:lpstr>
      <vt:lpstr>Trapezium</vt:lpstr>
      <vt:lpstr>1.2 Hoeken berekenen in driehoeken</vt:lpstr>
      <vt:lpstr>Hoekensom driehoeken</vt:lpstr>
      <vt:lpstr>Bijzondere driehoeken</vt:lpstr>
      <vt:lpstr>Bijzondere driehoeken</vt:lpstr>
      <vt:lpstr>Bijzondere driehoeken</vt:lpstr>
      <vt:lpstr>Kenmerken Hoeken</vt:lpstr>
      <vt:lpstr>Notaties</vt:lpstr>
      <vt:lpstr>Voorbeeld</vt:lpstr>
      <vt:lpstr>Notaties</vt:lpstr>
      <vt:lpstr>Kenmerken HOEKEN</vt:lpstr>
      <vt:lpstr>1.3 Driehoeken</vt:lpstr>
      <vt:lpstr>Hoeken en geodriehoek</vt:lpstr>
      <vt:lpstr>Hoeken en geodriehoek</vt:lpstr>
      <vt:lpstr>Hoeken en geodriehoek</vt:lpstr>
      <vt:lpstr>Hoeken en geodriehoek</vt:lpstr>
      <vt:lpstr>1.3 Driehoeken tekenen</vt:lpstr>
      <vt:lpstr>Filmpje</vt:lpstr>
      <vt:lpstr>Filmpje</vt:lpstr>
      <vt:lpstr>1.4 Vierhoeken</vt:lpstr>
      <vt:lpstr>Hoekensom Vierhoeken</vt:lpstr>
      <vt:lpstr>1.4 Vierhoeken</vt:lpstr>
      <vt:lpstr>1.4 Vierhoeken</vt:lpstr>
      <vt:lpstr>1.4 Vierhoeken</vt:lpstr>
      <vt:lpstr>1.4 Vierhoeken</vt:lpstr>
      <vt:lpstr>1.4 Vierhoeken</vt:lpstr>
      <vt:lpstr>herhaling</vt:lpstr>
      <vt:lpstr>1.4 vierhoeken</vt:lpstr>
      <vt:lpstr>1.5 Hoeken berekenen</vt:lpstr>
      <vt:lpstr>1.5 Hoeken berekenen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151</cp:revision>
  <dcterms:created xsi:type="dcterms:W3CDTF">2013-09-15T12:09:42Z</dcterms:created>
  <dcterms:modified xsi:type="dcterms:W3CDTF">2026-07-26T11:04:04Z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0x010100AE382365E9D4284FA07686599976C082</vt:lpwstr>
  </property>
</Properties>
</file>