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309" r:id="rId3"/>
    <p:sldId id="484" r:id="rId4"/>
    <p:sldId id="370" r:id="rId5"/>
    <p:sldId id="336" r:id="rId6"/>
    <p:sldId id="476" r:id="rId7"/>
    <p:sldId id="371" r:id="rId8"/>
    <p:sldId id="481" r:id="rId9"/>
    <p:sldId id="372" r:id="rId10"/>
    <p:sldId id="482" r:id="rId11"/>
    <p:sldId id="373" r:id="rId12"/>
    <p:sldId id="483" r:id="rId13"/>
    <p:sldId id="368" r:id="rId14"/>
    <p:sldId id="376" r:id="rId15"/>
    <p:sldId id="377" r:id="rId16"/>
    <p:sldId id="378" r:id="rId17"/>
    <p:sldId id="379" r:id="rId18"/>
    <p:sldId id="380" r:id="rId19"/>
    <p:sldId id="342" r:id="rId20"/>
    <p:sldId id="346" r:id="rId21"/>
    <p:sldId id="340" r:id="rId22"/>
    <p:sldId id="479" r:id="rId23"/>
    <p:sldId id="345" r:id="rId24"/>
    <p:sldId id="383" r:id="rId25"/>
    <p:sldId id="414" r:id="rId26"/>
    <p:sldId id="469" r:id="rId27"/>
    <p:sldId id="415" r:id="rId28"/>
    <p:sldId id="466" r:id="rId29"/>
    <p:sldId id="467" r:id="rId30"/>
    <p:sldId id="384" r:id="rId31"/>
    <p:sldId id="468" r:id="rId32"/>
    <p:sldId id="347" r:id="rId33"/>
    <p:sldId id="471" r:id="rId34"/>
    <p:sldId id="472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170" autoAdjust="0"/>
  </p:normalViewPr>
  <p:slideViewPr>
    <p:cSldViewPr>
      <p:cViewPr varScale="1">
        <p:scale>
          <a:sx n="78" d="100"/>
          <a:sy n="78" d="100"/>
        </p:scale>
        <p:origin x="15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dirty="0"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503BDE88-64ED-49C7-9AC2-017380CE735F}" type="datetimeFigureOut">
              <a:rPr lang="nl-NL"/>
              <a:pPr>
                <a:defRPr/>
              </a:pPr>
              <a:t>26-7-2026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dirty="0"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BF4D72E-5587-49EB-BEEE-A1562E11B836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83776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en-US"/>
          </a:p>
        </p:txBody>
      </p:sp>
      <p:sp>
        <p:nvSpPr>
          <p:cNvPr id="3891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F48460B-72DF-4E08-B05F-D58C22E19891}" type="slidenum">
              <a:rPr lang="nl-NL" altLang="en-US">
                <a:latin typeface="Trebuchet MS" pitchFamily="34" charset="0"/>
              </a:rPr>
              <a:pPr>
                <a:spcBef>
                  <a:spcPct val="0"/>
                </a:spcBef>
              </a:pPr>
              <a:t>1</a:t>
            </a:fld>
            <a:endParaRPr lang="nl-NL" altLang="en-US">
              <a:latin typeface="Trebuchet MS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F4D72E-5587-49EB-BEEE-A1562E11B836}" type="slidenum">
              <a:rPr lang="nl-NL" altLang="en-US" smtClean="0"/>
              <a:pPr>
                <a:defRPr/>
              </a:pPr>
              <a:t>15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22926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AB15161-0B01-46E2-A3A4-1D410AD00D36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5BA3385-747A-42D0-BE27-0B51F465691C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3215908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495F7-D09A-4895-B858-C2393BE98152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41040-C3F6-48F8-91B7-DF1BEDB3F1B7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368214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073FBE9-3BB1-4041-A5BE-6FA7B3130959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 dirty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65D2E83-17CD-4937-9A48-D8A3F02589A9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76290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6DC40-034C-4123-8C84-D43DAC842D88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40D11-591E-4A75-A609-CA9ED21E79F7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81188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BCC02-4066-4EA1-9BFF-09B192109952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D8928-9A8F-4F2C-9C59-49A7DAA9C6B3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3904115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38741-E25E-48BB-8734-F000B24E4BBF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2E8AD-0F7F-40A7-8DAE-4A8FA6401F75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72000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8B615-DCF2-4119-B17A-0923CDFE7F56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7D33D-BD77-4F31-A574-1D25D8CF640A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313823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A5A09-08AE-4EA3-80D0-072E889CB4BB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9052B-1602-4D0D-8625-5A8ADF231B8A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650421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 dirty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B523AAA-E94A-48E3-B503-08BE500B6B60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C40E1CC-A15B-4382-B077-4FB99E872584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0554560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93549-DA5A-422D-BA79-450434E693F8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E2B70-0119-4844-84A2-C46342890AF4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73100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3065A2-9A7D-414F-89A5-6536DE62200D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E3B1D85-4085-4A4D-B3E5-8CFE83A4FC1D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572014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38DC710-A393-46DF-BD34-50704DC8A9D1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D46FE4F-7224-4B45-B225-A480A565C03C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3" r:id="rId1"/>
    <p:sldLayoutId id="2147484486" r:id="rId2"/>
    <p:sldLayoutId id="2147484494" r:id="rId3"/>
    <p:sldLayoutId id="2147484487" r:id="rId4"/>
    <p:sldLayoutId id="2147484488" r:id="rId5"/>
    <p:sldLayoutId id="2147484489" r:id="rId6"/>
    <p:sldLayoutId id="2147484490" r:id="rId7"/>
    <p:sldLayoutId id="2147484491" r:id="rId8"/>
    <p:sldLayoutId id="2147484495" r:id="rId9"/>
    <p:sldLayoutId id="2147484492" r:id="rId10"/>
    <p:sldLayoutId id="214748449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google.nl/url?sa=i&amp;rct=j&amp;q=&amp;esrc=s&amp;source=images&amp;cd=&amp;cad=rja&amp;uact=8&amp;ved=&amp;url=https%3A%2F%2Fwikikids.nl%2FDriehoek&amp;psig=AOvVaw0oPnyzEIF-njS4Vmur6wfo&amp;ust=153570287325775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nl/url?sa=i&amp;rct=j&amp;q=&amp;esrc=s&amp;source=images&amp;cd=&amp;cad=rja&amp;uact=8&amp;ved=&amp;url=https%3A%2F%2Fwikikids.nl%2FDriehoek&amp;psig=AOvVaw0oPnyzEIF-njS4Vmur6wfo&amp;ust=1535702873257759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youtube.com/watch?v=iitVJRgTTs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youtube.com/watch?v=FnQ4Z8xMk4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2Tl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Hoofdstuk 2: Oppervlakte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8C5610B-5564-BC22-AFDC-20C6E7528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wiskunde </a:t>
            </a:r>
            <a:r>
              <a:rPr lang="nl-NL" dirty="0"/>
              <a:t>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198613C-047E-2104-4158-8E03728BB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CD6E27-28F1-06BA-531B-7284728D2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Herhaling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BFC327-7F60-AD1A-A781-4E25A1109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Het berekenen van de oppervlakte van een driehoek zou je moeten kennen.</a:t>
            </a:r>
          </a:p>
          <a:p>
            <a:endParaRPr lang="nl-NL" dirty="0"/>
          </a:p>
          <a:p>
            <a:r>
              <a:rPr lang="nl-NL" dirty="0"/>
              <a:t>Maar……vaak is het weggezakt. Even herhalen dus want je moet het kennen in 2TL.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5C58FC3-6A86-4D25-BC8D-9DF116FF3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CE10065-32AD-445B-0249-6DCD8BEDA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4033044"/>
            <a:ext cx="4032448" cy="226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748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oppervlakte driehoek</a:t>
            </a:r>
          </a:p>
        </p:txBody>
      </p:sp>
      <p:sp>
        <p:nvSpPr>
          <p:cNvPr id="15363" name="Tijdelijke aanduiding voor inhoud 2"/>
          <p:cNvSpPr>
            <a:spLocks noGrp="1"/>
          </p:cNvSpPr>
          <p:nvPr>
            <p:ph idx="1"/>
          </p:nvPr>
        </p:nvSpPr>
        <p:spPr>
          <a:xfrm>
            <a:off x="314325" y="1674813"/>
            <a:ext cx="7239000" cy="4846637"/>
          </a:xfrm>
        </p:spPr>
        <p:txBody>
          <a:bodyPr/>
          <a:lstStyle/>
          <a:p>
            <a:pPr>
              <a:defRPr/>
            </a:pPr>
            <a:r>
              <a:rPr lang="nl-NL" altLang="en-US" dirty="0"/>
              <a:t>Een driehoek heeft 3 hoeken.</a:t>
            </a:r>
          </a:p>
          <a:p>
            <a:pPr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l-NL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l-NL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l-NL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l-NL" altLang="en-US" dirty="0"/>
          </a:p>
        </p:txBody>
      </p:sp>
      <p:cxnSp>
        <p:nvCxnSpPr>
          <p:cNvPr id="5" name="Rechte verbindingslijn met pijl 4"/>
          <p:cNvCxnSpPr/>
          <p:nvPr/>
        </p:nvCxnSpPr>
        <p:spPr>
          <a:xfrm>
            <a:off x="1820863" y="2457450"/>
            <a:ext cx="1368425" cy="5032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/>
          <p:cNvCxnSpPr/>
          <p:nvPr/>
        </p:nvCxnSpPr>
        <p:spPr>
          <a:xfrm flipH="1">
            <a:off x="4937125" y="3644900"/>
            <a:ext cx="927100" cy="647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met pijl 10"/>
          <p:cNvCxnSpPr/>
          <p:nvPr/>
        </p:nvCxnSpPr>
        <p:spPr>
          <a:xfrm flipH="1" flipV="1">
            <a:off x="3132138" y="4797425"/>
            <a:ext cx="100012" cy="10683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19" name="AutoShape 2" descr="Afbeeldingsresultaat voor driehoek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771775" y="-963613"/>
            <a:ext cx="2857500" cy="214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endParaRPr lang="nl-NL" altLang="nl-NL"/>
          </a:p>
        </p:txBody>
      </p:sp>
      <p:sp>
        <p:nvSpPr>
          <p:cNvPr id="13320" name="AutoShape 4" descr="Afbeeldingsresultaat voor driehoek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914650" y="-1028700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endParaRPr lang="nl-NL" altLang="nl-NL"/>
          </a:p>
        </p:txBody>
      </p:sp>
      <p:pic>
        <p:nvPicPr>
          <p:cNvPr id="13321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" t="1974" r="6596" b="16193"/>
          <a:stretch>
            <a:fillRect/>
          </a:stretch>
        </p:blipFill>
        <p:spPr bwMode="auto">
          <a:xfrm>
            <a:off x="2771775" y="3068638"/>
            <a:ext cx="2160588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9437189-1E21-3027-1BF7-48A8F8C86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7367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oppervlakte driehoek</a:t>
            </a:r>
          </a:p>
        </p:txBody>
      </p:sp>
      <p:sp>
        <p:nvSpPr>
          <p:cNvPr id="1536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altLang="en-US" dirty="0"/>
              <a:t>Een driehoek heeft 3 zijdes (</a:t>
            </a:r>
            <a:r>
              <a:rPr lang="nl-NL" altLang="en-US" sz="2000" dirty="0"/>
              <a:t>de kanten</a:t>
            </a:r>
            <a:r>
              <a:rPr lang="nl-NL" altLang="en-US" dirty="0"/>
              <a:t>)</a:t>
            </a:r>
          </a:p>
          <a:p>
            <a:pPr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l-NL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l-NL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l-NL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l-NL" altLang="en-US" dirty="0"/>
          </a:p>
        </p:txBody>
      </p:sp>
      <p:pic>
        <p:nvPicPr>
          <p:cNvPr id="14340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781300"/>
            <a:ext cx="210502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met pijl 4"/>
          <p:cNvCxnSpPr/>
          <p:nvPr/>
        </p:nvCxnSpPr>
        <p:spPr>
          <a:xfrm>
            <a:off x="2124075" y="3213100"/>
            <a:ext cx="1368425" cy="5032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/>
          <p:cNvCxnSpPr/>
          <p:nvPr/>
        </p:nvCxnSpPr>
        <p:spPr>
          <a:xfrm flipH="1">
            <a:off x="4473575" y="3141663"/>
            <a:ext cx="927100" cy="647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met pijl 10"/>
          <p:cNvCxnSpPr>
            <a:endCxn id="14340" idx="2"/>
          </p:cNvCxnSpPr>
          <p:nvPr/>
        </p:nvCxnSpPr>
        <p:spPr>
          <a:xfrm flipH="1" flipV="1">
            <a:off x="3752850" y="4953000"/>
            <a:ext cx="98425" cy="10683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521CB4-C996-998A-0B38-25FEAF96B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8886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Formule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b="1" dirty="0"/>
              <a:t>Oppervlakte driehoek =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nl-NL" b="1" dirty="0"/>
              <a:t>           0,5 x zijde x bijbehorende hoogte</a:t>
            </a:r>
            <a:r>
              <a:rPr lang="nl-NL" dirty="0"/>
              <a:t>.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nl-NL" dirty="0"/>
              <a:t>Neem een zijde waarvan je de lengte weet</a:t>
            </a:r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nl-NL" dirty="0"/>
              <a:t>Vind de bijbehorende hoogte</a:t>
            </a:r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nl-NL" dirty="0"/>
              <a:t>Gebruik de formule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9460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741863"/>
            <a:ext cx="26765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CD9C5F0-5F0C-D740-8CE5-19E28A606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7248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Elke zijde heeft zijn eigen “hoogte”. Wat is de hoogte van AB?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6388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2535238"/>
            <a:ext cx="557530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3348038" y="3313113"/>
            <a:ext cx="0" cy="227612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Verbindingslijn: gebogen 5">
            <a:extLst>
              <a:ext uri="{FF2B5EF4-FFF2-40B4-BE49-F238E27FC236}">
                <a16:creationId xmlns:a16="http://schemas.microsoft.com/office/drawing/2014/main" id="{3EB86D89-FCBB-2FE1-89E4-DCE71945350F}"/>
              </a:ext>
            </a:extLst>
          </p:cNvPr>
          <p:cNvCxnSpPr>
            <a:cxnSpLocks/>
          </p:cNvCxnSpPr>
          <p:nvPr/>
        </p:nvCxnSpPr>
        <p:spPr>
          <a:xfrm>
            <a:off x="3348038" y="5247107"/>
            <a:ext cx="359866" cy="288032"/>
          </a:xfrm>
          <a:prstGeom prst="bentConnector3">
            <a:avLst>
              <a:gd name="adj1" fmla="val 982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vak 12">
            <a:extLst>
              <a:ext uri="{FF2B5EF4-FFF2-40B4-BE49-F238E27FC236}">
                <a16:creationId xmlns:a16="http://schemas.microsoft.com/office/drawing/2014/main" id="{43C72DD4-320C-808F-CC05-71DB848ABD3D}"/>
              </a:ext>
            </a:extLst>
          </p:cNvPr>
          <p:cNvSpPr txBox="1"/>
          <p:nvPr/>
        </p:nvSpPr>
        <p:spPr>
          <a:xfrm>
            <a:off x="2987825" y="594928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5cm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E1C4B998-7B82-5427-AA46-6D5CEF30B76C}"/>
              </a:ext>
            </a:extLst>
          </p:cNvPr>
          <p:cNvSpPr txBox="1"/>
          <p:nvPr/>
        </p:nvSpPr>
        <p:spPr>
          <a:xfrm>
            <a:off x="1960005" y="405879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 cm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1EC5212C-6F9D-D5F1-15D4-EFA1629989F0}"/>
              </a:ext>
            </a:extLst>
          </p:cNvPr>
          <p:cNvSpPr txBox="1"/>
          <p:nvPr/>
        </p:nvSpPr>
        <p:spPr>
          <a:xfrm>
            <a:off x="4705164" y="395453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 cm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782302D-28EC-4885-2EA3-43E229D02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3735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3A6FC-7D6D-6528-11D4-28887F339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1E95B5-581F-9C76-314B-F88BF7E50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0,5 x Zijde x bijbehorende hoogte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B56978-E11B-C960-80A4-D78C1C8DA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Oppervlakte driehoek ABC:</a:t>
            </a:r>
          </a:p>
          <a:p>
            <a:pPr lvl="1">
              <a:defRPr/>
            </a:pPr>
            <a:r>
              <a:rPr lang="nl-NL" dirty="0"/>
              <a:t>0,5 x 5 x 4 = 10 cm</a:t>
            </a:r>
            <a:r>
              <a:rPr lang="nl-NL" baseline="30000" dirty="0"/>
              <a:t>2</a:t>
            </a:r>
            <a:endParaRPr lang="nl-NL" dirty="0"/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6388" name="Afbeelding 4">
            <a:extLst>
              <a:ext uri="{FF2B5EF4-FFF2-40B4-BE49-F238E27FC236}">
                <a16:creationId xmlns:a16="http://schemas.microsoft.com/office/drawing/2014/main" id="{73C743C6-A486-D8D6-D7FB-9F00A43AD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2535238"/>
            <a:ext cx="557530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FA069F0B-A25F-F092-FEB1-907B7FDEA4B1}"/>
              </a:ext>
            </a:extLst>
          </p:cNvPr>
          <p:cNvCxnSpPr>
            <a:cxnSpLocks/>
          </p:cNvCxnSpPr>
          <p:nvPr/>
        </p:nvCxnSpPr>
        <p:spPr>
          <a:xfrm>
            <a:off x="3348038" y="3313113"/>
            <a:ext cx="0" cy="227612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Verbindingslijn: gebogen 5">
            <a:extLst>
              <a:ext uri="{FF2B5EF4-FFF2-40B4-BE49-F238E27FC236}">
                <a16:creationId xmlns:a16="http://schemas.microsoft.com/office/drawing/2014/main" id="{1F22C8A0-C296-7F64-1B09-281F055105FF}"/>
              </a:ext>
            </a:extLst>
          </p:cNvPr>
          <p:cNvCxnSpPr>
            <a:cxnSpLocks/>
          </p:cNvCxnSpPr>
          <p:nvPr/>
        </p:nvCxnSpPr>
        <p:spPr>
          <a:xfrm>
            <a:off x="3348038" y="5247107"/>
            <a:ext cx="359866" cy="288032"/>
          </a:xfrm>
          <a:prstGeom prst="bentConnector3">
            <a:avLst>
              <a:gd name="adj1" fmla="val 982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vak 12">
            <a:extLst>
              <a:ext uri="{FF2B5EF4-FFF2-40B4-BE49-F238E27FC236}">
                <a16:creationId xmlns:a16="http://schemas.microsoft.com/office/drawing/2014/main" id="{62EA0C9A-58BA-E519-4DA9-C164829DF930}"/>
              </a:ext>
            </a:extLst>
          </p:cNvPr>
          <p:cNvSpPr txBox="1"/>
          <p:nvPr/>
        </p:nvSpPr>
        <p:spPr>
          <a:xfrm>
            <a:off x="2987825" y="594928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5cm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96F7617-5DA1-AD72-EEDA-86C627357193}"/>
              </a:ext>
            </a:extLst>
          </p:cNvPr>
          <p:cNvSpPr txBox="1"/>
          <p:nvPr/>
        </p:nvSpPr>
        <p:spPr>
          <a:xfrm>
            <a:off x="3428628" y="439494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4cm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23008D-BCFF-8887-2537-E4CDC5E9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6306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Elke zijde heeft zijn eigen “hoogte”. Wat is de hoogte van AC?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7412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971791">
            <a:off x="1517651" y="3376612"/>
            <a:ext cx="4602162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3924300" y="3573463"/>
            <a:ext cx="0" cy="257850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Verbindingslijn: gebogen 3">
            <a:extLst>
              <a:ext uri="{FF2B5EF4-FFF2-40B4-BE49-F238E27FC236}">
                <a16:creationId xmlns:a16="http://schemas.microsoft.com/office/drawing/2014/main" id="{3442F9A8-5705-7528-43A8-CA0574302DB1}"/>
              </a:ext>
            </a:extLst>
          </p:cNvPr>
          <p:cNvCxnSpPr>
            <a:cxnSpLocks/>
          </p:cNvCxnSpPr>
          <p:nvPr/>
        </p:nvCxnSpPr>
        <p:spPr>
          <a:xfrm>
            <a:off x="3924300" y="5863937"/>
            <a:ext cx="359866" cy="288032"/>
          </a:xfrm>
          <a:prstGeom prst="bentConnector3">
            <a:avLst>
              <a:gd name="adj1" fmla="val 982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6FB6404B-A90A-A8F0-A393-97C1ED4C1EB3}"/>
              </a:ext>
            </a:extLst>
          </p:cNvPr>
          <p:cNvSpPr txBox="1"/>
          <p:nvPr/>
        </p:nvSpPr>
        <p:spPr>
          <a:xfrm>
            <a:off x="3563888" y="6271697"/>
            <a:ext cx="81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11cm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97C440C-6C41-334B-A21F-4B27E3983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416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A6588-60DA-A524-5A44-BBB779074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1DDA50-5B59-9DB7-B4D0-652365601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0,5 x zijde x bijbehorende hoogte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21B943-68D5-ACA3-3553-7F3FD0019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Oppervlakte driehoek ABC:</a:t>
            </a:r>
          </a:p>
          <a:p>
            <a:pPr lvl="1">
              <a:defRPr/>
            </a:pPr>
            <a:r>
              <a:rPr lang="nl-NL" dirty="0"/>
              <a:t>0,5 x 11 x 15 = 82,5 cm</a:t>
            </a:r>
            <a:r>
              <a:rPr lang="nl-NL" baseline="30000" dirty="0"/>
              <a:t>2</a:t>
            </a:r>
            <a:endParaRPr lang="nl-NL" dirty="0"/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7412" name="Afbeelding 4">
            <a:extLst>
              <a:ext uri="{FF2B5EF4-FFF2-40B4-BE49-F238E27FC236}">
                <a16:creationId xmlns:a16="http://schemas.microsoft.com/office/drawing/2014/main" id="{16843EB0-D94D-B8F9-160E-0B17F420C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971791">
            <a:off x="1517651" y="3376612"/>
            <a:ext cx="4602162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9E220A52-CF9B-3A62-D1D7-70329554DCBD}"/>
              </a:ext>
            </a:extLst>
          </p:cNvPr>
          <p:cNvCxnSpPr>
            <a:cxnSpLocks/>
          </p:cNvCxnSpPr>
          <p:nvPr/>
        </p:nvCxnSpPr>
        <p:spPr>
          <a:xfrm>
            <a:off x="3924300" y="3573463"/>
            <a:ext cx="0" cy="257850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Verbindingslijn: gebogen 3">
            <a:extLst>
              <a:ext uri="{FF2B5EF4-FFF2-40B4-BE49-F238E27FC236}">
                <a16:creationId xmlns:a16="http://schemas.microsoft.com/office/drawing/2014/main" id="{B8664899-6568-904B-A7A1-EAFBB96E057A}"/>
              </a:ext>
            </a:extLst>
          </p:cNvPr>
          <p:cNvCxnSpPr>
            <a:cxnSpLocks/>
          </p:cNvCxnSpPr>
          <p:nvPr/>
        </p:nvCxnSpPr>
        <p:spPr>
          <a:xfrm>
            <a:off x="3924300" y="5863937"/>
            <a:ext cx="359866" cy="288032"/>
          </a:xfrm>
          <a:prstGeom prst="bentConnector3">
            <a:avLst>
              <a:gd name="adj1" fmla="val 982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06762AFB-7C89-D535-E6B7-4E67656BE08F}"/>
              </a:ext>
            </a:extLst>
          </p:cNvPr>
          <p:cNvSpPr txBox="1"/>
          <p:nvPr/>
        </p:nvSpPr>
        <p:spPr>
          <a:xfrm>
            <a:off x="3563888" y="6271697"/>
            <a:ext cx="81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11cm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E3FAE87-F278-78DE-3123-2265D7591213}"/>
              </a:ext>
            </a:extLst>
          </p:cNvPr>
          <p:cNvSpPr txBox="1"/>
          <p:nvPr/>
        </p:nvSpPr>
        <p:spPr>
          <a:xfrm>
            <a:off x="3904452" y="5006420"/>
            <a:ext cx="81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15cm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A02038F4-4E60-7852-798F-7CE9A0666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5120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Elke zijde heeft zijn eigen “hoogte”. Wat is de hoogte van BC?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8436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09451">
            <a:off x="1919288" y="3322638"/>
            <a:ext cx="4857750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4932363" y="3500438"/>
            <a:ext cx="0" cy="20591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Verbindingslijn: gebogen 3">
            <a:extLst>
              <a:ext uri="{FF2B5EF4-FFF2-40B4-BE49-F238E27FC236}">
                <a16:creationId xmlns:a16="http://schemas.microsoft.com/office/drawing/2014/main" id="{383DF838-FD40-B720-4414-59DB6D7ABE6E}"/>
              </a:ext>
            </a:extLst>
          </p:cNvPr>
          <p:cNvCxnSpPr>
            <a:cxnSpLocks/>
          </p:cNvCxnSpPr>
          <p:nvPr/>
        </p:nvCxnSpPr>
        <p:spPr>
          <a:xfrm>
            <a:off x="4928939" y="5248275"/>
            <a:ext cx="359866" cy="288032"/>
          </a:xfrm>
          <a:prstGeom prst="bentConnector3">
            <a:avLst>
              <a:gd name="adj1" fmla="val 982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E3A1B6A2-4BFB-CFA7-8C63-A63F618E30F3}"/>
              </a:ext>
            </a:extLst>
          </p:cNvPr>
          <p:cNvSpPr txBox="1"/>
          <p:nvPr/>
        </p:nvSpPr>
        <p:spPr>
          <a:xfrm>
            <a:off x="3752665" y="5877272"/>
            <a:ext cx="81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150m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FB27732-A0FE-1668-2739-5B35A95D5708}"/>
              </a:ext>
            </a:extLst>
          </p:cNvPr>
          <p:cNvSpPr txBox="1"/>
          <p:nvPr/>
        </p:nvSpPr>
        <p:spPr>
          <a:xfrm>
            <a:off x="3131840" y="3933056"/>
            <a:ext cx="81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225m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DF76D11-8787-DFAE-E1D0-1302FA2EA540}"/>
              </a:ext>
            </a:extLst>
          </p:cNvPr>
          <p:cNvSpPr txBox="1"/>
          <p:nvPr/>
        </p:nvSpPr>
        <p:spPr>
          <a:xfrm>
            <a:off x="5503884" y="4087374"/>
            <a:ext cx="81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? m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AC3A18F-7737-252F-0D00-2DE70E21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930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7EDD0-C7A8-8897-B55D-01317D373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8D7C96-9D4A-E37C-8E0D-81008B4A1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0,5 x Zijde x bijbehorende hoogte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07FD37-E571-B8BE-D28C-FC435BC07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Oppervlakte driehoek ABC:</a:t>
            </a:r>
          </a:p>
          <a:p>
            <a:pPr lvl="1">
              <a:defRPr/>
            </a:pPr>
            <a:r>
              <a:rPr lang="nl-NL" dirty="0"/>
              <a:t>0,5 x 150 x 120 = 9000 m</a:t>
            </a:r>
            <a:r>
              <a:rPr lang="nl-NL" baseline="30000" dirty="0"/>
              <a:t>2</a:t>
            </a:r>
            <a:endParaRPr lang="nl-NL" dirty="0"/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8436" name="Afbeelding 4">
            <a:extLst>
              <a:ext uri="{FF2B5EF4-FFF2-40B4-BE49-F238E27FC236}">
                <a16:creationId xmlns:a16="http://schemas.microsoft.com/office/drawing/2014/main" id="{006B775B-30C9-FAFD-BA81-009F41253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09451">
            <a:off x="1919288" y="3322638"/>
            <a:ext cx="4857750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295A40F5-FFBB-9D68-8A32-BFE5BA6A8DC2}"/>
              </a:ext>
            </a:extLst>
          </p:cNvPr>
          <p:cNvCxnSpPr>
            <a:cxnSpLocks/>
          </p:cNvCxnSpPr>
          <p:nvPr/>
        </p:nvCxnSpPr>
        <p:spPr>
          <a:xfrm>
            <a:off x="4932363" y="3500438"/>
            <a:ext cx="0" cy="20591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Verbindingslijn: gebogen 3">
            <a:extLst>
              <a:ext uri="{FF2B5EF4-FFF2-40B4-BE49-F238E27FC236}">
                <a16:creationId xmlns:a16="http://schemas.microsoft.com/office/drawing/2014/main" id="{C51A395B-7E28-1B44-A04A-6365E4A54B64}"/>
              </a:ext>
            </a:extLst>
          </p:cNvPr>
          <p:cNvCxnSpPr>
            <a:cxnSpLocks/>
          </p:cNvCxnSpPr>
          <p:nvPr/>
        </p:nvCxnSpPr>
        <p:spPr>
          <a:xfrm>
            <a:off x="4928939" y="5248275"/>
            <a:ext cx="359866" cy="288032"/>
          </a:xfrm>
          <a:prstGeom prst="bentConnector3">
            <a:avLst>
              <a:gd name="adj1" fmla="val 982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D38D9A92-2386-C2DE-D45F-229E261DEBF2}"/>
              </a:ext>
            </a:extLst>
          </p:cNvPr>
          <p:cNvSpPr txBox="1"/>
          <p:nvPr/>
        </p:nvSpPr>
        <p:spPr>
          <a:xfrm>
            <a:off x="3752665" y="5877272"/>
            <a:ext cx="81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150m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2F1EF10-CB9E-2EB2-8427-C0657B50C3F6}"/>
              </a:ext>
            </a:extLst>
          </p:cNvPr>
          <p:cNvSpPr txBox="1"/>
          <p:nvPr/>
        </p:nvSpPr>
        <p:spPr>
          <a:xfrm>
            <a:off x="3131840" y="3933056"/>
            <a:ext cx="81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225m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7D29A63-1B8C-A972-8719-FC039A0157B1}"/>
              </a:ext>
            </a:extLst>
          </p:cNvPr>
          <p:cNvSpPr txBox="1"/>
          <p:nvPr/>
        </p:nvSpPr>
        <p:spPr>
          <a:xfrm>
            <a:off x="5503884" y="4087374"/>
            <a:ext cx="81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? m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13FB94C-7E3C-FDA3-1C59-9A3A39B358F4}"/>
              </a:ext>
            </a:extLst>
          </p:cNvPr>
          <p:cNvSpPr txBox="1"/>
          <p:nvPr/>
        </p:nvSpPr>
        <p:spPr>
          <a:xfrm>
            <a:off x="4162332" y="4433810"/>
            <a:ext cx="81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120m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7F2B510A-4BF1-9FF9-7784-D111F1846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6487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Samenvatting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Waar gaat het om?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Welke formule hoort daarbij?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Wat heb je nodig?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Hoe vind ik die?</a:t>
            </a:r>
          </a:p>
        </p:txBody>
      </p:sp>
      <p:sp>
        <p:nvSpPr>
          <p:cNvPr id="4" name="Tekstvak 3"/>
          <p:cNvSpPr txBox="1">
            <a:spLocks noChangeArrowheads="1"/>
          </p:cNvSpPr>
          <p:nvPr/>
        </p:nvSpPr>
        <p:spPr bwMode="auto">
          <a:xfrm>
            <a:off x="3132138" y="2071688"/>
            <a:ext cx="2519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/>
            <a:r>
              <a:rPr lang="nl-NL" altLang="nl-NL">
                <a:solidFill>
                  <a:srgbClr val="FF0000"/>
                </a:solidFill>
              </a:rPr>
              <a:t>Oppervlakte driehoek</a:t>
            </a:r>
          </a:p>
        </p:txBody>
      </p:sp>
      <p:sp>
        <p:nvSpPr>
          <p:cNvPr id="5" name="Tekstvak 4"/>
          <p:cNvSpPr txBox="1">
            <a:spLocks noChangeArrowheads="1"/>
          </p:cNvSpPr>
          <p:nvPr/>
        </p:nvSpPr>
        <p:spPr bwMode="auto">
          <a:xfrm>
            <a:off x="3132138" y="3152775"/>
            <a:ext cx="3671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/>
            <a:r>
              <a:rPr lang="nl-NL" altLang="nl-NL">
                <a:solidFill>
                  <a:srgbClr val="FF0000"/>
                </a:solidFill>
              </a:rPr>
              <a:t>0,5 x zijde x bijbehorende hoogte</a:t>
            </a:r>
          </a:p>
        </p:txBody>
      </p:sp>
      <p:sp>
        <p:nvSpPr>
          <p:cNvPr id="6" name="Tekstvak 5"/>
          <p:cNvSpPr txBox="1">
            <a:spLocks noChangeArrowheads="1"/>
          </p:cNvSpPr>
          <p:nvPr/>
        </p:nvSpPr>
        <p:spPr bwMode="auto">
          <a:xfrm>
            <a:off x="2735263" y="4049713"/>
            <a:ext cx="44656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/>
            <a:r>
              <a:rPr lang="nl-NL" altLang="nl-NL" dirty="0">
                <a:solidFill>
                  <a:srgbClr val="FF0000"/>
                </a:solidFill>
              </a:rPr>
              <a:t>zijde , bijbehorende hoogte</a:t>
            </a:r>
          </a:p>
        </p:txBody>
      </p:sp>
      <p:sp>
        <p:nvSpPr>
          <p:cNvPr id="7" name="Tekstvak 6"/>
          <p:cNvSpPr txBox="1">
            <a:spLocks noChangeArrowheads="1"/>
          </p:cNvSpPr>
          <p:nvPr/>
        </p:nvSpPr>
        <p:spPr bwMode="auto">
          <a:xfrm>
            <a:off x="3202681" y="4700877"/>
            <a:ext cx="402907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/>
            <a:r>
              <a:rPr lang="nl-NL" altLang="nl-NL" dirty="0">
                <a:solidFill>
                  <a:srgbClr val="FF0000"/>
                </a:solidFill>
              </a:rPr>
              <a:t>Neem 1 van de 3 </a:t>
            </a:r>
            <a:r>
              <a:rPr lang="nl-NL" altLang="nl-NL" dirty="0"/>
              <a:t>zijde</a:t>
            </a:r>
            <a:r>
              <a:rPr lang="nl-NL" altLang="nl-NL" dirty="0">
                <a:solidFill>
                  <a:srgbClr val="FF0000"/>
                </a:solidFill>
              </a:rPr>
              <a:t>s waarvan je de lengte weet.</a:t>
            </a:r>
          </a:p>
          <a:p>
            <a:pPr algn="ctr"/>
            <a:r>
              <a:rPr lang="nl-NL" altLang="nl-NL" dirty="0">
                <a:solidFill>
                  <a:srgbClr val="FF0000"/>
                </a:solidFill>
              </a:rPr>
              <a:t>Zoek de lijn die loodrecht op die zijde staat (denk aan het rechthoekteken). Dat is de bijbehorende </a:t>
            </a:r>
            <a:r>
              <a:rPr lang="nl-NL" altLang="nl-NL" dirty="0"/>
              <a:t>hoogte</a:t>
            </a:r>
            <a:r>
              <a:rPr lang="nl-NL" altLang="nl-NL" dirty="0">
                <a:solidFill>
                  <a:srgbClr val="FF0000"/>
                </a:solidFill>
              </a:rPr>
              <a:t>.</a:t>
            </a:r>
            <a:endParaRPr lang="nl-NL" alt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C9F8EAE-AE83-810E-4840-7B80168D5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8400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2.1 Oppervlakte Paralellogram</a:t>
            </a:r>
          </a:p>
        </p:txBody>
      </p:sp>
      <p:sp>
        <p:nvSpPr>
          <p:cNvPr id="15363" name="Tijdelijke aanduiding voor inhoud 2"/>
          <p:cNvSpPr>
            <a:spLocks noGrp="1"/>
          </p:cNvSpPr>
          <p:nvPr>
            <p:ph idx="1"/>
          </p:nvPr>
        </p:nvSpPr>
        <p:spPr>
          <a:xfrm>
            <a:off x="314325" y="1674813"/>
            <a:ext cx="7239000" cy="4846637"/>
          </a:xfrm>
        </p:spPr>
        <p:txBody>
          <a:bodyPr/>
          <a:lstStyle/>
          <a:p>
            <a:pPr>
              <a:defRPr/>
            </a:pPr>
            <a:r>
              <a:rPr lang="nl-NL" altLang="en-US" dirty="0"/>
              <a:t>Een paralellogram heeft 4 zijden.</a:t>
            </a:r>
          </a:p>
          <a:p>
            <a:pPr>
              <a:defRPr/>
            </a:pPr>
            <a:r>
              <a:rPr lang="nl-NL" altLang="en-US" dirty="0"/>
              <a:t>De overstaande zijdes zijn even lang.</a:t>
            </a:r>
          </a:p>
          <a:p>
            <a:pPr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l-NL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l-NL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l-NL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l-NL" altLang="en-US" dirty="0"/>
          </a:p>
        </p:txBody>
      </p:sp>
      <p:cxnSp>
        <p:nvCxnSpPr>
          <p:cNvPr id="5" name="Rechte verbindingslijn met pijl 4"/>
          <p:cNvCxnSpPr/>
          <p:nvPr/>
        </p:nvCxnSpPr>
        <p:spPr>
          <a:xfrm>
            <a:off x="2573338" y="2571750"/>
            <a:ext cx="17462" cy="22971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/>
          <p:cNvCxnSpPr/>
          <p:nvPr/>
        </p:nvCxnSpPr>
        <p:spPr>
          <a:xfrm flipH="1">
            <a:off x="4343400" y="2644775"/>
            <a:ext cx="747713" cy="11207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1" name="Rechte verbindingslijn met pijl 10"/>
          <p:cNvCxnSpPr>
            <a:endCxn id="3" idx="4"/>
          </p:cNvCxnSpPr>
          <p:nvPr/>
        </p:nvCxnSpPr>
        <p:spPr>
          <a:xfrm flipH="1">
            <a:off x="4211638" y="2660650"/>
            <a:ext cx="879475" cy="28559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4583" name="AutoShape 2" descr="Afbeeldingsresultaat voor driehoek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771775" y="-963613"/>
            <a:ext cx="2857500" cy="214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endParaRPr lang="nl-NL" altLang="nl-NL"/>
          </a:p>
        </p:txBody>
      </p:sp>
      <p:sp>
        <p:nvSpPr>
          <p:cNvPr id="24584" name="AutoShape 4" descr="Afbeeldingsresultaat voor driehoek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914650" y="-1028700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endParaRPr lang="nl-NL" altLang="nl-NL"/>
          </a:p>
        </p:txBody>
      </p:sp>
      <p:sp>
        <p:nvSpPr>
          <p:cNvPr id="3" name="Parallellogram 2"/>
          <p:cNvSpPr/>
          <p:nvPr/>
        </p:nvSpPr>
        <p:spPr>
          <a:xfrm>
            <a:off x="2411413" y="3789363"/>
            <a:ext cx="3600450" cy="1727200"/>
          </a:xfrm>
          <a:prstGeom prst="parallelogram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cxnSp>
        <p:nvCxnSpPr>
          <p:cNvPr id="8" name="Rechte verbindingslijn met pijl 7"/>
          <p:cNvCxnSpPr/>
          <p:nvPr/>
        </p:nvCxnSpPr>
        <p:spPr>
          <a:xfrm>
            <a:off x="2555875" y="2660650"/>
            <a:ext cx="3216275" cy="22082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81F13B1-B161-C59C-9ECF-72C937313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Oppervlakte paralellogram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Elke zijde heeft zijn eigen “hoogte”.</a:t>
            </a:r>
          </a:p>
          <a:p>
            <a:pPr>
              <a:defRPr/>
            </a:pPr>
            <a:r>
              <a:rPr lang="nl-NL" dirty="0"/>
              <a:t>Trek een loodlijn, kijk naar het rechthoekteken.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3419872" y="3313113"/>
            <a:ext cx="0" cy="22464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Parallellogram 3"/>
          <p:cNvSpPr/>
          <p:nvPr/>
        </p:nvSpPr>
        <p:spPr>
          <a:xfrm>
            <a:off x="2411760" y="3311710"/>
            <a:ext cx="3429446" cy="2247863"/>
          </a:xfrm>
          <a:prstGeom prst="parallelogram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cxnSp>
        <p:nvCxnSpPr>
          <p:cNvPr id="6" name="Verbindingslijn: gebogen 5">
            <a:extLst>
              <a:ext uri="{FF2B5EF4-FFF2-40B4-BE49-F238E27FC236}">
                <a16:creationId xmlns:a16="http://schemas.microsoft.com/office/drawing/2014/main" id="{A54E9867-FFF9-C982-0668-5DBADE833366}"/>
              </a:ext>
            </a:extLst>
          </p:cNvPr>
          <p:cNvCxnSpPr>
            <a:cxnSpLocks/>
          </p:cNvCxnSpPr>
          <p:nvPr/>
        </p:nvCxnSpPr>
        <p:spPr>
          <a:xfrm>
            <a:off x="3418720" y="5242941"/>
            <a:ext cx="359866" cy="288032"/>
          </a:xfrm>
          <a:prstGeom prst="bentConnector3">
            <a:avLst>
              <a:gd name="adj1" fmla="val 982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D4AF3D6-025B-FAB7-2FBB-83B0631DF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Oppervlakte paralellogram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Elke zijde heeft zijn eigen “hoogte”.</a:t>
            </a:r>
          </a:p>
          <a:p>
            <a:pPr>
              <a:defRPr/>
            </a:pPr>
            <a:r>
              <a:rPr lang="nl-NL" dirty="0"/>
              <a:t>Trek een loodlijn vanaf de overstaande zijde.</a:t>
            </a:r>
          </a:p>
          <a:p>
            <a:pPr>
              <a:defRPr/>
            </a:pPr>
            <a:r>
              <a:rPr lang="nl-NL" dirty="0"/>
              <a:t>Het maakt niet uit waar je begint.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3348038" y="3313113"/>
            <a:ext cx="0" cy="22463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Parallellogram 3"/>
          <p:cNvSpPr/>
          <p:nvPr/>
        </p:nvSpPr>
        <p:spPr>
          <a:xfrm>
            <a:off x="1979613" y="3327400"/>
            <a:ext cx="3529012" cy="2232025"/>
          </a:xfrm>
          <a:prstGeom prst="parallelogram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cxnSp>
        <p:nvCxnSpPr>
          <p:cNvPr id="7" name="Rechte verbindingslijn 6"/>
          <p:cNvCxnSpPr>
            <a:cxnSpLocks/>
          </p:cNvCxnSpPr>
          <p:nvPr/>
        </p:nvCxnSpPr>
        <p:spPr>
          <a:xfrm>
            <a:off x="5486400" y="3327400"/>
            <a:ext cx="0" cy="22320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>
            <a:cxnSpLocks/>
          </p:cNvCxnSpPr>
          <p:nvPr/>
        </p:nvCxnSpPr>
        <p:spPr>
          <a:xfrm>
            <a:off x="2533650" y="3338513"/>
            <a:ext cx="0" cy="22209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68AEF0-F093-705C-0BD4-25398D270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Oppervlakte paralellogram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Oppervlakte paralellogram bereken je met formule:</a:t>
            </a:r>
          </a:p>
          <a:p>
            <a:pPr>
              <a:defRPr/>
            </a:pPr>
            <a:r>
              <a:rPr lang="nl-NL" dirty="0"/>
              <a:t>Opp. Paralellogram = Zijde x bijbehorende hoogte. 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3348038" y="3313113"/>
            <a:ext cx="0" cy="22463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Parallellogram 3"/>
          <p:cNvSpPr/>
          <p:nvPr/>
        </p:nvSpPr>
        <p:spPr>
          <a:xfrm>
            <a:off x="1979613" y="3327400"/>
            <a:ext cx="3529012" cy="2232025"/>
          </a:xfrm>
          <a:prstGeom prst="parallelogram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cxnSp>
        <p:nvCxnSpPr>
          <p:cNvPr id="12" name="Rechte verbindingslijn met pijl 11"/>
          <p:cNvCxnSpPr/>
          <p:nvPr/>
        </p:nvCxnSpPr>
        <p:spPr>
          <a:xfrm flipH="1">
            <a:off x="3995738" y="2924175"/>
            <a:ext cx="431800" cy="25209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4" name="Rechte verbindingslijn met pijl 13"/>
          <p:cNvCxnSpPr/>
          <p:nvPr/>
        </p:nvCxnSpPr>
        <p:spPr>
          <a:xfrm flipH="1">
            <a:off x="3563938" y="2924175"/>
            <a:ext cx="2592387" cy="12604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AB56B16-3951-68DD-962C-9B96859CE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Voorbeeld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sz="2400"/>
              <a:t>Zijdes zijn 2,5m en 2m.</a:t>
            </a:r>
          </a:p>
          <a:p>
            <a:r>
              <a:rPr lang="nl-NL" altLang="en-US"/>
              <a:t>Hoogte van 1,8m </a:t>
            </a:r>
            <a:r>
              <a:rPr lang="nl-NL" altLang="en-US" b="1"/>
              <a:t>hoort</a:t>
            </a:r>
            <a:r>
              <a:rPr lang="nl-NL" altLang="en-US"/>
              <a:t> </a:t>
            </a:r>
            <a:r>
              <a:rPr lang="nl-NL" altLang="en-US" b="1"/>
              <a:t>bij</a:t>
            </a:r>
            <a:r>
              <a:rPr lang="nl-NL" altLang="en-US"/>
              <a:t> zijde 2,5m.</a:t>
            </a:r>
          </a:p>
          <a:p>
            <a:r>
              <a:rPr lang="nl-NL" altLang="en-US"/>
              <a:t>Oppervlakte:  2,5 x 1,8 = 4,5m</a:t>
            </a:r>
            <a:r>
              <a:rPr lang="nl-NL" altLang="en-US" baseline="30000"/>
              <a:t>2</a:t>
            </a:r>
          </a:p>
          <a:p>
            <a:endParaRPr lang="nl-NL" altLang="en-US"/>
          </a:p>
          <a:p>
            <a:endParaRPr lang="nl-NL" altLang="en-US"/>
          </a:p>
          <a:p>
            <a:endParaRPr lang="nl-NL" altLang="en-US"/>
          </a:p>
          <a:p>
            <a:endParaRPr lang="nl-NL" altLang="en-US"/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530054"/>
            <a:ext cx="5976937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2DCBC29-157A-BF88-DA31-79C75897B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2.2 Oppervlakte vierhoeken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nl-NL" dirty="0"/>
              <a:t>Overzicht </a:t>
            </a:r>
            <a:r>
              <a:rPr lang="nl-NL" b="1" dirty="0"/>
              <a:t>oppervlakte</a:t>
            </a:r>
            <a:r>
              <a:rPr lang="nl-NL" dirty="0"/>
              <a:t> berekenen: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i="1" dirty="0"/>
              <a:t>Rechthoek 	</a:t>
            </a:r>
            <a:r>
              <a:rPr lang="nl-NL" dirty="0"/>
              <a:t>= lengte x breedte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i="1" dirty="0"/>
              <a:t>Vierkant</a:t>
            </a:r>
            <a:r>
              <a:rPr lang="nl-NL" dirty="0"/>
              <a:t> 		= lengte x breedte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altLang="en-US" i="1" dirty="0"/>
              <a:t>Driehoek</a:t>
            </a:r>
            <a:r>
              <a:rPr lang="nl-NL" altLang="en-US" dirty="0">
                <a:latin typeface="Arial" charset="0"/>
                <a:cs typeface="Arial" charset="0"/>
              </a:rPr>
              <a:t> 		= 0,5 x zijde x bijbehorende 					   hoogte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nl-NL" i="1" dirty="0"/>
              <a:t>Paralellogram</a:t>
            </a:r>
            <a:r>
              <a:rPr lang="nl-NL" dirty="0"/>
              <a:t> 	=</a:t>
            </a:r>
            <a:r>
              <a:rPr lang="nl-NL" altLang="en-US" dirty="0">
                <a:latin typeface="Arial" charset="0"/>
                <a:cs typeface="Arial" charset="0"/>
              </a:rPr>
              <a:t> zijde x bijbehorende hoogte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>
              <a:latin typeface="Arial" charset="0"/>
              <a:cs typeface="Arial" charset="0"/>
            </a:endParaRPr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5897727-88D9-7403-059F-A8232080D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2.2 Oppervlakte vierhoeken </a:t>
            </a:r>
          </a:p>
        </p:txBody>
      </p:sp>
      <p:sp>
        <p:nvSpPr>
          <p:cNvPr id="1638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nl-NL" altLang="en-US" dirty="0"/>
              <a:t>Handige tip 1:</a:t>
            </a:r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r>
              <a:rPr lang="nl-NL" altLang="en-US" dirty="0"/>
              <a:t>Verdelen</a:t>
            </a:r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r>
              <a:rPr lang="nl-NL" altLang="en-US" dirty="0"/>
              <a:t>Reken de driehoeken uit en tel op.</a:t>
            </a:r>
          </a:p>
        </p:txBody>
      </p:sp>
      <p:sp>
        <p:nvSpPr>
          <p:cNvPr id="31748" name="Tekstvak 2"/>
          <p:cNvSpPr txBox="1">
            <a:spLocks noChangeArrowheads="1"/>
          </p:cNvSpPr>
          <p:nvPr/>
        </p:nvSpPr>
        <p:spPr bwMode="auto">
          <a:xfrm>
            <a:off x="3159720" y="3717032"/>
            <a:ext cx="4121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NL" altLang="en-US" sz="4800" b="1" dirty="0"/>
              <a:t>+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655" y="1470758"/>
            <a:ext cx="2085975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2134195" y="2738066"/>
            <a:ext cx="1025525" cy="290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22"/>
          <a:stretch>
            <a:fillRect/>
          </a:stretch>
        </p:blipFill>
        <p:spPr bwMode="auto">
          <a:xfrm>
            <a:off x="3741187" y="2738066"/>
            <a:ext cx="1085850" cy="282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5011AF1-21FB-5AA5-2E25-2C5E38842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1482" y="323850"/>
            <a:ext cx="72390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2.2 Oppervlakte vierhoeken</a:t>
            </a:r>
          </a:p>
        </p:txBody>
      </p:sp>
      <p:sp>
        <p:nvSpPr>
          <p:cNvPr id="1638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nl-NL" altLang="en-US" dirty="0"/>
              <a:t>Handige tip 1:</a:t>
            </a:r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r>
              <a:rPr lang="nl-NL" altLang="en-US" dirty="0"/>
              <a:t>Verdelen.</a:t>
            </a:r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r>
              <a:rPr lang="nl-NL" altLang="en-US" dirty="0"/>
              <a:t>Reken de rechthoek en de driehoek uit en tel op.</a:t>
            </a:r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545066"/>
            <a:ext cx="2413949" cy="1511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2"/>
          <a:stretch>
            <a:fillRect/>
          </a:stretch>
        </p:blipFill>
        <p:spPr bwMode="auto">
          <a:xfrm>
            <a:off x="4229977" y="3687931"/>
            <a:ext cx="990831" cy="1724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50"/>
          <a:stretch>
            <a:fillRect/>
          </a:stretch>
        </p:blipFill>
        <p:spPr bwMode="auto">
          <a:xfrm>
            <a:off x="1547664" y="3686607"/>
            <a:ext cx="1800200" cy="1718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5" name="Tekstvak 2"/>
          <p:cNvSpPr txBox="1">
            <a:spLocks noChangeArrowheads="1"/>
          </p:cNvSpPr>
          <p:nvPr/>
        </p:nvSpPr>
        <p:spPr bwMode="auto">
          <a:xfrm>
            <a:off x="3426235" y="4005064"/>
            <a:ext cx="12207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NL" altLang="en-US" sz="4800" b="1" dirty="0"/>
              <a:t>+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C444898-E811-7E1A-4A38-ECDAF4DB8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F33285-8A75-7C85-BB9B-68292F4CE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Oppervlakte Rechthoekige driehoek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7A41AF-86D3-C97F-A2A3-55F64249E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11" y="1463675"/>
            <a:ext cx="7239000" cy="4846638"/>
          </a:xfrm>
        </p:spPr>
        <p:txBody>
          <a:bodyPr/>
          <a:lstStyle/>
          <a:p>
            <a:r>
              <a:rPr lang="nl-NL" dirty="0"/>
              <a:t>Bij een rechthoekige driehoek gebruik de rechthoekzijdes: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0,5 x 4 x 3 = 6 cm</a:t>
            </a:r>
            <a:r>
              <a:rPr lang="nl-NL" baseline="30000" dirty="0"/>
              <a:t>2</a:t>
            </a:r>
          </a:p>
          <a:p>
            <a:r>
              <a:rPr lang="nl-NL" dirty="0"/>
              <a:t>Je mag ook: </a:t>
            </a:r>
            <a:r>
              <a:rPr lang="nl-NL" sz="2400" b="1" i="1" dirty="0"/>
              <a:t>lengte x hoogte :2 </a:t>
            </a:r>
            <a:r>
              <a:rPr lang="nl-NL" dirty="0"/>
              <a:t>doen.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 descr="Afbeelding met lijn, diagram, Perceel&#10;&#10;Automatisch gegenereerde beschrijving">
            <a:extLst>
              <a:ext uri="{FF2B5EF4-FFF2-40B4-BE49-F238E27FC236}">
                <a16:creationId xmlns:a16="http://schemas.microsoft.com/office/drawing/2014/main" id="{91FE6642-E080-B900-C8AF-41A319B600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5" t="4846" r="23192" b="22907"/>
          <a:stretch/>
        </p:blipFill>
        <p:spPr>
          <a:xfrm>
            <a:off x="2987824" y="2606675"/>
            <a:ext cx="2520281" cy="2304256"/>
          </a:xfrm>
          <a:prstGeom prst="rect">
            <a:avLst/>
          </a:prstGeom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CD8B3754-D1A5-08FB-6C25-7590F8DEEE5C}"/>
              </a:ext>
            </a:extLst>
          </p:cNvPr>
          <p:cNvCxnSpPr/>
          <p:nvPr/>
        </p:nvCxnSpPr>
        <p:spPr>
          <a:xfrm>
            <a:off x="1907704" y="2348880"/>
            <a:ext cx="1656184" cy="1409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7B72F875-6DEF-9452-BFAA-42208022B8FD}"/>
              </a:ext>
            </a:extLst>
          </p:cNvPr>
          <p:cNvCxnSpPr/>
          <p:nvPr/>
        </p:nvCxnSpPr>
        <p:spPr>
          <a:xfrm>
            <a:off x="1331640" y="2420888"/>
            <a:ext cx="2712371" cy="2088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AA6BB26-AEE3-457F-A2B0-E9DE7091C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6869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2.2 Oppervlakte vierhoeken</a:t>
            </a:r>
          </a:p>
        </p:txBody>
      </p:sp>
      <p:sp>
        <p:nvSpPr>
          <p:cNvPr id="1638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nl-NL" altLang="en-US" dirty="0"/>
              <a:t>Methode 2: Inlijsten</a:t>
            </a:r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 marL="0" indent="0">
              <a:buNone/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 marL="0" indent="0">
              <a:buNone/>
              <a:defRPr/>
            </a:pPr>
            <a:endParaRPr lang="nl-NL" altLang="en-US" dirty="0"/>
          </a:p>
          <a:p>
            <a:pPr marL="0" indent="0">
              <a:buNone/>
              <a:defRPr/>
            </a:pPr>
            <a:endParaRPr lang="nl-NL" sz="1800" dirty="0"/>
          </a:p>
          <a:p>
            <a:pPr>
              <a:defRPr/>
            </a:pPr>
            <a:r>
              <a:rPr lang="nl-NL" altLang="en-US" dirty="0"/>
              <a:t>Video:</a:t>
            </a:r>
          </a:p>
        </p:txBody>
      </p:sp>
      <p:pic>
        <p:nvPicPr>
          <p:cNvPr id="3379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161878"/>
            <a:ext cx="1755775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16207"/>
            <a:ext cx="3975622" cy="119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1FE020A-115B-AC22-73C6-63F65D79E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019D08-DD9B-4938-9620-F4FC6099A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2.3 omtrek en Oppervlakte cirkel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9D7703-CB98-4BC2-8CE9-0B66F51F5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089" y="1687876"/>
            <a:ext cx="7239000" cy="4846638"/>
          </a:xfrm>
        </p:spPr>
        <p:txBody>
          <a:bodyPr/>
          <a:lstStyle/>
          <a:p>
            <a:r>
              <a:rPr lang="nl-NL" b="1" dirty="0"/>
              <a:t>Omtrek</a:t>
            </a:r>
            <a:endParaRPr lang="nl-NL" dirty="0"/>
          </a:p>
          <a:p>
            <a:r>
              <a:rPr lang="nl-NL" dirty="0"/>
              <a:t>De afstand als je ergens </a:t>
            </a:r>
            <a:r>
              <a:rPr lang="nl-NL" u="sng" dirty="0"/>
              <a:t>om</a:t>
            </a:r>
            <a:r>
              <a:rPr lang="nl-NL" dirty="0"/>
              <a:t>heen loopt.</a:t>
            </a:r>
          </a:p>
          <a:p>
            <a:endParaRPr lang="nl-NL" dirty="0"/>
          </a:p>
          <a:p>
            <a:r>
              <a:rPr lang="nl-NL" b="1" dirty="0"/>
              <a:t>Oppervlakte</a:t>
            </a:r>
          </a:p>
          <a:p>
            <a:r>
              <a:rPr lang="nl-NL" dirty="0"/>
              <a:t>Hoe groot een gebied is.</a:t>
            </a:r>
          </a:p>
          <a:p>
            <a:endParaRPr lang="nl-NL" dirty="0"/>
          </a:p>
          <a:p>
            <a:endParaRPr lang="nl-NL" dirty="0"/>
          </a:p>
          <a:p>
            <a:endParaRPr lang="nl-NL" sz="2000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FCF8C03-852A-4CFF-AC95-CA996F757D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00" r="11801"/>
          <a:stretch/>
        </p:blipFill>
        <p:spPr>
          <a:xfrm>
            <a:off x="1187624" y="4869160"/>
            <a:ext cx="1755775" cy="1300592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B893431C-E000-414A-FF51-12BF7CA6D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843" y="4144329"/>
            <a:ext cx="2143125" cy="21431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772307E-6181-E473-6199-0CB49A31F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4031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PI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sz="4400" dirty="0">
                <a:latin typeface="Symbol" panose="05050102010706020507" pitchFamily="18" charset="2"/>
              </a:rPr>
              <a:t>p</a:t>
            </a:r>
            <a:r>
              <a:rPr lang="nl-NL" dirty="0"/>
              <a:t> is gewoon een getal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Ongeveer 3,14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Gebruik </a:t>
            </a:r>
            <a:r>
              <a:rPr lang="nl-NL" sz="4000" dirty="0">
                <a:latin typeface="Symbol" panose="05050102010706020507" pitchFamily="18" charset="2"/>
              </a:rPr>
              <a:t>p </a:t>
            </a:r>
            <a:r>
              <a:rPr lang="nl-NL" dirty="0"/>
              <a:t>om oppervlakte en omtrek cirkel te berekenen </a:t>
            </a:r>
          </a:p>
          <a:p>
            <a:pPr>
              <a:defRPr/>
            </a:pPr>
            <a:endParaRPr lang="nl-NL" dirty="0">
              <a:latin typeface="Symbol" panose="05050102010706020507" pitchFamily="18" charset="2"/>
            </a:endParaRPr>
          </a:p>
          <a:p>
            <a:pPr>
              <a:defRPr/>
            </a:pPr>
            <a:endParaRPr lang="nl-NL" dirty="0">
              <a:latin typeface="Symbol" panose="05050102010706020507" pitchFamily="18" charset="2"/>
            </a:endParaRP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701675"/>
            <a:ext cx="3017837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49977E0-2204-5FDE-37A5-18CD6F2D0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11346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Rekenmachine - ∏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Het getal π staat voorgeprogrammeerd in je rekenmachine.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i="1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291" y="2301620"/>
            <a:ext cx="2232248" cy="412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JL-RECHTS 3"/>
          <p:cNvSpPr/>
          <p:nvPr/>
        </p:nvSpPr>
        <p:spPr>
          <a:xfrm rot="1065624">
            <a:off x="1817646" y="4211801"/>
            <a:ext cx="2685071" cy="3011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D4C8A3B-F62E-E404-3894-0B429BD3C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303324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Straal en diameter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Diameter = “d” ,  Straal =  “r”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b="1" dirty="0"/>
              <a:t>Straal</a:t>
            </a:r>
            <a:r>
              <a:rPr lang="nl-NL" dirty="0"/>
              <a:t> = afstand van het midden tot de rand.</a:t>
            </a:r>
          </a:p>
          <a:p>
            <a:pPr>
              <a:defRPr/>
            </a:pPr>
            <a:r>
              <a:rPr lang="nl-NL" b="1" dirty="0"/>
              <a:t>Diameter</a:t>
            </a:r>
            <a:r>
              <a:rPr lang="nl-NL" dirty="0"/>
              <a:t> = afstand van rand tot rand.</a:t>
            </a:r>
          </a:p>
          <a:p>
            <a:pPr marL="0" indent="0">
              <a:buNone/>
              <a:defRPr/>
            </a:pPr>
            <a:endParaRPr lang="nl-NL" b="1" dirty="0"/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602442"/>
            <a:ext cx="296862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0889BF3-16DA-022B-C58F-AE3E1C7C6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6412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Oppervlakte van een cirkel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Bereken de oppervlakte met de formule:</a:t>
            </a:r>
          </a:p>
          <a:p>
            <a:pPr lvl="3" algn="ctr"/>
            <a:r>
              <a:rPr lang="nl-NL" sz="4400" b="1" dirty="0">
                <a:sym typeface="Symbol"/>
              </a:rPr>
              <a:t> x </a:t>
            </a:r>
            <a:r>
              <a:rPr lang="nl-NL" sz="4400" b="1" dirty="0"/>
              <a:t>straal</a:t>
            </a:r>
            <a:r>
              <a:rPr lang="nl-NL" sz="4400" b="1" baseline="30000" dirty="0"/>
              <a:t>2</a:t>
            </a:r>
            <a:endParaRPr lang="nl-NL" sz="4400" b="1" dirty="0"/>
          </a:p>
          <a:p>
            <a:pPr lvl="3"/>
            <a:endParaRPr lang="nl-NL" dirty="0"/>
          </a:p>
          <a:p>
            <a:endParaRPr lang="nl-NL" dirty="0"/>
          </a:p>
          <a:p>
            <a:pPr lvl="2"/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4001875"/>
            <a:ext cx="2143125" cy="213360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42D6D2F-9B78-D759-BE21-33BB1A82C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2224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Omtrek van een cirkel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Bereken de omtrek met de formule:</a:t>
            </a:r>
          </a:p>
          <a:p>
            <a:pPr lvl="3" algn="ctr"/>
            <a:r>
              <a:rPr lang="nl-NL" sz="4400" b="1" dirty="0">
                <a:sym typeface="Symbol"/>
              </a:rPr>
              <a:t> x diameter</a:t>
            </a:r>
            <a:endParaRPr lang="nl-NL" sz="4400" b="1" dirty="0"/>
          </a:p>
          <a:p>
            <a:pPr marL="776288" lvl="3" indent="0" algn="ctr">
              <a:buNone/>
            </a:pPr>
            <a:endParaRPr lang="nl-NL" sz="4400" b="1" dirty="0"/>
          </a:p>
          <a:p>
            <a:pPr lvl="3"/>
            <a:endParaRPr lang="nl-NL" dirty="0"/>
          </a:p>
          <a:p>
            <a:endParaRPr lang="nl-NL" dirty="0"/>
          </a:p>
          <a:p>
            <a:pPr lvl="2"/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357" y="4033044"/>
            <a:ext cx="2143125" cy="21336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AFF0A846-28C5-423F-ABA2-C5BCA0212356}"/>
              </a:ext>
            </a:extLst>
          </p:cNvPr>
          <p:cNvSpPr/>
          <p:nvPr/>
        </p:nvSpPr>
        <p:spPr>
          <a:xfrm>
            <a:off x="3419872" y="5022468"/>
            <a:ext cx="864096" cy="2067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C5E42A7-8739-43EC-BA59-56BD1AE6FB84}"/>
              </a:ext>
            </a:extLst>
          </p:cNvPr>
          <p:cNvSpPr txBox="1"/>
          <p:nvPr/>
        </p:nvSpPr>
        <p:spPr>
          <a:xfrm>
            <a:off x="3357337" y="4898345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Omtrek?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6B104863-ED88-D63B-2B10-21085C96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608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019D08-DD9B-4938-9620-F4FC6099A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2.3 omtrek en Oppervlakte cirkel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9D7703-CB98-4BC2-8CE9-0B66F51F5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089" y="1628800"/>
            <a:ext cx="7239000" cy="4846638"/>
          </a:xfrm>
        </p:spPr>
        <p:txBody>
          <a:bodyPr/>
          <a:lstStyle/>
          <a:p>
            <a:r>
              <a:rPr lang="nl-NL" dirty="0"/>
              <a:t>Oppervlakte cirkel</a:t>
            </a:r>
          </a:p>
          <a:p>
            <a:r>
              <a:rPr lang="nl-NL" dirty="0"/>
              <a:t>Omtrek cirkel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sz="2000" dirty="0">
                <a:hlinkClick r:id="rId2"/>
              </a:rPr>
              <a:t>Video</a:t>
            </a:r>
            <a:endParaRPr lang="nl-NL" sz="2000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Picture 2">
            <a:hlinkClick r:id="rId2"/>
            <a:extLst>
              <a:ext uri="{FF2B5EF4-FFF2-40B4-BE49-F238E27FC236}">
                <a16:creationId xmlns:a16="http://schemas.microsoft.com/office/drawing/2014/main" id="{17D880F7-C9CE-40D6-9563-195733EDD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37112"/>
            <a:ext cx="1755775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42ACB5A-D2CF-4F1F-9760-5322EB8EC9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409" y="2924944"/>
            <a:ext cx="3384376" cy="1895250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1227AE3-6DAE-315B-3286-0E9E0D107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87561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Rekenmachine - Wisseltoets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Is de uitkomst van een berekening een antwoord een breuk, of wortel of π?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i="1" dirty="0"/>
              <a:t>Verander naar decimaal getal </a:t>
            </a:r>
          </a:p>
          <a:p>
            <a:pPr marL="0" indent="0">
              <a:buNone/>
            </a:pPr>
            <a:r>
              <a:rPr lang="nl-NL" i="1" dirty="0"/>
              <a:t>met de wisseltoets.</a:t>
            </a:r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r>
              <a:rPr lang="nl-NL" i="1" dirty="0"/>
              <a:t>Op CASIO (S=&gt;D) toets.</a:t>
            </a:r>
          </a:p>
          <a:p>
            <a:pPr marL="0" indent="0">
              <a:buNone/>
            </a:pPr>
            <a:endParaRPr lang="nl-NL" i="1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16" y="2705035"/>
            <a:ext cx="2232248" cy="412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JL-RECHTS 3"/>
          <p:cNvSpPr/>
          <p:nvPr/>
        </p:nvSpPr>
        <p:spPr>
          <a:xfrm rot="1065624">
            <a:off x="4193909" y="5487531"/>
            <a:ext cx="2685071" cy="3011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80185FA-86F2-9464-D4C5-66F574405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514185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2.4 Oppervlakte ruimtefiguren</a:t>
            </a:r>
          </a:p>
        </p:txBody>
      </p:sp>
      <p:sp>
        <p:nvSpPr>
          <p:cNvPr id="34819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/>
              <a:t>Oppervlakte = optelsom van alle </a:t>
            </a:r>
            <a:r>
              <a:rPr lang="nl-NL" altLang="en-US" i="1"/>
              <a:t>grensvlakken</a:t>
            </a:r>
          </a:p>
          <a:p>
            <a:endParaRPr lang="nl-NL" altLang="en-US" i="1"/>
          </a:p>
          <a:p>
            <a:endParaRPr lang="nl-NL" altLang="en-US" i="1"/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417763"/>
            <a:ext cx="2736850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175" y="5157788"/>
            <a:ext cx="2547938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852738"/>
            <a:ext cx="389572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AutoShape 6" descr="data:image/jpeg;base64,/9j/4AAQSkZJRgABAQAAAQABAAD/2wCEAAkGBxQQEhUUEhIUFBUVFhYUFhUXFxQVFBYWFBYYFhYXFBgYHikhGBslGxYVITEiJSosOi4uFyA/ODMsNygtMCwBCgoKBQUFDgUFDisZExkrKysrKysrKysrKysrKysrKysrKysrKysrKysrKysrKysrKysrKysrKysrKysrKysrK//AABEIAHAAyAMBIgACEQEDEQH/xAAbAAEAAgMBAQAAAAAAAAAAAAAABAUBAwYCB//EAEQQAAICAQICBgUHCgMJAAAAAAECAAMRBBIFIRMxQVFhcQYiMjOBFFJyc5GhsiNCQ1RiZIKSlNSTotMVNEVTg6OxwcP/xAAUAQEAAAAAAAAAAAAAAAAAAAAA/8QAFBEBAAAAAAAAAAAAAAAAAAAAAP/aAAwDAQACEQMRAD8A+4xEQEREBETzY4UEkgAAkk9QA5kmB6icazrZYbl0GvfeAAwuCKygkhlQ3jbnOeoT0/P/AIfxAeWoH9xA7CJxmz9x4l/Uj+4jZ+48S/qR/cQOzmJxuz9x4l/Uj+4jZ+48S/qR/cQLSvjTNrEpAZU23KQ1VgLPUU9YOQFCe3jr3ZB5cs54pxi2qxlSmt0XoV3NcyMbNTYaqxsFTDbu25bdyBOFJGDpp4pYoUDh2rO0bQS2nZscvzjbnngZ8pluK2Hr4bqTnb+q59Q5XP5XsPMdxgW3B9b09W8rsYPZWyg7gHpsap9rYG5dyHBIGRjIB5SbKCrjNijA4dqgMk8vkw5sSSfe9ZJJPiTK24s7Fjo+JAsScDUVqBnnyAvwB4QOxicXsb9T4n/Up/rxsb9T4n/Up/rwO0ifPNTrq0LuaOJD5NiyzGqTC+ruAsHT4IK89p7xO54brk1FVdtZylih1OMHBGeYPMHsIPUYEqIiAiIgIiICIiAiIgJT8TPyiwab83Asvx/y8nbWfplSD3qrd8ncR1gprZ2ycYAUe0zMcKijtZmIAHeZp4RpDWpL4NljdJYR1byAMA9oVQqjwWBNUT1iIgMRiIgMRiIgMRiIgMRiIgMTVqr1rRnc4VVLMe4KMmbTKjjDdLZVpx+eels8KqiDj+JzWvlu7oHK8doPyc1soFmqFur1XL81V9SokdeD0SZ7Vqbvlj6J6noClR93eodD2LdtBdP4hl/MN3jMHV3dOmpv7LFsWv6qtWWs+Tes/k4m2qjpKEXJU7KyGHWrKAVYeIIBgd1EreB8ROorBYAWKSlijqV168fsnkw8CJZQEREBERAREQExmZldxjVMihK8dLYdleRkKSObsO1VALY7cY7YGlD8ovJ/RUHA/buwQx8kBx4szfN520j6HSLSiovsqMc+ZPeSe0k5J8TJEBERAREQEREBERAREQBnIa/WFqrbFPrauz5PT9Uu4Fx4YFtg8CvbLzj15FYrU4e9hSneNwJdv4a1dv4ZRakq+oIQAV6ZBp0A6gxCtZjyArX4GBo16BaLABgCpwB3AIQBPeg91X9BPwiY4n7m36t/wGZ0Huq/oJ+EQNum1Pye4WZAR9td2ezr2WZ6hgnB7w3X6oz14nIugYEEZBBBHeDyIlh6L6s4ahzlqgACetqzkVtntIwVPiue2BfxAiAiIgIiIHlmxKnhX5ZzqT1MNlI+bVnJYeLkbvIJ3TPGD0zDTDqdd13hTnG0/TOV8g/dLVVHdAzERAREQEREBI+s1JrXIQufmgqD3kksQAAO8yRIXFND06hekZBuDHaEO4DPqsGBBXJBx24HZmBH4jxxKNMNSwOwmoYJRCOmsStSxchVALgkk9Qm+niaGjp2wqbS+cq42cyGDVkhgRgjBPXPLaWwnBuYDYqhgF3lw2S5G3aOQAxjByeqeU4Sooanc2HNjM3LcWtsax26sAlnY4xgZgbNPxaqxgqsdxzgFXXmBnb6wGGwCdvXjnjHOThK1uEqbBZubPT/ACjHLG75MdLjq6tvPz8OU38U1nQ1O/WQPVHzmJwq/FiB8YFRrtcFe/UEAjTIaax862zazDzJ6JPPd4yt0On6NApOW5lm7WdiWdj5sWPxnvXU7TRps56IfKLj8+1y2CR4u1th8VWbYEbifubfq3/A0zoPdV/QT8ImOJ+5t+rf8DTOg91X9BPwiBImi9mrZLqwS9WTgdbo2N9fxABHiqzfEDp9JqVtRXRgyuoZSO1WGQZunL+j+p6K00n2bN1lR7n5tbX8fbHm/dz6iAiIgJH12qWpGsf2VGTjmT3BQOsk4AHaSJvMqHHyjUY/Racgt3PcRlV8kB3HxZfmwN3B9KyKz2D8rad9nPO04wqA9oUAD4E9ssRMATMBERAREQEREBERAREQEp9ews1CKxxXQvyizuLYK1A94H5R/NFlpdYEBZjgKCxPcB1/dOL4xrBXp16U7X11m+zIPqUgA7W5dla11/ScmBnQObA1ze1e3SY+ah5Vr8ECZ8c98lyur47pW5DU0Z7ulrB+zOZOqtVxlWDDvUgj7oGnifubfq3/AANM6D3Vf0E/CJjiY/I2/Vv+AzOg91X9BPwiBIiIgadXSXXAO1gQyN8115qfHy7QTOj4NxD5RUrldrdTr17XBwy57eY6+0ESinjRaj5PeH/R3FUsHc/VXZ8fYPmnzYHYRMAxAg8Y1rVJ6gBsciusHON7Z5n9kAFj4KZt4doxRWqKScdbH2mY82ZvEkknzkfiPCxc6WdJZW6K6qyEcg5XdlWBBPqDnj/yZpbRapT6mrUjutoDn7a3SBbxKjp9YvXRRYO9LnRv5HrI/wA89f7Wce3pdQviBXYP8jEwLWJUH0k06+8sNX1yPSPtcASfo9bXcM1WJYO9GVx9qkwJEREBERAREQERMGBVccPSGvTj9Kc2eFNeGf8AmOyv/qE9kxwk9Lbbf+bk0V/RqYiwjzs3DyQSDZqyRdevtWsNLpvgxTf5Gwu30UBl/otKtVaVr1IqoPJQB/6gbLKgwwwBHcQCPvlfd6O6R+baTTse81Vk/biWcQOb4r6L6VaLSlCpiuw+oXQewexSBMcO9F6TVWQ1ykoh5XWY9kdhJlzxn/d7vqrPwGVfD/SLTitEW0WWIiBq6gbXU7RyZUBK/GAf0WGfV1WoX41t+JDNVvo3d+ZrD/HTW/4CknNxG9/c6Uj9q9xUvmFUOx8iB5z3Xo7nA6XUEHnlaVFa8+rm25sjvyM9wgUt/CNVWpZtTpSo6y1NlQA8W6Zh90pdXrLnrYV0VawEEEUWWlWBGCAzU7Or9udpVwDThgzVixx1PaTa4+iXzt+GJaQKr0aN509fyldlgBBG4O2M+qXYct2OvxzEtMTMBERAREQBldrOB6a45t09Lt85q0LfBsZEsYgVI4DWuNjXV46gt1u3+Ukj7oPDL1B6PWWZ7OkSqxfjgKx/mltECnxrU/Vbv8XTH/6zI4leo/KaN/Ho3rsX7yrH7JbxAqTx6tfbW6vHWWpswP4gCPvm3R8b01xxVqKXb5q2IW+K5yJYYkfV6Cu4YtrSwdzqrj7GECRKz0g1nR17VYC25hVUMgEs/IsB27Vy58FM1j0a06+7rNX1LvUPsQgfdNV/o2GeuwX3bqsmvcUs2lhtJG9Sc4yM57TAzpdOpvRF93o0CqOzpLEwPitR/wC7LDXcUpox0tqIW5KGYBmPcq9bHwEqtJ6L7Wdn1WosDsXZNy1pvJJJHRKrdwwWOAo7paaDhVNGeiqrrLe0VUBm+k3W3xgRv9rl/c6e6zrwzAVJ8TZg48gZ5FWrs9uyqgfNrBuf/EsCqP8ADPnLfEEQOZ1XBdJfYtepLal623KLizJvCk4wAK9+0k7evHPGJfaPSV1LiqtK17kVVH2KJDXT3HUbnSpql923SPvTK4J6Lo8biSw3b/ZPLrIMXiHo2l1r2PXSzM1I3Mis3RIfXrJIztYbvV6jk98C+zMyDwfRGivoyRgPaVA9lUa12rRR2BUKqAOQ24HLEnQEREBERA//2Q=="/>
          <p:cNvSpPr>
            <a:spLocks noChangeAspect="1" noChangeArrowheads="1"/>
          </p:cNvSpPr>
          <p:nvPr/>
        </p:nvSpPr>
        <p:spPr bwMode="auto">
          <a:xfrm>
            <a:off x="160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NL" altLang="en-US" sz="180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C4D00F5-AF90-1641-E3F7-36862928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8449BF-3729-4A6C-95BB-D9AC6BFD3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2.4 oppervlakte piramide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80E308-04AF-45F8-8623-DF935F699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Bereken oppervlaktes van alle </a:t>
            </a:r>
            <a:r>
              <a:rPr lang="nl-NL" i="1" dirty="0"/>
              <a:t>grensvlakken</a:t>
            </a:r>
            <a:r>
              <a:rPr lang="nl-NL" dirty="0"/>
              <a:t> apart.</a:t>
            </a:r>
          </a:p>
          <a:p>
            <a:r>
              <a:rPr lang="nl-NL" dirty="0"/>
              <a:t>Tel alle oppervlaktes bij elkaar op.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04E8B90-A45E-4515-A22D-377AA10DE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356992"/>
            <a:ext cx="4176464" cy="2769177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911EE5-813A-FF3C-AAEC-ABD74CFCB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46530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9EAEB8-FF2B-4B79-9CE2-FF82FC56A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prisma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0C2DDF-5090-4843-B91D-5EED337C1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Vaak afgebeeld als tent.</a:t>
            </a:r>
          </a:p>
          <a:p>
            <a:r>
              <a:rPr lang="nl-NL" dirty="0"/>
              <a:t>Bereken oppervlaktes van alle </a:t>
            </a:r>
            <a:r>
              <a:rPr lang="nl-NL" i="1" dirty="0"/>
              <a:t>grensvlakken</a:t>
            </a:r>
            <a:r>
              <a:rPr lang="nl-NL" dirty="0"/>
              <a:t> apart.</a:t>
            </a:r>
          </a:p>
          <a:p>
            <a:r>
              <a:rPr lang="nl-NL" dirty="0"/>
              <a:t>Tel alle oppervlaktes bij elkaar op.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B4042FA-4241-48F7-8253-46DA5F833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3826506"/>
            <a:ext cx="4680520" cy="262985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C28E78D-F412-4813-980A-89B1D8FDC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1102079"/>
            <a:ext cx="1525712" cy="101529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579B168-7BE8-F9AC-1E65-23FC48804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679539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893</Words>
  <Application>Microsoft Office PowerPoint</Application>
  <PresentationFormat>Diavoorstelling (4:3)</PresentationFormat>
  <Paragraphs>271</Paragraphs>
  <Slides>34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34</vt:i4>
      </vt:variant>
    </vt:vector>
  </HeadingPairs>
  <TitlesOfParts>
    <vt:vector size="41" baseType="lpstr">
      <vt:lpstr>Arial</vt:lpstr>
      <vt:lpstr>Calibri</vt:lpstr>
      <vt:lpstr>Symbol</vt:lpstr>
      <vt:lpstr>Trebuchet MS</vt:lpstr>
      <vt:lpstr>Wingdings</vt:lpstr>
      <vt:lpstr>Wingdings 2</vt:lpstr>
      <vt:lpstr>H1.4-1.6-oudpp</vt:lpstr>
      <vt:lpstr>Wiskunde 2Tl</vt:lpstr>
      <vt:lpstr>wiskunde leer je door:</vt:lpstr>
      <vt:lpstr>Herhaling</vt:lpstr>
      <vt:lpstr>oppervlakte driehoek</vt:lpstr>
      <vt:lpstr>oppervlakte driehoek</vt:lpstr>
      <vt:lpstr>Formule</vt:lpstr>
      <vt:lpstr>Hoogte van een Zijde</vt:lpstr>
      <vt:lpstr>0,5 x Zijde x bijbehorende hoogte</vt:lpstr>
      <vt:lpstr>Hoogte van een Zijde</vt:lpstr>
      <vt:lpstr>0,5 x zijde x bijbehorende hoogte</vt:lpstr>
      <vt:lpstr>Hoogte van een Zijde</vt:lpstr>
      <vt:lpstr>0,5 x Zijde x bijbehorende hoogte</vt:lpstr>
      <vt:lpstr>Samenvatting</vt:lpstr>
      <vt:lpstr>2.1 Oppervlakte Paralellogram</vt:lpstr>
      <vt:lpstr>Oppervlakte paralellogram</vt:lpstr>
      <vt:lpstr>Oppervlakte paralellogram</vt:lpstr>
      <vt:lpstr>Oppervlakte paralellogram</vt:lpstr>
      <vt:lpstr>Voorbeeld</vt:lpstr>
      <vt:lpstr>2.2 Oppervlakte vierhoeken</vt:lpstr>
      <vt:lpstr>2.2 Oppervlakte vierhoeken </vt:lpstr>
      <vt:lpstr>2.2 Oppervlakte vierhoeken</vt:lpstr>
      <vt:lpstr>Oppervlakte Rechthoekige driehoek</vt:lpstr>
      <vt:lpstr>2.2 Oppervlakte vierhoeken</vt:lpstr>
      <vt:lpstr>2.3 omtrek en Oppervlakte cirkel</vt:lpstr>
      <vt:lpstr>PI</vt:lpstr>
      <vt:lpstr>Rekenmachine - ∏</vt:lpstr>
      <vt:lpstr>Straal en diameter</vt:lpstr>
      <vt:lpstr>Oppervlakte van een cirkel</vt:lpstr>
      <vt:lpstr>Omtrek van een cirkel</vt:lpstr>
      <vt:lpstr>2.3 omtrek en Oppervlakte cirkel</vt:lpstr>
      <vt:lpstr>Rekenmachine - Wisseltoets</vt:lpstr>
      <vt:lpstr>2.4 Oppervlakte ruimtefiguren</vt:lpstr>
      <vt:lpstr>2.4 oppervlakte piramide</vt:lpstr>
      <vt:lpstr>Oppervlakte prisma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168</cp:revision>
  <dcterms:created xsi:type="dcterms:W3CDTF">2013-09-15T12:09:42Z</dcterms:created>
  <dcterms:modified xsi:type="dcterms:W3CDTF">2026-07-26T11:11:31Z</dcterms:modified>
</cp:coreProperties>
</file>