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309" r:id="rId3"/>
    <p:sldId id="404" r:id="rId4"/>
    <p:sldId id="405" r:id="rId5"/>
    <p:sldId id="406" r:id="rId6"/>
    <p:sldId id="414" r:id="rId7"/>
    <p:sldId id="408" r:id="rId8"/>
    <p:sldId id="409" r:id="rId9"/>
    <p:sldId id="410" r:id="rId10"/>
    <p:sldId id="411" r:id="rId11"/>
    <p:sldId id="412" r:id="rId12"/>
    <p:sldId id="413" r:id="rId13"/>
    <p:sldId id="416" r:id="rId14"/>
    <p:sldId id="417" r:id="rId15"/>
    <p:sldId id="441" r:id="rId16"/>
    <p:sldId id="442" r:id="rId17"/>
    <p:sldId id="443" r:id="rId18"/>
    <p:sldId id="444" r:id="rId19"/>
    <p:sldId id="339" r:id="rId20"/>
    <p:sldId id="343" r:id="rId21"/>
    <p:sldId id="345" r:id="rId22"/>
    <p:sldId id="341" r:id="rId23"/>
    <p:sldId id="342" r:id="rId24"/>
    <p:sldId id="340" r:id="rId25"/>
    <p:sldId id="395" r:id="rId26"/>
    <p:sldId id="346" r:id="rId27"/>
    <p:sldId id="350" r:id="rId28"/>
    <p:sldId id="349" r:id="rId29"/>
    <p:sldId id="420" r:id="rId30"/>
    <p:sldId id="353" r:id="rId31"/>
    <p:sldId id="356" r:id="rId32"/>
    <p:sldId id="392" r:id="rId33"/>
    <p:sldId id="361" r:id="rId34"/>
    <p:sldId id="368" r:id="rId35"/>
    <p:sldId id="370" r:id="rId36"/>
    <p:sldId id="371" r:id="rId37"/>
    <p:sldId id="422" r:id="rId38"/>
    <p:sldId id="423" r:id="rId39"/>
    <p:sldId id="427" r:id="rId40"/>
    <p:sldId id="424" r:id="rId41"/>
    <p:sldId id="425" r:id="rId42"/>
    <p:sldId id="426" r:id="rId43"/>
    <p:sldId id="374" r:id="rId44"/>
    <p:sldId id="375" r:id="rId45"/>
    <p:sldId id="376" r:id="rId46"/>
    <p:sldId id="379" r:id="rId47"/>
    <p:sldId id="378" r:id="rId48"/>
    <p:sldId id="377" r:id="rId49"/>
    <p:sldId id="429" r:id="rId50"/>
    <p:sldId id="430" r:id="rId51"/>
    <p:sldId id="431" r:id="rId52"/>
    <p:sldId id="384" r:id="rId53"/>
    <p:sldId id="386" r:id="rId54"/>
    <p:sldId id="388" r:id="rId55"/>
    <p:sldId id="403" r:id="rId56"/>
    <p:sldId id="419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28T12:10:15.18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28T12:10:17.104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0-28T12:10:52.471"/>
    </inkml:context>
    <inkml:brush xml:id="br0">
      <inkml:brushProperty name="width" value="0.1" units="cm"/>
      <inkml:brushProperty name="height" value="0.1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60.00528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5-12-12T11:05:58.4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17850 4003 0,'-6'-6'0,"2"-1"0,2 3 0,1 4 0,2 5 0,0 2 0,3 6 0,1 13 15,13 64-15,-7-8 0,-4-7 16,-1-12-16,0 7 16,-3-3-16,-3-12 15,-4 2-15,0 3 16,1-11-16,1-8 0,0-4 15,-4-6-15,2-11 0,3-6 16,2-15 0,-2 7-16,1 0 0,-1-3 15,0-3-15,-1-5 16,2-4-16,0-5 0,2-13 16,2-11-16,5-10 0,7-2 15,2 7-15,4 2 16,8 1-16,4 12 15,6 8-15,2 8 0,5 10 16,0 8-16,-3 8 16,-3 6-16,-8 2 15,-9 4 1,-4 3-16,-3-2 0,-13-6 0,-9-3 16,-8-7-16,-3 8 0,-11 11 15,-5 4-15,-16 6 16,-5-4-16,4-16 15,6-7-15,5-2 0,-5-4 16,2-6 0,10-5-16,6-6 0,-5-5 15,8-2-15,4-6 16,5-1-16,5-4 0,7 1 16</inkml:trace>
  <inkml:trace contextRef="#ctx0" brushRef="#br0" timeOffset="237.86">18358 4341 0,'-6'51'0,"-4"80"16,11-60-16,5-14 0,5-9 16,3 0-16,-2-8 15,-4-4-15,-1-7 16,2-1-16,0-4 0,-3-11 16,-10-23-16,6 10 15</inkml:trace>
  <inkml:trace contextRef="#ctx0" brushRef="#br0" timeOffset="635.24">18566 4470 0,'-4'-8'15,"-8"-7"-15,7 5 0,2 5 16,6-4-16,5 0 15,7 4-15,2 1 0,4 3 16,3 2-16,5 3 16,8 6-16,-1 3 15,-4 5-15,-3 4 0,-10 3 16,-4 3-16,-7 9 16,-11 0-16,-6-1 15,-6 8-15,-3 4 0,-11-2 16,6-10-16,11-13 15,8-2-15,-1-4 0,5 0 16,1-5-16,4 0 16,-2-4-16,5-3 15,2-3-15,3-3 0,6-6 16,4-4-16,-2-6 16,-2-2-16,-3-3 0</inkml:trace>
  <inkml:trace contextRef="#ctx0" brushRef="#br0" timeOffset="809.4">18664 4696 0,'-17'-2'0,"-18"-4"0,26 7 0,5-1 16,5 0-16,3 0 15,10 3-15,10 0 0,69-1 16,-16-3-16,-21-3 15,-5-3-15,-5-3 0,-9-2 16</inkml:trace>
  <inkml:trace contextRef="#ctx0" brushRef="#br0" timeOffset="1079.83">19310 4450 0,'-6'28'16,"-11"48"-16,17-31 0,1-4 31,1 0-31,3-1 15,0-4-15,-1-12 0,-2 1 16,0-6-16,-1-3 16,-1-8-16,0-7 15,1-3-15</inkml:trace>
  <inkml:trace contextRef="#ctx0" brushRef="#br0" timeOffset="1396.41">19472 4401 0,'-9'7'0,"-9"3"0,6 4 16,5-5-16,4 8 15,5-2-15,6 2 0,8-1 16,6-3-16,4 2 15,12 5-15,-1 1 0,0 4 16,-5 5-16,-7 2 16,-9 1-16,-6-2 15,-7-8-15,-5 1 16,-1-1-16,-6-1 0,-2-2 16,0-5-16,2-2 15,0-5-15,-3-3 0,2-7 16,-4-4-16</inkml:trace>
  <inkml:trace contextRef="#ctx0" brushRef="#br0" timeOffset="1571.04">19485 4411 0,'27'-3'15,"38"-10"-15,-30 29 0,4-6 16,1 1-16,-9-6 16,-3-3-16</inkml:trace>
  <inkml:trace contextRef="#ctx0" brushRef="#br0" timeOffset="1903.96">19773 4495 0,'-11'16'0,"-17"25"16,33-27-16,0 2 16,3-4-16,5 2 15,6 0-15,11 4 0,1 1 16,2 1-16,-2 1 15,-5-2-15,-5 5 0,-7-1 16,-2-1-16,-10-3 16,-2-1-16,-2-2 15,-3-3 1,-2 0-16,-1 0 0,-3-3 0,-2-3 16,-3-3-16,-4-4 15,-2-4-15,-1-8 0,-7-12 16,7-12-16</inkml:trace>
  <inkml:trace contextRef="#ctx0" brushRef="#br0" timeOffset="2077.11">19832 4446 0,'9'-7'0,"2"1"16,1 3-16,7 0 15,5 1-15,6 4 0,7 1 16,2 3-16,1 0 15,1 2 1,-3 1-16,-5 1 0,-2-1 0,-7-2 16,-5-2-16</inkml:trace>
  <inkml:trace contextRef="#ctx0" brushRef="#br0" timeOffset="2634.45">19722 5211 0,'-5'9'0,"2"11"15,1 4-15,2 13 0,-3 15 16,0 6-16,0-1 15,6-4-15,0-8 16,6-13-16,0-8 0,2-15 16,-2-4-16,2 0 15,3-5-15,0-3 0,1-7 16,5-9-16,7-7 16,-1-8-16,0 0 15,-8-1-15,-7 5 0,-6 4 16,-5 16-16,-3 7 15,6 5-15,-6-2 16,0 7-16,1 8 0,-3 22 16,1 39-16,-1-17 15,5-3-15,5-11 0,-1-8 16,4-9-16,-2-15 16,-3-9-16,-3-7 15</inkml:trace>
  <inkml:trace contextRef="#ctx0" brushRef="#br0" timeOffset="3159.1">20187 5300 0,'-26'40'0,"-32"71"15,40-66-15,6-6 0,4 0 16,5-5-16,-1-8 16,4-14-16,1-4 15,-1-7-15,4 5 16,2-4-16,3-3 0,1-7 16,9-10-16,1-6 0,0-8 15,16-28-15,-13 14 16,-3-3-16,-7 7 15,-10 12-15,-1 6 0,-3 11 16,1 3-16,0 6 16,-1 4-16,2 0 15,-3 7-15,0 6 0,-2 9 16,-1 52-16,2-13 16,6 5-16,7-5 0,6-5 15,-1-10-15,-7-7 16,0-1-16,-5 0 15,-2-5 1,-1 0-16,-2-1 0,-4-3 0,-5-4 16,0-5-16,0-2 15,-4-5-15,-6-3 0,-3-5 32,-5-7-32,0-4 15,0-8-15,5-3 0,7-1 16,5-4-16,4-6 15,8-4-15,3-5 16</inkml:trace>
  <inkml:trace contextRef="#ctx0" brushRef="#br0" timeOffset="3379.09">20595 5410 0,'-7'35'0,"-3"76"15,15-72-15,1-6 16,8 1-16,-3-3 0,-2-2 16,-4-9-16,-10-4 15,0-8-15,1-8 0</inkml:trace>
  <inkml:trace contextRef="#ctx0" brushRef="#br0" timeOffset="3553.84">20358 5580 0,'0'0'0,"0"0"0,17-1 16,7-2-16,12-3 15,15-7-15,-3-3 16,-1-5-16</inkml:trace>
  <inkml:trace contextRef="#ctx0" brushRef="#br0" timeOffset="3886.88">20861 5377 0,'-16'36'0,"-31"52"15,74-86-15,-8 11 0,4-2 0,3 0 16,2 1-16,0 3 15,-5 2-15,0 3 16,-8 0-16,-5-2 0,-4 2 16,-5 0-16,-3-1 15,-5-1-15,-1-3 16,-3-2-16,-1-3 0,-3-4 16,0-5-16,-2-5 15,-1-6-15,-3-9 0,-6-8 16</inkml:trace>
  <inkml:trace contextRef="#ctx0" brushRef="#br0" timeOffset="4093.69">20788 5305 0,'29'-3'0,"44"-5"16,-35 13-16,36-2 15,-23 2 1,-12-1-16,-5-2 0,2-3 0,3 1 16,-6 0-16,-11-1 15,1 0-15,1-1 0</inkml:trace>
  <inkml:trace contextRef="#ctx0" brushRef="#br0" timeOffset="4430.87">21435 5288 0,'-10'13'15,"-5"8"-15,-5 7 16,-9 14-16,0 9 0,3 14 16,2 0-16,6-4 15,13-2-15,11-12 0,6-12 16,9-13-16,9-4 15,1-9-15,6-10 16,5-5-16,8-8 0,1-6 16,-2-6-16,7-4 15,-4-7-15,-3-2 16,-6-3-16,-18 0 0,-6-6 16,-7 6-16,-4-3 15,-14 10-15,-14 2 0,-9 8 16,-4 2-16,-7 6 15,-14 15-15,0 12 16,5 3-16,-3-12 0</inkml:trace>
  <inkml:trace contextRef="#ctx0" brushRef="#br0" timeOffset="4968.68">20469 5538 0,'-7'3'15,"-10"7"-15,20-11 0,-1 1 16,-2 0-16,4-1 0,4-1 16,5 0-16,5-1 0,3 1 15,26 0-15,-11 2 16,1 2-16,-7 0 15,-2 1-15,-2 2 0,-1 0 16,-2-1-16,-5 0 16,-5-3-16,-2-2 0,-2-2 15</inkml:trace>
  <inkml:trace contextRef="#ctx0" brushRef="#br0" timeOffset="11909.02">17806 6019 0,'0'0'0,"0"0"0,0 0 16,-1 8-16,0 6 15,2 8-15,3 10 16,2 34-16,-3 15 0,-2 7 15,-1 1-15,0 3 16,0-7 0,2-13-16,1-11 0,5-10 0,-4-4 15,-3-9-15,-3-14 0,-1-5 16,-1-14-16,4-3 16,-2 4-1,0-4-15,-3-2 0,0-7 0,-2-5 31,-1-1-31,0-7 0,-2-11 0,2-3 0,5 1 16,4-4-16,4 10 16,6 3-16,3 7 15,6 3-15,6 5 0,4 7 16,0 6-16,5 7 31,5 7-31,2 6 16,0 5-16,-6-3 0,-11-5 15,-4-1-15,-9 1 16,-7 3-16,-5 3 0,-7-2 16,-9-2-16,-7 1 15,-10 1-15,-3 1 16,-5-4-16,-8-4 0,-2-5 16,15-11-16,9-9 15,7-5-15,8-2 16,0-6-16,1-9 0,7-6 15,0-8-15,7-5 16</inkml:trace>
  <inkml:trace contextRef="#ctx0" brushRef="#br0" timeOffset="12179.65">18274 6456 0,'-1'44'0,"-2"70"16,0-50-16,5-12 16,1-8-16,-5-1 15,-2 2-15,0-6 0,0-7 16,3-7-16,3-10 15,-1-11-15,-2-8 16,0 4-16</inkml:trace>
  <inkml:trace contextRef="#ctx0" brushRef="#br0" timeOffset="12551.31">18427 6525 0,'5'-9'16,"2"-6"-16,9 4 0,8 4 15,3 5-15,2 4 16,2 7-16,2 5 16,6 12-16,-10 1 0,-7 3 15,-11 1-15,-5 4 0,-10 7 31,-6 2-31,-8 2 0,-6-3 16,-5 2-16,1 0 0,3-11 0,6-7 16,10-10-16,8-2 15,6-2-15,-3 0 0,4-3 16,3-3-16,3-3 16,5-6-1,7-3-15,1-10 0,2-4 0,-1-7 16,-4-2-16,-5 4 15</inkml:trace>
  <inkml:trace contextRef="#ctx0" brushRef="#br0" timeOffset="12751.64">18595 6776 0,'3'10'0,"-12"15"16,49-22-16,-8 1 0,4 0 16,9-1-16,39-4 15,-26-5-15,-14-6 0,-21-6 32,-1 3-32</inkml:trace>
  <inkml:trace contextRef="#ctx0" brushRef="#br0" timeOffset="12957.57">19251 6571 0,'-3'17'0,"-1"7"16,1 9-16,1 9 0,2 3 15,4 0-15,2-3 16,-1-1-16,-2-6 0,0-10 16,2-7-16,-2-14 15,1-2-15</inkml:trace>
  <inkml:trace contextRef="#ctx0" brushRef="#br0" timeOffset="13306.01">19450 6578 0,'-11'8'0,"-5"2"0,2 4 16,-3 13-16,3 2 16,4-1-16,4-5 15,2-4-15,3-3 0,3-6 16,3-2-16,4-4 15,3-1-15,4-1 16,2 1-16,5 3 0,5 3 16,9 8-16,2 3 15,-5 1-15,-3 5 16,-4-3-16,-7 2 0,-8-3 16,-5-2-1,-5-1-15,-5-1 0,-4-1 16,-4-4-16,-8-2 0,0-3 15,-1-3-15,-3-7 16,-2-5-16,-3-10 0,-10-19 16</inkml:trace>
  <inkml:trace contextRef="#ctx0" brushRef="#br0" timeOffset="13512.84">19422 6592 0,'35'0'0,"45"-4"0,-48 13 15,12 0-15,2 2 0,-10-3 16,-6-5-16,-6-5 16</inkml:trace>
  <inkml:trace contextRef="#ctx0" brushRef="#br0" timeOffset="13952.87">19869 6709 0,'-20'30'0,"-33"59"16,38-43 0,7 1-16,7-5 0,1-7 0,3-6 15,6-6-15,7-1 16,0-12-16,1-4 15,1-5-15,2-4 0,8-6 32,-1-4-32,4-8 15,-4-5-15,-3-4 16,-6 0-16,-4-6 0,-2-2 16,-3-7-16,-8-2 15,-8 4-15,-7 0 0,-9 3 16,-7 3-16,-2 3 15,1 3-15,0 0 16,-3 1-16,1 5 0,10 6 16,7-1-16,6 6 15,11-1-15,2 2 0,3 3 16,4 1-16,5 2 16,7 3-16,12 5 15,0 10-15,12 13 0,-1 10 16,-4 4-16,-13 1 15,-10 1-15,-9 1 16,-8 1-16,-12 3 0,-7 4 16,-7-2-16,-5-13 15</inkml:trace>
  <inkml:trace contextRef="#ctx0" brushRef="#br0" timeOffset="17229.05">19192 7431 0,'-13'0'15,"-4"2"-15,-1 3 0,-4 8 16,-1 7-16,2 7 16,0 5-16,3 0 0,0-2 15,-1 2-15,2-2 16,6-4-16,2-1 15,4-4-15,3-3 0,6-2 16,1-2-16,8 1 16,5 3-16,5-4 15,4 4-15,7 1 0,0 2 16,-5 1-16,-4 2 16,-4 1-16,-11-5 0,-5 3 15,-8 1-15,-1-1 16,-4 3-16,-4-5 15,-5-2-15,-2-5 16,-5-5-16,2-8 0,0-2 16,-1-9-16,1-10 15,-1-8-15,1-5 0,7 0 16</inkml:trace>
  <inkml:trace contextRef="#ctx0" brushRef="#br0" timeOffset="17404.73">19047 7531 0,'5'-5'16,"4"0"-16,2 1 0,3 3 15,4 2-15,3 3 16,1 2-16,10 5 0,1 3 16,7 0-1,2-1-15,-4-1 0,-6-6 0,-11-6 16,-3-3-16</inkml:trace>
  <inkml:trace contextRef="#ctx0" brushRef="#br0" timeOffset="17735.4">19492 7656 0,'-20'59'0,"-31"95"16,50-117-16,0-1 15,10-4-15,3 0 0,5-9 16,2-9-16,1-10 16,-1-8-16,2-3 0,0-11 15,7-10-15,6-7 0,1-12 16,-4 1-16,-6 7 31,-7 14-31,-5-1 0,-5 8 0,-2 14 0,-5 1 16,0 7-16,1 0 15,-3 6 1,1 16-16,-1 35 0,0-6 0,1 4 16,4-2-16,8-11 31,5-12-31,-5-18 0,-6-6 16,-5-6-16</inkml:trace>
  <inkml:trace contextRef="#ctx0" brushRef="#br0" timeOffset="17909.82">19986 8297 0,'-16'29'15,"-18"44"-15,33-65 0,2 0 16,1-7-16,-2-2 15,5-5-15,-2-7 16</inkml:trace>
  <inkml:trace contextRef="#ctx0" brushRef="#br0" timeOffset="18403.03">20094 7743 0,'-11'8'0,"-10"6"0,10 1 15,12-2-15,5 5 0,6 0 16,3 0-16,7 1 16,10 5-16,4 1 15,3 2-15,2 4 0,-4-1 16,-15-4-16,-8-6 15,-11-4-15,-3-2 16,-4 2-16,-4-2 0,-5 0 16,-5-3-1,-2-3-15,-4-7 0,-2-8 16,0-12-16,0-9 16,2-9-16,-8-22 0,4-2 0,7 0 15,16 47-15,10 23 16,-7-48-16,1 6 15,11 15-15,-1 6 0,-6 1 16,1 0-16,2 1 16,1 0-16,0 1 15,6-4-15,7 0 0,12-4 16,3 3-16,5 1 16,4 8-1,5 3-15,-9 2 0,-13 0 0,-7-1 16</inkml:trace>
  <inkml:trace contextRef="#ctx0" brushRef="#br0" timeOffset="18766.64">20609 7611 0,'-20'20'0,"-19"19"16,15-5-16,3 4 0,6-1 0,8-9 15,2-6-15,2-4 16,6-7-16,1-5 0,4-1 16,6-2-16,8 0 15,4-2-15,6 0 0,6 2 16,0 7-16,-2 4 15,-4 4 1,-11 2-16,-8 1 0,-7 1 0,-3 2 31,-8-6-31,-3-1 16,-7 1-16,-1-4 0,-3-4 16,-4-7-16,-1-6 15,1-8-15,-1-9 0,-3-11 16</inkml:trace>
  <inkml:trace contextRef="#ctx0" brushRef="#br0" timeOffset="18909.39">20604 7611 0,'13'-6'0,"4"-1"16,3 2-16,6 2 15,4 1-15,4 3 0,4 3 16,3 5-16,-3 0 15,-8 1-15,-9 0 16</inkml:trace>
  <inkml:trace contextRef="#ctx0" brushRef="#br0" timeOffset="19116.07">20923 8286 0,'-18'30'16,"-20"53"-16,35-59 15,4-15-15,2-4 0,-3-5 16,4-4-16,0-8 16,4-9-16</inkml:trace>
  <inkml:trace contextRef="#ctx0" brushRef="#br0" timeOffset="19433.77">21185 7649 0,'-13'13'0,"-12"14"15,13-1-15,9 1 0,5-6 16,7-2-16,6-2 16,3 1-16,7 4 15,8 1-15,-3 5 0,-3-3 16,-3-2-16,-6 0 16,-7-4-1,-5 2-15,-6-3 0,-3-1 0,-5-1 16,-2-3-16,-3-7 15,0-1-15,-6-6 0,-1-8 16</inkml:trace>
  <inkml:trace contextRef="#ctx0" brushRef="#br0" timeOffset="19608.32">21187 7614 0,'13'-3'16,"20"-1"-16,7 2 0,3-1 0,3-1 15,0-2-15,5-3 16,-7-1-16,-14-6 0</inkml:trace>
  <inkml:trace contextRef="#ctx0" brushRef="#br0" timeOffset="19997.43">21734 7410 0,'-20'46'0,"-39"97"16,25-73-16,11 1 0,5-4 16,9 0-16,5-7 15,2-1-15,9-8 0,4-13 16,2-5-16,3-6 16,8-7-16,1-11 15,7-4-15,0-7 0,4-5 16,4-7-16,1-9 15,-7 0-15,-6-5 16,-4-4-16,-9-4 0,-8-1 16,-11-1-16,-11-1 15,-14 8-15,-8 4 16,-6 2-16,-5 19 0,-15 13 16,-4-1-16,-5 7 15,5 2-15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60.00528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6-01-09T11:06:57.1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17641 9203 0,'0'41'0,"9"83"0,-1-63 0,1 18 0,0-12 0,6 9 0,-2-3 16,-2 1-16,-3-6 15,0 0-15,-2-8 0,-1 2 16,1-4-16,2-11 0,3-2 16,-4-4-16,3-14 15,-1-7-15,-7-17 16,0 3-16,-2-3 0,2 2 16,-1-2-1,0-4-15,-1-1 0,0-4 16,-2-5-1,1-3-15,0-11 0,1-7 16,3-5-16,6 4 0,9-1 16,2 1-16,4 2 15,4 2-15,1 6 16,4 4-16,3 7 0,1 6 16,4 8-16,2 2 0,6 10 15,-1 3-15,-2 4 16,-13 4-16,-7-1 0,-6 3 15,-5-1-15,-4 7 16,-10 7-16,-14 4 16,-13 4-16,-11-4 15,-11 9-15,-6-2 0,-10-2 16,-7-4-16,4-13 0,5-9 16,2-11-16,7-11 15,1-6-15,7-10 16,13-8-1,5-9-15,13-8 0,11 0 0,5-5 16,7-8-16</inkml:trace>
  <inkml:trace contextRef="#ctx0" brushRef="#br0" timeOffset="303.1">18386 9550 0,'11'69'0,"6"102"0,-17-97 15,-6-1-15,4 13 16,-6-14-16,1 3 0,-1-3 15,2-10-15,5-11 16,3-1-16,3-12 16,4-13-16,4-11 0,-11-13 15,3-1-15,2-2 16,3-8-16</inkml:trace>
  <inkml:trace contextRef="#ctx0" brushRef="#br0" timeOffset="668.73">18570 9870 0,'1'-16'0,"-1"-9"16,6 6-16,4 6 15,4 3-15,3 3 16,2 7-16,4 4 0,1 5 15,-1 3-15,5 11 16,-5 4-16,-8 9 0,-8 12 16,-7 9-16,-18 39 15,-4-34-15,-2 0 16,-3-1-16,3-8 0,7-7 16,13-10-16,7-8 15,4-5-15,-2-18 16,3 3-16,3-3 15,6-5-15,2-5 0,7-8 16,0-11-16,5-10 0,-8-3 16,-8 0-16,-9 0 15</inkml:trace>
  <inkml:trace contextRef="#ctx0" brushRef="#br0" timeOffset="874.27">18564 10177 0,'13'-4'16,"6"0"-16,9-2 16,13-3-16,16 0 0,8-1 0,-3 1 15,4-1-15,-3 0 0,-12 0 16,-3 0-16,-9 5 15</inkml:trace>
  <inkml:trace contextRef="#ctx0" brushRef="#br0" timeOffset="1302.9">19595 9803 0,'-11'26'16,"-16"55"-16,26-24 0,2 12 15,-4-5-15,2-4 16,-5 4-16,1-12 0,4 6 15,-6 0-15,-2-11 16,3-14-16,4-14 16,4-9-16,1-4 0,-2-7 15,3 0-15,6-10 16,0-5-16</inkml:trace>
  <inkml:trace contextRef="#ctx0" brushRef="#br0" timeOffset="1794.46">19794 10076 0,'-10'32'16,"-20"67"-16,22-49 0,8-2 15,2-10-15,6-5 16,5-5-16,4-10 0,1-5 15,0-5-15,9-3 16,9-3-16,-3-4 16,-2-7-16,-4-4 0,0-9 15,-7-10 1,-3-9-16,-8 1 0,-7-2 0,-12-3 16,-10-8-16,-3 13 15,-8 6-15,-6-7 16,-3 1-16,1 9 15,7 5-15,8-5 0,9-4 16,4-1-16,5 2 0,8-6 16,11-3-16,9 6 15,9 6-15,9 10 16,4 7-16,0 4 0,3 6 16,-2 8-16,-8 7 15,-1 10-15,-6 11 16,-12 6-16,-12 8 0,-9-4 15,-8 9-15,-10 3 16,-7-6-16,4-3 0,6-5 16,-1-1-16,9-12 15,5-9-15,4-16 16,-1-1 0</inkml:trace>
  <inkml:trace contextRef="#ctx0" brushRef="#br0" timeOffset="2301.52">20377 9755 0,'6'-6'0,"5"-7"15,-2 9 1,3 2-16,-5 1 0,26 6 0,-7 3 15,1 7-15,1 3 16,-4 2-16,1 1 0,-6 0 16,-8 2-16,-4-1 15,-10-1 1,-5 4-16,-9-1 0,-3 0 0,-5 3 16,3-4-16,4-3 15,1-4-15,4-4 16,5-4-1,6-4-15,4 2 0,4-1 0,6 1 16,5 2-16,5 2 0,14 2 31,6 4-31,1 1 16,2 4-16,-4-1 16,-6-2-16,-7 2 0,-11 1 15,-9 3-15,-9-3 16,-12 0-16,-8 5 0,-10 3 15,-19 10-15,-13-2 16,-6-5-16,7-11 16,3-2-16,2-4 0,0-5 15,1-2-15,-4-4 16,0 1-16,-3 1 16</inkml:trace>
  <inkml:trace contextRef="#ctx0" brushRef="#br0" timeOffset="2762.79">18682 11168 0,'0'0'0,"-6"11"16,2 8-16,-2 10 15,-1 10-15,3 9 16,-2 7-16,-3 2 15,1 1-15,2-11 0,6-6 16,8-9-16,1-7 0,3-2 16,10-3-16,5 2 15,2-3-15,4 3 16,1-1-16,-6-1 0,-5 0 16,-7-2-16,-5 2 15,-11-1-15,-9 1 16,-5 2-16,-10-1 0,-14 3 15,-6-6-15,-14-10 16,32-10-16,28-1 0,8 4 16,-13 0-16</inkml:trace>
  <inkml:trace contextRef="#ctx0" brushRef="#br0" timeOffset="3001.3">18617 11160 0,'47'-5'0,"69"-9"0,-87 24 16,17 0-16,3 2 15,-3 5-15,3-2 0,-10 0 16,-12-5-16,-3-1 15,2 1-15,1 2 16,-6-2 0,-12-5-16</inkml:trace>
  <inkml:trace contextRef="#ctx0" brushRef="#br0" timeOffset="3271.52">19133 12077 0,'-2'19'0,"-3"27"15,13-17-15,3 1 16,0-2-16,-2-6 0,-5-2 16,-6-10-16</inkml:trace>
  <inkml:trace contextRef="#ctx0" brushRef="#br0" timeOffset="3827">19515 11577 0,'-8'14'16,"-7"3"-16,-20 79 15,15-27-15,8-11 0,-1 11 16,6-12-16,5-8 0,7 4 15,5-13-15,3-16 16,6-7-16,3-3 16,9-5-16,2-5 0,2-5 15,0-6-15,12-9 16,-2-7-16,-8-1 0,-1-11 16,-10-1-16,-9-2 15,-10-5 1,-7-1-16,-7 0 0,-8-9 0,-18 3 15,-4 6-15,-6 9 16,-5 4-16,2 5 0,-3 4 16,-5 6-16,1 2 15,7 2-15,6-9 16,15-5-16,17-1 0,9 7 16,1 1-16,10-9 15,10-5-15,20-8 16,9 7-16,6 14 0,-3 10 15,4 10-15,13 5 16,-5 3-16,-10 5 0,1 10 16,-6 9-16,-19 4 15,-15-1 1,-14 11-16,-14 15 16,-13 1-16,-11 6 0,-5-1 0,4-5 15,-1-6-15,-10-4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482A4-539F-4B9A-903C-26E49AC67027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F16F9-0C1A-4DAF-B15B-5624741057A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505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438D5D8-86C2-4949-96EA-6BB31E93330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F4B0E-2601-4BBA-91A0-41107AF6D94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64CC6BD-BB02-4843-B299-690A3B16BE9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6A745-0841-4F7B-95D8-FEFE36C3834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9B27B-23E2-4CA8-BDF6-E92F95688B4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F9FAD-66E4-4B51-A35D-4DB67F0D65D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6A3BE-1FC4-4D53-84BA-3DD4E3A8BAD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BAC3D-11FF-4AD2-BD73-602F9F4F85F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B0BC5B-89C6-47B4-A89C-FBDDE02840F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2B53D-E593-4A05-A5AF-268FC5C555B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853665-07ED-4A2B-974A-2F8902F37FE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44842CF-930B-4CF3-A0F4-943160584CF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customXml" Target="../ink/ink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2ahUKEwjQkvT855TfAhXPJlAKHVS9DmkQjRx6BAgBEAU&amp;url=https://maken.wikiwijs.nl/57033/Negatief_in_het_assenstelsel_vmbo_kgt12&amp;psig=AOvVaw1mtFDcAQQeEd6z2hR5T2Al&amp;ust=1544515823230233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3: Formules en Vergelijkingen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32F9F45-1FAC-73BB-D5E4-409E1C93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52598AE-4861-719E-4BA8-B90775CE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herhaling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Formule:	 y = 2x -3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Tabel: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Grafiek: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84204"/>
              </p:ext>
            </p:extLst>
          </p:nvPr>
        </p:nvGraphicFramePr>
        <p:xfrm>
          <a:off x="2114043" y="2636912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860800"/>
            <a:ext cx="26924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F789A5A-A3AE-72AA-AAF9-822DC4D83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7289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Assenstelsel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X-as en Y-as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5753"/>
            <a:ext cx="4058766" cy="41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al 2"/>
          <p:cNvSpPr/>
          <p:nvPr/>
        </p:nvSpPr>
        <p:spPr>
          <a:xfrm>
            <a:off x="6012160" y="4293096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/>
          <p:cNvSpPr/>
          <p:nvPr/>
        </p:nvSpPr>
        <p:spPr>
          <a:xfrm>
            <a:off x="3923928" y="2204864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57680CB-FE4E-0FA9-F701-5F74B61B0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0592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Verband tussen variabelen (</a:t>
            </a:r>
            <a:r>
              <a:rPr lang="nl-NL" i="1" dirty="0"/>
              <a:t>letters</a:t>
            </a:r>
            <a:r>
              <a:rPr lang="nl-NL" dirty="0"/>
              <a:t>).</a:t>
            </a:r>
          </a:p>
          <a:p>
            <a:endParaRPr lang="nl-NL" dirty="0"/>
          </a:p>
          <a:p>
            <a:r>
              <a:rPr lang="nl-NL" dirty="0"/>
              <a:t>Bijv.  </a:t>
            </a:r>
            <a:r>
              <a:rPr lang="nl-NL" b="1" dirty="0">
                <a:solidFill>
                  <a:srgbClr val="FF0000"/>
                </a:solidFill>
              </a:rPr>
              <a:t>i</a:t>
            </a:r>
            <a:r>
              <a:rPr lang="nl-NL" dirty="0"/>
              <a:t>nkomsten = 5 + 2,5</a:t>
            </a:r>
            <a:r>
              <a:rPr lang="nl-NL" b="1" dirty="0">
                <a:solidFill>
                  <a:srgbClr val="FF0000"/>
                </a:solidFill>
              </a:rPr>
              <a:t>t</a:t>
            </a:r>
          </a:p>
          <a:p>
            <a:endParaRPr lang="nl-NL" dirty="0"/>
          </a:p>
          <a:p>
            <a:r>
              <a:rPr lang="nl-NL" dirty="0"/>
              <a:t>Of: 	i = 5 + 2,5t</a:t>
            </a:r>
          </a:p>
          <a:p>
            <a:endParaRPr lang="nl-NL" dirty="0"/>
          </a:p>
          <a:p>
            <a:r>
              <a:rPr lang="nl-NL" dirty="0"/>
              <a:t>Vaak letters </a:t>
            </a:r>
            <a:r>
              <a:rPr lang="nl-NL" b="1" i="1" dirty="0">
                <a:solidFill>
                  <a:srgbClr val="FF0000"/>
                </a:solidFill>
              </a:rPr>
              <a:t>y</a:t>
            </a:r>
            <a:r>
              <a:rPr lang="nl-NL" dirty="0"/>
              <a:t> en </a:t>
            </a:r>
            <a:r>
              <a:rPr lang="nl-NL" b="1" i="1" dirty="0">
                <a:solidFill>
                  <a:srgbClr val="FF0000"/>
                </a:solidFill>
              </a:rPr>
              <a:t>x</a:t>
            </a:r>
            <a:r>
              <a:rPr lang="nl-NL" dirty="0"/>
              <a:t>. 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185C6D2-BBB3-AECD-3101-776C1940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0295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E0327-A09D-4E12-BF17-482B6E76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Afspraken Wiskunde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6752AC-B6F6-4289-A48B-73BDC1688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In wiskunde alles zo kort mogelijk opschrijven.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De “x” staat in een formule voor de letter x, </a:t>
            </a:r>
            <a:r>
              <a:rPr lang="nl-NL" b="1" dirty="0">
                <a:solidFill>
                  <a:srgbClr val="FF0000"/>
                </a:solidFill>
              </a:rPr>
              <a:t>NOOIT</a:t>
            </a:r>
            <a:r>
              <a:rPr lang="nl-NL" dirty="0"/>
              <a:t> voor vermenigvuldigen.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Cijfer en letter aan elkaar vast:  “2a” wordt bedoeld “2 keer a”. 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In som staat: </a:t>
            </a:r>
            <a:r>
              <a:rPr lang="nl-NL" i="1" dirty="0"/>
              <a:t>b = 2a </a:t>
            </a:r>
            <a:r>
              <a:rPr lang="nl-NL" dirty="0"/>
              <a:t>en </a:t>
            </a:r>
            <a:r>
              <a:rPr lang="nl-NL" i="1" dirty="0"/>
              <a:t>a = 5</a:t>
            </a:r>
            <a:r>
              <a:rPr lang="nl-NL" dirty="0"/>
              <a:t>. </a:t>
            </a:r>
          </a:p>
          <a:p>
            <a:pPr marL="0" indent="0">
              <a:buNone/>
            </a:pPr>
            <a:r>
              <a:rPr lang="nl-NL" dirty="0"/>
              <a:t>     Hoeveel wordt b dan?    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952A146-08B5-B1BB-23F1-028FFD0334CB}"/>
              </a:ext>
            </a:extLst>
          </p:cNvPr>
          <p:cNvSpPr txBox="1"/>
          <p:nvPr/>
        </p:nvSpPr>
        <p:spPr>
          <a:xfrm>
            <a:off x="5478344" y="5517232"/>
            <a:ext cx="3178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nl-NL" i="1" dirty="0">
                <a:solidFill>
                  <a:srgbClr val="FF0000"/>
                </a:solidFill>
              </a:rPr>
              <a:t>b = 2 x waarde van a</a:t>
            </a:r>
          </a:p>
          <a:p>
            <a:pPr marL="400050" indent="-400050">
              <a:buFont typeface="+mj-lt"/>
              <a:buAutoNum type="romanUcPeriod"/>
            </a:pPr>
            <a:r>
              <a:rPr lang="nl-NL" i="1" dirty="0">
                <a:solidFill>
                  <a:srgbClr val="FF0000"/>
                </a:solidFill>
              </a:rPr>
              <a:t>a = 5</a:t>
            </a:r>
          </a:p>
          <a:p>
            <a:pPr marL="400050" indent="-400050">
              <a:buFont typeface="+mj-lt"/>
              <a:buAutoNum type="romanUcPeriod"/>
            </a:pPr>
            <a:r>
              <a:rPr lang="nl-NL" i="1" dirty="0">
                <a:solidFill>
                  <a:srgbClr val="FF0000"/>
                </a:solidFill>
              </a:rPr>
              <a:t>b = 2 x 5</a:t>
            </a:r>
          </a:p>
          <a:p>
            <a:pPr marL="400050" indent="-400050">
              <a:buFont typeface="+mj-lt"/>
              <a:buAutoNum type="romanUcPeriod"/>
            </a:pPr>
            <a:r>
              <a:rPr lang="nl-NL" i="1" dirty="0">
                <a:solidFill>
                  <a:srgbClr val="FF0000"/>
                </a:solidFill>
              </a:rPr>
              <a:t>b = 10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97B31C-A63B-942F-5CEB-094D09092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996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u="sng" dirty="0"/>
              <a:t>b = 2a -3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Als a = </a:t>
            </a:r>
            <a:r>
              <a:rPr lang="nl-NL" dirty="0">
                <a:solidFill>
                  <a:srgbClr val="FF0000"/>
                </a:solidFill>
              </a:rPr>
              <a:t>0 </a:t>
            </a:r>
            <a:r>
              <a:rPr lang="nl-NL" dirty="0"/>
              <a:t>dan wordt </a:t>
            </a:r>
            <a:r>
              <a:rPr lang="nl-NL" u="sng" dirty="0"/>
              <a:t>b = 2</a:t>
            </a:r>
            <a:r>
              <a:rPr lang="nl-NL" u="sng" baseline="30000" dirty="0"/>
              <a:t> . </a:t>
            </a:r>
            <a:r>
              <a:rPr lang="nl-NL" u="sng" dirty="0">
                <a:solidFill>
                  <a:srgbClr val="FF0000"/>
                </a:solidFill>
              </a:rPr>
              <a:t>0</a:t>
            </a:r>
            <a:r>
              <a:rPr lang="nl-NL" u="sng" dirty="0"/>
              <a:t> – 3 </a:t>
            </a:r>
            <a:r>
              <a:rPr lang="nl-NL" dirty="0"/>
              <a:t>=&gt; -3</a:t>
            </a:r>
            <a:endParaRPr lang="nl-NL" baseline="30000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611560" y="3068960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9756576" y="5373216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 -3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vaal 4"/>
          <p:cNvSpPr/>
          <p:nvPr/>
        </p:nvSpPr>
        <p:spPr>
          <a:xfrm>
            <a:off x="3131840" y="2924944"/>
            <a:ext cx="720080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509C9DF-2636-98F6-CF16-90669DAB3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8859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24 -0.0007 L -0.97378 0.009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77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b = 2a -3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Als a = </a:t>
            </a:r>
            <a:r>
              <a:rPr lang="nl-NL" dirty="0">
                <a:solidFill>
                  <a:srgbClr val="FF0000"/>
                </a:solidFill>
              </a:rPr>
              <a:t>1 </a:t>
            </a:r>
            <a:r>
              <a:rPr lang="nl-NL" dirty="0"/>
              <a:t>dan wordt </a:t>
            </a:r>
            <a:r>
              <a:rPr lang="nl-NL" u="sng" dirty="0"/>
              <a:t>b = 2 </a:t>
            </a:r>
            <a:r>
              <a:rPr lang="nl-NL" u="sng" baseline="30000" dirty="0"/>
              <a:t>.</a:t>
            </a:r>
            <a:r>
              <a:rPr lang="nl-NL" u="sng" dirty="0"/>
              <a:t> </a:t>
            </a:r>
            <a:r>
              <a:rPr lang="nl-NL" u="sng" dirty="0">
                <a:solidFill>
                  <a:srgbClr val="FF0000"/>
                </a:solidFill>
              </a:rPr>
              <a:t>1</a:t>
            </a:r>
            <a:r>
              <a:rPr lang="nl-NL" u="sng" dirty="0"/>
              <a:t> – 3 </a:t>
            </a:r>
            <a:r>
              <a:rPr lang="nl-NL" dirty="0"/>
              <a:t>=&gt; -1</a:t>
            </a:r>
            <a:endParaRPr lang="nl-NL" baseline="30000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611560" y="3068960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-3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9756576" y="5373216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 -3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vaal 4"/>
          <p:cNvSpPr/>
          <p:nvPr/>
        </p:nvSpPr>
        <p:spPr>
          <a:xfrm>
            <a:off x="4572000" y="2924944"/>
            <a:ext cx="720080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1FB52541-E171-31CA-3C4F-4CB7A9D0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0397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24 -0.0007 L -0.97378 0.009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77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u="sng" dirty="0"/>
              <a:t>b = 2a -3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Als a = </a:t>
            </a:r>
            <a:r>
              <a:rPr lang="nl-NL" dirty="0">
                <a:solidFill>
                  <a:srgbClr val="FF0000"/>
                </a:solidFill>
              </a:rPr>
              <a:t>2 </a:t>
            </a:r>
            <a:r>
              <a:rPr lang="nl-NL" dirty="0"/>
              <a:t>dan wordt </a:t>
            </a:r>
            <a:r>
              <a:rPr lang="nl-NL" u="sng" dirty="0"/>
              <a:t>b = 2</a:t>
            </a:r>
            <a:r>
              <a:rPr lang="nl-NL" u="sng" baseline="30000" dirty="0"/>
              <a:t> . </a:t>
            </a:r>
            <a:r>
              <a:rPr lang="nl-NL" u="sng" dirty="0">
                <a:solidFill>
                  <a:srgbClr val="FF0000"/>
                </a:solidFill>
              </a:rPr>
              <a:t>2</a:t>
            </a:r>
            <a:r>
              <a:rPr lang="nl-NL" u="sng" dirty="0"/>
              <a:t> – 3 </a:t>
            </a:r>
            <a:r>
              <a:rPr lang="nl-NL" dirty="0"/>
              <a:t>=&gt; 1</a:t>
            </a:r>
            <a:endParaRPr lang="nl-NL" baseline="30000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611560" y="3068960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-3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9756576" y="5373216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 dirty="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 -3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 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 1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vaal 4"/>
          <p:cNvSpPr/>
          <p:nvPr/>
        </p:nvSpPr>
        <p:spPr>
          <a:xfrm>
            <a:off x="5868144" y="2924944"/>
            <a:ext cx="720080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57C10B8-0E32-07A8-F37A-D02F631BE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4386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24 -0.0007 L -0.97378 0.009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77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Grafiek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  <a:p>
            <a:endParaRPr lang="nl-NL" sz="1800" dirty="0"/>
          </a:p>
          <a:p>
            <a:r>
              <a:rPr lang="nl-NL" sz="1800" dirty="0"/>
              <a:t>Boven= x-as</a:t>
            </a:r>
          </a:p>
          <a:p>
            <a:r>
              <a:rPr lang="nl-NL" sz="1800" dirty="0"/>
              <a:t>Beneden = y-as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616624" cy="7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1330"/>
            <a:ext cx="3672408" cy="36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>
            <a:cxnSpLocks/>
            <a:stCxn id="16" idx="0"/>
          </p:cNvCxnSpPr>
          <p:nvPr/>
        </p:nvCxnSpPr>
        <p:spPr>
          <a:xfrm>
            <a:off x="4418983" y="2665284"/>
            <a:ext cx="45005" cy="3013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>
            <a:cxnSpLocks/>
          </p:cNvCxnSpPr>
          <p:nvPr/>
        </p:nvCxnSpPr>
        <p:spPr>
          <a:xfrm flipH="1">
            <a:off x="5290443" y="2612528"/>
            <a:ext cx="1369789" cy="16775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al 7"/>
          <p:cNvSpPr/>
          <p:nvPr/>
        </p:nvSpPr>
        <p:spPr>
          <a:xfrm>
            <a:off x="5220072" y="4293096"/>
            <a:ext cx="45719" cy="7200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453991" y="575954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88024" y="503908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cxnSpLocks/>
          </p:cNvCxnSpPr>
          <p:nvPr/>
        </p:nvCxnSpPr>
        <p:spPr>
          <a:xfrm flipH="1">
            <a:off x="4833743" y="2665284"/>
            <a:ext cx="693539" cy="2203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>
            <a:off x="6300192" y="452141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74967" y="26652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BED20C9-9FC7-3C58-AB56-F033016F43A8}"/>
              </a:ext>
            </a:extLst>
          </p:cNvPr>
          <p:cNvSpPr txBox="1"/>
          <p:nvPr/>
        </p:nvSpPr>
        <p:spPr>
          <a:xfrm>
            <a:off x="4263864" y="2250476"/>
            <a:ext cx="862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(0,-3)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E87725B-B18F-B0FC-8409-3ED77C19E806}"/>
              </a:ext>
            </a:extLst>
          </p:cNvPr>
          <p:cNvSpPr txBox="1"/>
          <p:nvPr/>
        </p:nvSpPr>
        <p:spPr>
          <a:xfrm>
            <a:off x="5293258" y="2252550"/>
            <a:ext cx="862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(1,-1)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C845B63-09D2-1AA0-43AD-58599D923A18}"/>
              </a:ext>
            </a:extLst>
          </p:cNvPr>
          <p:cNvSpPr txBox="1"/>
          <p:nvPr/>
        </p:nvSpPr>
        <p:spPr>
          <a:xfrm>
            <a:off x="6489587" y="2273974"/>
            <a:ext cx="862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(2,1)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0BD4868-2096-F8FF-AADE-34D14387A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8229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6" grpId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Grafiek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  <a:p>
            <a:endParaRPr lang="nl-NL" sz="1800" dirty="0"/>
          </a:p>
          <a:p>
            <a:r>
              <a:rPr lang="nl-NL" sz="1800" dirty="0"/>
              <a:t>Boven= x-as</a:t>
            </a:r>
          </a:p>
          <a:p>
            <a:r>
              <a:rPr lang="nl-NL" sz="1800" dirty="0"/>
              <a:t>Beneden = y-as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616624" cy="7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1330"/>
            <a:ext cx="3672408" cy="36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al 7"/>
          <p:cNvSpPr/>
          <p:nvPr/>
        </p:nvSpPr>
        <p:spPr>
          <a:xfrm>
            <a:off x="5220072" y="4293096"/>
            <a:ext cx="45719" cy="7200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453991" y="575954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88024" y="503908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/>
          <p:cNvSpPr txBox="1"/>
          <p:nvPr/>
        </p:nvSpPr>
        <p:spPr>
          <a:xfrm>
            <a:off x="6300192" y="452141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74967" y="26652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cxnSp>
        <p:nvCxnSpPr>
          <p:cNvPr id="6" name="Rechte verbindingslijn 5"/>
          <p:cNvCxnSpPr/>
          <p:nvPr/>
        </p:nvCxnSpPr>
        <p:spPr>
          <a:xfrm flipV="1">
            <a:off x="4274967" y="3861048"/>
            <a:ext cx="1233137" cy="2304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F30A24F-50F1-583B-A7F4-67EFA0730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53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3173A-60B3-4B6D-AAF0-4C3EB46D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BE67FA-C5AC-438B-B399-9BD2E17D9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Je krijgt een formule.                        Bijvoorbeeld: bedrag = 1,50 + 0,20f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Je vult een tabel.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Je tekent de grafiek.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Met behulp van de grafiek kan je nu allerlei vragen beantwoorden.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389E368-B171-AC1E-44A9-FE912228D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0420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3173A-60B3-4B6D-AAF0-4C3EB46D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BE67FA-C5AC-438B-B399-9BD2E17D9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Je krijgt een formule.                        Bijvoorbeeld: </a:t>
            </a:r>
            <a:r>
              <a:rPr lang="nl-NL" i="1" dirty="0"/>
              <a:t>bedrag = 1,50 + 0,20f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FD9920A-B382-4D9A-9387-0F94AD841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244" y="2708920"/>
            <a:ext cx="4334912" cy="342576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B4D684-1049-56B8-6365-CD18BDE6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45303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3173A-60B3-4B6D-AAF0-4C3EB46D9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BE67FA-C5AC-438B-B399-9BD2E17D9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i="1" dirty="0"/>
              <a:t>bedrag = 1,50 + 0,20f</a:t>
            </a:r>
          </a:p>
          <a:p>
            <a:pPr marL="0" indent="0">
              <a:buNone/>
            </a:pPr>
            <a:r>
              <a:rPr lang="nl-NL" dirty="0"/>
              <a:t>Hoeveel foto’s koop je voor E 7,50?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FD9920A-B382-4D9A-9387-0F94AD841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17" t="17454" r="3321" b="38525"/>
          <a:stretch/>
        </p:blipFill>
        <p:spPr>
          <a:xfrm>
            <a:off x="1450378" y="2850918"/>
            <a:ext cx="4777806" cy="326795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E9ABA50-B86F-44D1-A939-D060156733AB}"/>
              </a:ext>
            </a:extLst>
          </p:cNvPr>
          <p:cNvSpPr txBox="1"/>
          <p:nvPr/>
        </p:nvSpPr>
        <p:spPr>
          <a:xfrm>
            <a:off x="899592" y="2722403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Bedrag in euro’s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4819DE3-C891-4997-A1DF-E6FC2AF1165E}"/>
              </a:ext>
            </a:extLst>
          </p:cNvPr>
          <p:cNvSpPr txBox="1"/>
          <p:nvPr/>
        </p:nvSpPr>
        <p:spPr>
          <a:xfrm>
            <a:off x="6109446" y="4878943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Aantal foto’s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693F8F4-03E5-4E46-B64A-35AE5594C738}"/>
              </a:ext>
            </a:extLst>
          </p:cNvPr>
          <p:cNvGrpSpPr/>
          <p:nvPr/>
        </p:nvGrpSpPr>
        <p:grpSpPr>
          <a:xfrm>
            <a:off x="2003485" y="3965202"/>
            <a:ext cx="10080" cy="360"/>
            <a:chOff x="2003485" y="3965202"/>
            <a:chExt cx="100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7" name="Inkt 6">
                  <a:extLst>
                    <a:ext uri="{FF2B5EF4-FFF2-40B4-BE49-F238E27FC236}">
                      <a16:creationId xmlns:a16="http://schemas.microsoft.com/office/drawing/2014/main" id="{F0550FB8-A86C-417A-AB63-B38885D5402C}"/>
                    </a:ext>
                  </a:extLst>
                </p14:cNvPr>
                <p14:cNvContentPartPr/>
                <p14:nvPr/>
              </p14:nvContentPartPr>
              <p14:xfrm>
                <a:off x="2003485" y="3965202"/>
                <a:ext cx="360" cy="360"/>
              </p14:xfrm>
            </p:contentPart>
          </mc:Choice>
          <mc:Fallback xmlns="">
            <p:pic>
              <p:nvPicPr>
                <p:cNvPr id="7" name="Inkt 6">
                  <a:extLst>
                    <a:ext uri="{FF2B5EF4-FFF2-40B4-BE49-F238E27FC236}">
                      <a16:creationId xmlns:a16="http://schemas.microsoft.com/office/drawing/2014/main" id="{F0550FB8-A86C-417A-AB63-B38885D5402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985485" y="394720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t 7">
                  <a:extLst>
                    <a:ext uri="{FF2B5EF4-FFF2-40B4-BE49-F238E27FC236}">
                      <a16:creationId xmlns:a16="http://schemas.microsoft.com/office/drawing/2014/main" id="{3400C517-835A-4ADA-845D-D9388C4D5347}"/>
                    </a:ext>
                  </a:extLst>
                </p14:cNvPr>
                <p14:cNvContentPartPr/>
                <p14:nvPr/>
              </p14:nvContentPartPr>
              <p14:xfrm>
                <a:off x="2013205" y="3965202"/>
                <a:ext cx="360" cy="360"/>
              </p14:xfrm>
            </p:contentPart>
          </mc:Choice>
          <mc:Fallback xmlns="">
            <p:pic>
              <p:nvPicPr>
                <p:cNvPr id="8" name="Inkt 7">
                  <a:extLst>
                    <a:ext uri="{FF2B5EF4-FFF2-40B4-BE49-F238E27FC236}">
                      <a16:creationId xmlns:a16="http://schemas.microsoft.com/office/drawing/2014/main" id="{3400C517-835A-4ADA-845D-D9388C4D534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995565" y="394720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FB34AE34-D6D9-4DF2-9762-006C1C7593DF}"/>
                  </a:ext>
                </a:extLst>
              </p14:cNvPr>
              <p14:cNvContentPartPr/>
              <p14:nvPr/>
            </p14:nvContentPartPr>
            <p14:xfrm>
              <a:off x="-1685435" y="2598642"/>
              <a:ext cx="360" cy="36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FB34AE34-D6D9-4DF2-9762-006C1C7593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703435" y="2581002"/>
                <a:ext cx="36000" cy="3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49BC16D2-68DB-436E-B6BF-68B446575132}"/>
              </a:ext>
            </a:extLst>
          </p:cNvPr>
          <p:cNvCxnSpPr/>
          <p:nvPr/>
        </p:nvCxnSpPr>
        <p:spPr>
          <a:xfrm>
            <a:off x="1450378" y="3789040"/>
            <a:ext cx="562827" cy="2440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9554356B-6B01-4118-9444-D5BA8CB7730D}"/>
              </a:ext>
            </a:extLst>
          </p:cNvPr>
          <p:cNvCxnSpPr/>
          <p:nvPr/>
        </p:nvCxnSpPr>
        <p:spPr>
          <a:xfrm flipV="1">
            <a:off x="2123728" y="3965202"/>
            <a:ext cx="2880320" cy="67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FD5F7F59-7736-4E1E-9C66-73910F1A9EF7}"/>
              </a:ext>
            </a:extLst>
          </p:cNvPr>
          <p:cNvCxnSpPr/>
          <p:nvPr/>
        </p:nvCxnSpPr>
        <p:spPr>
          <a:xfrm>
            <a:off x="4997184" y="3965202"/>
            <a:ext cx="0" cy="7446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2B7F03D4-34B0-4F43-8EF3-B9165B5CE15C}"/>
              </a:ext>
            </a:extLst>
          </p:cNvPr>
          <p:cNvCxnSpPr/>
          <p:nvPr/>
        </p:nvCxnSpPr>
        <p:spPr>
          <a:xfrm flipH="1" flipV="1">
            <a:off x="5076056" y="4797152"/>
            <a:ext cx="360040" cy="4511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F8A3224F-A49E-BD65-2574-D2B0BC54184B}"/>
              </a:ext>
            </a:extLst>
          </p:cNvPr>
          <p:cNvSpPr txBox="1"/>
          <p:nvPr/>
        </p:nvSpPr>
        <p:spPr>
          <a:xfrm>
            <a:off x="1464530" y="3911042"/>
            <a:ext cx="404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7,5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10CB19C1-FAAF-298F-94A9-BBE30D6B9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9708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A8443-1E4B-045A-1CA1-83AFA8A8B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860730-CD0F-68B1-D5D2-3D0ED1903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Je krijgt 2 formules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Teken van beide formules de grafiek in één assenstelsel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Beantwoord de vragen met behulp van wat je getekend hebt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B8A342F-8763-7146-854A-59E9245F8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5155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D21EF-218C-A8A6-9420-ED5E8B24D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FE2F9B-3375-EF6C-968E-F40827EF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B4687F-7711-BEC6-88BD-5A7ECACA4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1: witte kaars = 16 – 2,5t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BAC846C-DF90-4DF3-FF6A-CDB8F7B2C7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240" b="20688"/>
          <a:stretch>
            <a:fillRect/>
          </a:stretch>
        </p:blipFill>
        <p:spPr>
          <a:xfrm>
            <a:off x="2411760" y="2564904"/>
            <a:ext cx="3635896" cy="3384376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827AC6-9AFB-7370-534E-FDABE1493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15419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24CDE-1357-DEBA-6635-7A98D99CF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69AC3-AE73-E742-F12C-2869D055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DD6BA7-77C6-9B50-54DE-00CC9A702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724"/>
            <a:ext cx="7239000" cy="4846638"/>
          </a:xfrm>
        </p:spPr>
        <p:txBody>
          <a:bodyPr/>
          <a:lstStyle/>
          <a:p>
            <a:r>
              <a:rPr lang="nl-NL" dirty="0"/>
              <a:t>Formule 1: witte kaars = 16 – 2,5t</a:t>
            </a:r>
          </a:p>
          <a:p>
            <a:r>
              <a:rPr lang="nl-NL" dirty="0"/>
              <a:t>Formule 2: zwarte kaars = 10 – 1,5t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0C8183B-8D58-57D2-EC3D-03761A8786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05" t="1671" r="21053" b="21965"/>
          <a:stretch>
            <a:fillRect/>
          </a:stretch>
        </p:blipFill>
        <p:spPr>
          <a:xfrm>
            <a:off x="2744551" y="2636911"/>
            <a:ext cx="2691545" cy="381945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E3E8EF-925F-978C-C444-5B7211FA7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9833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8450F-3739-010E-E0D0-711FC24F1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98F75-33C8-0C04-3998-A28C4598F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Oplossen met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B8BEBC-FAAF-4E89-4F5C-62B665960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724"/>
            <a:ext cx="7239000" cy="4846638"/>
          </a:xfrm>
        </p:spPr>
        <p:txBody>
          <a:bodyPr/>
          <a:lstStyle/>
          <a:p>
            <a:r>
              <a:rPr lang="nl-NL" dirty="0"/>
              <a:t>Wanneer zijn de kaarsen even lang?</a:t>
            </a:r>
          </a:p>
          <a:p>
            <a:r>
              <a:rPr lang="nl-NL" dirty="0"/>
              <a:t>Welke kaars is het </a:t>
            </a:r>
            <a:r>
              <a:rPr lang="nl-NL"/>
              <a:t>eerst opgebrand?</a:t>
            </a: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3BF72D6-B189-A72C-56F7-09377801F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05" t="1671" r="21053" b="21965"/>
          <a:stretch>
            <a:fillRect/>
          </a:stretch>
        </p:blipFill>
        <p:spPr>
          <a:xfrm>
            <a:off x="2744551" y="2636911"/>
            <a:ext cx="2691545" cy="381945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A677941-DACF-F9DA-DA32-3BCA27201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8001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3.2 </a:t>
            </a:r>
            <a:r>
              <a:rPr lang="nl-NL" dirty="0"/>
              <a:t>Oplossen met inklemmen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Werken met </a:t>
            </a:r>
            <a:r>
              <a:rPr lang="nl-NL" i="1" dirty="0"/>
              <a:t>onbekenden</a:t>
            </a:r>
            <a:r>
              <a:rPr lang="nl-NL" dirty="0"/>
              <a:t> (variabelen)</a:t>
            </a:r>
          </a:p>
          <a:p>
            <a:endParaRPr lang="nl-NL" dirty="0"/>
          </a:p>
          <a:p>
            <a:r>
              <a:rPr lang="nl-NL" dirty="0"/>
              <a:t>Bijvoorbeeld: € 15 +          = € 31</a:t>
            </a:r>
          </a:p>
          <a:p>
            <a:endParaRPr lang="nl-NL" dirty="0"/>
          </a:p>
          <a:p>
            <a:r>
              <a:rPr lang="nl-NL" dirty="0"/>
              <a:t>Hoeveel € ligt er dan onder de        ?</a:t>
            </a:r>
          </a:p>
          <a:p>
            <a:endParaRPr lang="nl-NL" dirty="0"/>
          </a:p>
          <a:p>
            <a:r>
              <a:rPr lang="nl-NL" dirty="0"/>
              <a:t>Bijvoorbeeld: 5 </a:t>
            </a:r>
            <a:r>
              <a:rPr lang="nl-NL" baseline="30000" dirty="0"/>
              <a:t>.  </a:t>
            </a:r>
            <a:r>
              <a:rPr lang="nl-NL" dirty="0"/>
              <a:t>      = € 40</a:t>
            </a:r>
          </a:p>
          <a:p>
            <a:endParaRPr lang="nl-NL" dirty="0"/>
          </a:p>
          <a:p>
            <a:r>
              <a:rPr lang="nl-NL" dirty="0"/>
              <a:t>Hoeveel € ligt er dan onder de        ?</a:t>
            </a:r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508720"/>
            <a:ext cx="72008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988" y="3228800"/>
            <a:ext cx="79208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820" y="2796752"/>
            <a:ext cx="21107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86" y="3624844"/>
            <a:ext cx="183614" cy="25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799" y="4293096"/>
            <a:ext cx="719137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67" y="5229200"/>
            <a:ext cx="719137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795B5F0-5CAE-C3B0-B053-E701CBC06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1271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3.2 Oplossen met inklemmen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“LOVE” is 7 punten waard.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De L, de O en de E zijn elke 1 punt.</a:t>
            </a:r>
          </a:p>
          <a:p>
            <a:r>
              <a:rPr lang="nl-NL" dirty="0"/>
              <a:t>Wat is de V dan waard?</a:t>
            </a:r>
          </a:p>
          <a:p>
            <a:r>
              <a:rPr lang="nl-NL" dirty="0"/>
              <a:t>1 + 1 + V + 1 = 7</a:t>
            </a:r>
          </a:p>
          <a:p>
            <a:r>
              <a:rPr lang="nl-NL" dirty="0"/>
              <a:t>V = 4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940299" y="5314594"/>
            <a:ext cx="34671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8" r="478" b="59881"/>
          <a:stretch/>
        </p:blipFill>
        <p:spPr bwMode="auto">
          <a:xfrm>
            <a:off x="4788024" y="1628800"/>
            <a:ext cx="2619375" cy="69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67" y="2016639"/>
            <a:ext cx="188913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9D2DBE1-E9FA-EDAC-99DE-7884A8EF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1077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3.2 Oplossen met inklemmen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 “LOSSE”= 5 punten waard</a:t>
            </a:r>
          </a:p>
          <a:p>
            <a:r>
              <a:rPr lang="nl-NL" dirty="0"/>
              <a:t> De L , de O en de E zijn elke 1 punt</a:t>
            </a:r>
          </a:p>
          <a:p>
            <a:endParaRPr lang="nl-NL" dirty="0"/>
          </a:p>
          <a:p>
            <a:r>
              <a:rPr lang="nl-NL" dirty="0"/>
              <a:t> 1 + 1 + S + S + 1 = 5</a:t>
            </a:r>
          </a:p>
          <a:p>
            <a:r>
              <a:rPr lang="nl-NL" dirty="0"/>
              <a:t> 3 + 2 </a:t>
            </a:r>
            <a:r>
              <a:rPr lang="nl-NL" baseline="30000" dirty="0"/>
              <a:t>.</a:t>
            </a:r>
            <a:r>
              <a:rPr lang="nl-NL" dirty="0"/>
              <a:t> S = 5</a:t>
            </a:r>
          </a:p>
          <a:p>
            <a:r>
              <a:rPr lang="nl-NL" dirty="0"/>
              <a:t>3 + 2s = 5</a:t>
            </a:r>
          </a:p>
          <a:p>
            <a:r>
              <a:rPr lang="nl-NL" dirty="0"/>
              <a:t>s = 1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63789"/>
            <a:ext cx="7639074" cy="145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hoek 3"/>
          <p:cNvSpPr/>
          <p:nvPr/>
        </p:nvSpPr>
        <p:spPr>
          <a:xfrm>
            <a:off x="4427984" y="5773561"/>
            <a:ext cx="216024" cy="2576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/>
          <p:cNvSpPr/>
          <p:nvPr/>
        </p:nvSpPr>
        <p:spPr>
          <a:xfrm>
            <a:off x="5364088" y="5887165"/>
            <a:ext cx="21602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85B526-8149-A7EA-0894-A46E072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2991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voorbeeld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Wat kost een verjaardagsfeest in de Efteling?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80928"/>
            <a:ext cx="5039915" cy="318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316304B-0BED-6EEA-6502-D1D233BDE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42604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Met de auto: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Parkeermunt : € 10,00. Entree: € 35 per kaartje.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Feestje kost €10 plus €35 per kaartje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feestje = 10 + 35 </a:t>
            </a:r>
            <a:r>
              <a:rPr lang="nl-NL" baseline="30000" dirty="0"/>
              <a:t>.</a:t>
            </a:r>
            <a:r>
              <a:rPr lang="nl-NL" dirty="0"/>
              <a:t> kaartje</a:t>
            </a:r>
          </a:p>
          <a:p>
            <a:pPr>
              <a:defRPr/>
            </a:pPr>
            <a:endParaRPr lang="nl-NL" sz="2400" dirty="0"/>
          </a:p>
          <a:p>
            <a:pPr>
              <a:defRPr/>
            </a:pPr>
            <a:r>
              <a:rPr lang="nl-NL" sz="2400" dirty="0"/>
              <a:t> f = 10 + 35k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288CEC-B0B7-0BE4-3A78-56F6C595A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5349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 en vergelijking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altLang="en-US" dirty="0"/>
          </a:p>
          <a:p>
            <a:r>
              <a:rPr lang="nl-NL" altLang="en-US" dirty="0"/>
              <a:t>Een </a:t>
            </a:r>
            <a:r>
              <a:rPr lang="nl-NL" altLang="en-US" dirty="0">
                <a:solidFill>
                  <a:srgbClr val="FF0000"/>
                </a:solidFill>
              </a:rPr>
              <a:t>formule </a:t>
            </a:r>
            <a:r>
              <a:rPr lang="nl-NL" altLang="en-US" dirty="0"/>
              <a:t>is een wiskundige zin met twee </a:t>
            </a:r>
            <a:r>
              <a:rPr lang="nl-NL" altLang="en-US" i="1" dirty="0"/>
              <a:t>variabelen</a:t>
            </a:r>
            <a:r>
              <a:rPr lang="nl-NL" altLang="en-US" dirty="0"/>
              <a:t> (de letters).</a:t>
            </a:r>
          </a:p>
          <a:p>
            <a:pPr marL="0" indent="0">
              <a:buNone/>
            </a:pPr>
            <a:endParaRPr lang="nl-NL" altLang="en-US" dirty="0"/>
          </a:p>
          <a:p>
            <a:r>
              <a:rPr lang="nl-NL" altLang="en-US" dirty="0"/>
              <a:t>De </a:t>
            </a:r>
            <a:r>
              <a:rPr lang="nl-NL" altLang="en-US" i="1" dirty="0"/>
              <a:t>letters</a:t>
            </a:r>
            <a:r>
              <a:rPr lang="nl-NL" altLang="en-US" dirty="0"/>
              <a:t> in een formule kunnen vervangen worden door </a:t>
            </a:r>
            <a:r>
              <a:rPr lang="nl-NL" altLang="en-US" i="1" dirty="0"/>
              <a:t>getallen</a:t>
            </a:r>
            <a:r>
              <a:rPr lang="nl-NL" altLang="en-US" dirty="0"/>
              <a:t>.</a:t>
            </a:r>
          </a:p>
          <a:p>
            <a:endParaRPr lang="nl-NL" altLang="en-US" dirty="0"/>
          </a:p>
          <a:p>
            <a:r>
              <a:rPr lang="nl-NL" altLang="en-US" dirty="0"/>
              <a:t>Een formule met dan nog maar 1 letter erin heet een </a:t>
            </a:r>
            <a:r>
              <a:rPr lang="nl-NL" altLang="en-US" dirty="0">
                <a:solidFill>
                  <a:srgbClr val="FF0000"/>
                </a:solidFill>
              </a:rPr>
              <a:t>vergelijking</a:t>
            </a:r>
            <a:r>
              <a:rPr lang="nl-NL" altLang="en-US" dirty="0"/>
              <a:t>.  </a:t>
            </a:r>
          </a:p>
          <a:p>
            <a:endParaRPr lang="nl-NL" altLang="en-US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F960688-971E-3FE4-55D7-1B371959B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1356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 en vergelijking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altLang="en-US" dirty="0"/>
          </a:p>
          <a:p>
            <a:r>
              <a:rPr lang="nl-NL" altLang="en-US" dirty="0"/>
              <a:t>De </a:t>
            </a:r>
            <a:r>
              <a:rPr lang="nl-NL" altLang="en-US" dirty="0">
                <a:solidFill>
                  <a:srgbClr val="FF0000"/>
                </a:solidFill>
              </a:rPr>
              <a:t>formule </a:t>
            </a:r>
            <a:r>
              <a:rPr lang="nl-NL" altLang="en-US" dirty="0"/>
              <a:t>van het feestje is:</a:t>
            </a:r>
          </a:p>
          <a:p>
            <a:pPr lvl="1"/>
            <a:r>
              <a:rPr lang="nl-NL" altLang="en-US" dirty="0">
                <a:solidFill>
                  <a:schemeClr val="tx1"/>
                </a:solidFill>
              </a:rPr>
              <a:t>f = 10 + 35k</a:t>
            </a:r>
          </a:p>
          <a:p>
            <a:pPr marL="0" indent="0">
              <a:buNone/>
            </a:pPr>
            <a:endParaRPr lang="nl-NL" altLang="en-US" dirty="0"/>
          </a:p>
          <a:p>
            <a:r>
              <a:rPr lang="nl-NL" altLang="en-US" dirty="0"/>
              <a:t>Stel: in 2014 kostte het feestje € 185.</a:t>
            </a:r>
          </a:p>
          <a:p>
            <a:endParaRPr lang="nl-NL" altLang="en-US" dirty="0"/>
          </a:p>
          <a:p>
            <a:r>
              <a:rPr lang="nl-NL" altLang="en-US" dirty="0"/>
              <a:t>De </a:t>
            </a:r>
            <a:r>
              <a:rPr lang="nl-NL" altLang="en-US" dirty="0">
                <a:solidFill>
                  <a:srgbClr val="FF0000"/>
                </a:solidFill>
              </a:rPr>
              <a:t>vergelijking</a:t>
            </a:r>
            <a:r>
              <a:rPr lang="nl-NL" altLang="en-US" dirty="0"/>
              <a:t> is dan:</a:t>
            </a:r>
          </a:p>
          <a:p>
            <a:pPr lvl="1"/>
            <a:r>
              <a:rPr lang="nl-NL" altLang="en-US" dirty="0"/>
              <a:t> </a:t>
            </a:r>
            <a:r>
              <a:rPr lang="nl-NL" altLang="en-US" dirty="0">
                <a:solidFill>
                  <a:schemeClr val="tx1"/>
                </a:solidFill>
              </a:rPr>
              <a:t>185 = 10 + 35k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8A1C081-421F-3F19-3907-254BEE2C2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4192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Inklemmen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b="1" dirty="0"/>
              <a:t>f = 10 + 35k</a:t>
            </a:r>
          </a:p>
          <a:p>
            <a:r>
              <a:rPr lang="nl-NL" dirty="0"/>
              <a:t>In 2014 moest je € 185 betalen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Opdracht: Hoeveel kaartjes heb je dan gekocht?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27E1FF-442D-313E-AE20-E764B3EBE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04545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Opgave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i="1" dirty="0"/>
              <a:t>Formule </a:t>
            </a:r>
            <a:r>
              <a:rPr lang="nl-NL" sz="2400" b="1" i="1" dirty="0"/>
              <a:t>f = 10 + 35k</a:t>
            </a:r>
          </a:p>
          <a:p>
            <a:r>
              <a:rPr lang="nl-NL" sz="2400" i="1" dirty="0"/>
              <a:t>In 2014 moest je € 185 betalen</a:t>
            </a:r>
          </a:p>
          <a:p>
            <a:r>
              <a:rPr lang="nl-NL" sz="2400" i="1" dirty="0"/>
              <a:t>Hoeveel kaartjes heb je dan gekocht?</a:t>
            </a:r>
          </a:p>
          <a:p>
            <a:endParaRPr lang="nl-NL" dirty="0"/>
          </a:p>
          <a:p>
            <a:r>
              <a:rPr lang="nl-NL" dirty="0"/>
              <a:t>Oplossen met “Inklemmen”</a:t>
            </a:r>
          </a:p>
          <a:p>
            <a:r>
              <a:rPr lang="nl-NL" dirty="0"/>
              <a:t>Dus: verschillende aantallen kaartjes uitproberen.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DC1884-20A4-588B-DA70-3FE963FA5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349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 </a:t>
            </a:r>
            <a:r>
              <a:rPr lang="nl-NL" b="1" dirty="0"/>
              <a:t>f = 10 + 35k</a:t>
            </a:r>
          </a:p>
          <a:p>
            <a:r>
              <a:rPr lang="nl-NL" dirty="0"/>
              <a:t>In 2014 moest je € 185 betalen</a:t>
            </a:r>
          </a:p>
          <a:p>
            <a:r>
              <a:rPr lang="nl-NL" dirty="0"/>
              <a:t>Vergelijking: 185 = 10 + 35k. Los op.</a:t>
            </a:r>
          </a:p>
          <a:p>
            <a:endParaRPr lang="nl-NL" dirty="0"/>
          </a:p>
          <a:p>
            <a:r>
              <a:rPr lang="nl-NL" dirty="0"/>
              <a:t>4 kaartjes wordt 10 + 35 </a:t>
            </a:r>
            <a:r>
              <a:rPr lang="nl-NL" baseline="30000" dirty="0"/>
              <a:t>.</a:t>
            </a:r>
            <a:r>
              <a:rPr lang="nl-NL" dirty="0"/>
              <a:t> 4 = € 150 </a:t>
            </a:r>
          </a:p>
          <a:p>
            <a:r>
              <a:rPr lang="nl-NL" dirty="0"/>
              <a:t>6 kaartjes wordt 10 + 35 </a:t>
            </a:r>
            <a:r>
              <a:rPr lang="nl-NL" baseline="30000" dirty="0"/>
              <a:t>.</a:t>
            </a:r>
            <a:r>
              <a:rPr lang="nl-NL" dirty="0"/>
              <a:t> 6 = € 220</a:t>
            </a:r>
          </a:p>
          <a:p>
            <a:endParaRPr lang="nl-NL" dirty="0"/>
          </a:p>
          <a:p>
            <a:r>
              <a:rPr lang="nl-NL" dirty="0"/>
              <a:t>5 kaartjes wordt 10 + 35 </a:t>
            </a:r>
            <a:r>
              <a:rPr lang="nl-NL" baseline="30000" dirty="0"/>
              <a:t>.</a:t>
            </a:r>
            <a:r>
              <a:rPr lang="nl-NL" dirty="0"/>
              <a:t> 5 = € 185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19" r="68915" b="33562"/>
          <a:stretch/>
        </p:blipFill>
        <p:spPr bwMode="auto">
          <a:xfrm>
            <a:off x="6300192" y="3941608"/>
            <a:ext cx="1795686" cy="51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8"/>
          <a:stretch/>
        </p:blipFill>
        <p:spPr bwMode="auto">
          <a:xfrm>
            <a:off x="6300192" y="3563804"/>
            <a:ext cx="1189194" cy="33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5CC58E8-F3F3-56A3-4C9A-ED5EC97F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8257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D6B4B-1E51-7C6C-0F06-16B0D57AA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Inklemmen schema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E40576-997D-4F47-EAC1-BF9F6632C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Gebruik het schema:</a:t>
            </a:r>
          </a:p>
          <a:p>
            <a:r>
              <a:rPr lang="nl-NL" dirty="0"/>
              <a:t>f = 10 + 35k</a:t>
            </a:r>
          </a:p>
          <a:p>
            <a:r>
              <a:rPr lang="nl-NL" dirty="0"/>
              <a:t>Extra info: f = 185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4B5168D5-93BA-6C12-46AA-F3B093A26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771546"/>
              </p:ext>
            </p:extLst>
          </p:nvPr>
        </p:nvGraphicFramePr>
        <p:xfrm>
          <a:off x="1403648" y="3356992"/>
          <a:ext cx="5976664" cy="22142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43545157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1338960124"/>
                    </a:ext>
                  </a:extLst>
                </a:gridCol>
              </a:tblGrid>
              <a:tr h="442848">
                <a:tc>
                  <a:txBody>
                    <a:bodyPr/>
                    <a:lstStyle/>
                    <a:p>
                      <a:r>
                        <a:rPr lang="nl-NL" dirty="0"/>
                        <a:t>10 + 35k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42166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l-NL" dirty="0"/>
                        <a:t> k =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150: dus te weinig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979007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l-NL" dirty="0"/>
                        <a:t> k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220: dus te veel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6741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FF0000"/>
                          </a:solidFill>
                        </a:rPr>
                        <a:t> k =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FF0000"/>
                          </a:solidFill>
                        </a:rPr>
                        <a:t>185:  goed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66676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246831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810110-67B9-1F28-2229-01795B4E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625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3.3 en 3.4 Oplossen met de Balansmethode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2800" dirty="0" err="1"/>
              <a:t>Bijv</a:t>
            </a:r>
            <a:r>
              <a:rPr lang="nl-NL" sz="2800" dirty="0"/>
              <a:t>: 4a + 1  = 13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endParaRPr lang="nl-NL" sz="2800" dirty="0"/>
          </a:p>
          <a:p>
            <a:pPr>
              <a:defRPr/>
            </a:pPr>
            <a:r>
              <a:rPr lang="nl-NL" sz="2800" dirty="0"/>
              <a:t>Doel: een vergelijking </a:t>
            </a:r>
            <a:r>
              <a:rPr lang="nl-NL" sz="2800" i="1" dirty="0"/>
              <a:t>oplossen</a:t>
            </a:r>
            <a:r>
              <a:rPr lang="nl-NL" sz="2800" dirty="0"/>
              <a:t>. Uitrekenen wat de juiste waarde van “a” is.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De weegschaal (balans) moet altijd in evenwicht blijven!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4744"/>
            <a:ext cx="21290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C90AA11-BBFD-F961-2110-01D0A5C0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34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Links en rechts</a:t>
            </a:r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 </a:t>
            </a:r>
            <a:r>
              <a:rPr lang="nl-NL" dirty="0" err="1"/>
              <a:t>Bijv</a:t>
            </a:r>
            <a:r>
              <a:rPr lang="nl-NL" dirty="0"/>
              <a:t>: 4a + 1  = 13</a:t>
            </a:r>
          </a:p>
          <a:p>
            <a:pPr>
              <a:defRPr/>
            </a:pPr>
            <a:r>
              <a:rPr lang="nl-NL" sz="2800" i="1" dirty="0"/>
              <a:t>        links</a:t>
            </a:r>
            <a:r>
              <a:rPr lang="nl-NL" dirty="0"/>
              <a:t>    = </a:t>
            </a:r>
            <a:r>
              <a:rPr lang="nl-NL" sz="2800" i="1" dirty="0"/>
              <a:t>rechts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altLang="en-US" dirty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25838"/>
            <a:ext cx="316865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3284538"/>
            <a:ext cx="3138487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6741476-DA96-F400-E497-77244223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910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LETTERS en losse getallen</a:t>
            </a:r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Vergelijking heeft </a:t>
            </a:r>
            <a:r>
              <a:rPr lang="nl-NL" altLang="en-US" b="1" dirty="0">
                <a:solidFill>
                  <a:srgbClr val="FF0000"/>
                </a:solidFill>
              </a:rPr>
              <a:t>letters</a:t>
            </a:r>
            <a:r>
              <a:rPr lang="nl-NL" altLang="en-US" dirty="0"/>
              <a:t> en </a:t>
            </a:r>
            <a:r>
              <a:rPr lang="nl-NL" altLang="en-US" b="1" dirty="0">
                <a:solidFill>
                  <a:srgbClr val="FF0000"/>
                </a:solidFill>
              </a:rPr>
              <a:t>losse getallen</a:t>
            </a:r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r>
              <a:rPr lang="nl-NL" altLang="en-US" dirty="0"/>
              <a:t> 185 = 10 + 35k</a:t>
            </a:r>
          </a:p>
          <a:p>
            <a:endParaRPr lang="nl-NL" altLang="en-US" dirty="0"/>
          </a:p>
          <a:p>
            <a:r>
              <a:rPr lang="nl-NL" altLang="en-US" dirty="0"/>
              <a:t>35k zijn de “letters”, 10 is het losse getal</a:t>
            </a:r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64846"/>
            <a:ext cx="1524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799F996-C598-52A6-E8EB-5E2ECDC26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906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571184" cy="1143000"/>
          </a:xfrm>
        </p:spPr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1: rechts de </a:t>
            </a:r>
            <a:r>
              <a:rPr lang="nl-NL" sz="2800" b="1" i="1" dirty="0">
                <a:solidFill>
                  <a:srgbClr val="FF0000"/>
                </a:solidFill>
              </a:rPr>
              <a:t>letters</a:t>
            </a:r>
            <a:r>
              <a:rPr lang="nl-NL" dirty="0"/>
              <a:t> wegwerken</a:t>
            </a:r>
          </a:p>
          <a:p>
            <a:endParaRPr lang="nl-NL" dirty="0"/>
          </a:p>
          <a:p>
            <a:r>
              <a:rPr lang="nl-NL" dirty="0"/>
              <a:t>Stap 2: links alle </a:t>
            </a:r>
            <a:r>
              <a:rPr lang="nl-NL" b="1" i="1" dirty="0">
                <a:solidFill>
                  <a:srgbClr val="FF0000"/>
                </a:solidFill>
              </a:rPr>
              <a:t>losse</a:t>
            </a:r>
            <a:r>
              <a:rPr lang="nl-NL" dirty="0"/>
              <a:t> </a:t>
            </a:r>
            <a:r>
              <a:rPr lang="nl-NL" sz="2800" b="1" i="1" dirty="0">
                <a:solidFill>
                  <a:srgbClr val="FF0000"/>
                </a:solidFill>
              </a:rPr>
              <a:t>getallen</a:t>
            </a:r>
            <a:r>
              <a:rPr lang="nl-NL" dirty="0"/>
              <a:t> wegwerken</a:t>
            </a:r>
          </a:p>
          <a:p>
            <a:endParaRPr lang="nl-NL" dirty="0"/>
          </a:p>
          <a:p>
            <a:r>
              <a:rPr lang="nl-NL" dirty="0"/>
              <a:t>Stap 3: </a:t>
            </a:r>
            <a:r>
              <a:rPr lang="nl-NL" sz="2800" b="1" i="1" dirty="0">
                <a:solidFill>
                  <a:srgbClr val="FF0000"/>
                </a:solidFill>
              </a:rPr>
              <a:t>delen</a:t>
            </a:r>
            <a:r>
              <a:rPr lang="nl-NL" dirty="0"/>
              <a:t> door het getal voor de letter</a:t>
            </a:r>
          </a:p>
          <a:p>
            <a:endParaRPr lang="nl-NL" dirty="0"/>
          </a:p>
          <a:p>
            <a:pPr algn="ctr"/>
            <a:r>
              <a:rPr lang="nl-NL" b="1" dirty="0"/>
              <a:t>LINKS EN RECHTS HETZELFDE DOEN!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EBE85D4-03A9-D1CF-23AB-20D46B088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839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100" dirty="0"/>
              <a:t>Stap 2: links alle losse </a:t>
            </a:r>
            <a:r>
              <a:rPr lang="nl-NL" sz="1100" b="1" i="1" dirty="0">
                <a:solidFill>
                  <a:srgbClr val="FF0000"/>
                </a:solidFill>
              </a:rPr>
              <a:t>getallen</a:t>
            </a:r>
            <a:r>
              <a:rPr lang="nl-NL" sz="11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endParaRPr lang="nl-NL" sz="12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Er staan rechts geen letters. Dus deze stap is al gedaan.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42AC21-22A6-E622-F647-CF0744F16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890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srgbClr val="FF0000"/>
                </a:solidFill>
              </a:rPr>
              <a:t>     </a:t>
            </a:r>
            <a:r>
              <a:rPr lang="nl-NL" sz="2400" b="1" i="1" dirty="0">
                <a:solidFill>
                  <a:srgbClr val="FF0000"/>
                </a:solidFill>
              </a:rPr>
              <a:t>-1   -1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     = 6</a:t>
            </a:r>
          </a:p>
          <a:p>
            <a:pPr marL="0" lvl="0" indent="0" algn="ctr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3812901" y="4346098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C2126F1-02E4-3AA5-AEC4-A14A80036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557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     = 6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:3         :3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1b      = 2  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 b 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9" name="Rechte verbindingslijn 18"/>
          <p:cNvCxnSpPr/>
          <p:nvPr/>
        </p:nvCxnSpPr>
        <p:spPr>
          <a:xfrm>
            <a:off x="3275856" y="4797152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3D0A868D-BA14-47AE-8031-14030FFC2CB2}"/>
              </a:ext>
            </a:extLst>
          </p:cNvPr>
          <p:cNvSpPr txBox="1"/>
          <p:nvPr/>
        </p:nvSpPr>
        <p:spPr>
          <a:xfrm>
            <a:off x="6084168" y="4814865"/>
            <a:ext cx="187220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OPGELET:</a:t>
            </a:r>
          </a:p>
          <a:p>
            <a:endParaRPr lang="nl-NL" dirty="0"/>
          </a:p>
          <a:p>
            <a:r>
              <a:rPr lang="nl-NL" dirty="0"/>
              <a:t> 1a wordt  a</a:t>
            </a:r>
          </a:p>
          <a:p>
            <a:r>
              <a:rPr lang="nl-NL" dirty="0"/>
              <a:t>-1a wordt -a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58DBDC-DB9B-B31C-7C6E-25CEBE3CB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779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d - 5 = 20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100" dirty="0"/>
              <a:t>Stap 2: links alle losse </a:t>
            </a:r>
            <a:r>
              <a:rPr lang="nl-NL" sz="1100" b="1" i="1" dirty="0">
                <a:solidFill>
                  <a:srgbClr val="FF0000"/>
                </a:solidFill>
              </a:rPr>
              <a:t>getallen</a:t>
            </a:r>
            <a:r>
              <a:rPr lang="nl-NL" sz="11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endParaRPr lang="nl-NL" sz="12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d - 5 = 20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Er staan rechts geen letters. Dus deze stap is al gedaan.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884EE46-62BC-14E7-42C4-012DDAFF9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4979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d - 5 = 20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d -5 = 20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srgbClr val="FF0000"/>
                </a:solidFill>
              </a:rPr>
              <a:t>     </a:t>
            </a:r>
            <a:r>
              <a:rPr lang="nl-NL" sz="2400" b="1" i="1" dirty="0">
                <a:solidFill>
                  <a:srgbClr val="FF0000"/>
                </a:solidFill>
              </a:rPr>
              <a:t>+5   +5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d     = 25</a:t>
            </a:r>
          </a:p>
          <a:p>
            <a:pPr marL="0" lvl="0" indent="0" algn="ctr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3707904" y="4365104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D0F762-FFF9-B87B-CE13-B36F56B9B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0458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d -5 = 20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d -5 = 20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d     = 25</a:t>
            </a:r>
          </a:p>
          <a:p>
            <a:pPr marL="0" lvl="0" indent="0" algn="ctr">
              <a:buNone/>
            </a:pPr>
            <a:endParaRPr lang="nl-NL" sz="2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nl-NL" sz="2400" dirty="0">
                <a:solidFill>
                  <a:prstClr val="black"/>
                </a:solidFill>
              </a:rPr>
              <a:t>De vergelijking is al opgelost. Stap 3 niet meer nodig.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 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41D7A3E-6D8D-3A89-D21B-6EDCD0B9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782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8a -16 = 0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100" dirty="0"/>
              <a:t>Stap 2: links alle losse </a:t>
            </a:r>
            <a:r>
              <a:rPr lang="nl-NL" sz="1100" b="1" i="1" dirty="0">
                <a:solidFill>
                  <a:srgbClr val="FF0000"/>
                </a:solidFill>
              </a:rPr>
              <a:t>getallen</a:t>
            </a:r>
            <a:r>
              <a:rPr lang="nl-NL" sz="11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endParaRPr lang="nl-NL" sz="12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8a -16 = 0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Er staan rechts geen letters. Dus deze stap is al gedaan.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A83666F-CD4E-CCF9-4595-8254B368A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1457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8a -16 = 0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8a -16 = 0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srgbClr val="FF0000"/>
                </a:solidFill>
              </a:rPr>
              <a:t>     </a:t>
            </a:r>
            <a:r>
              <a:rPr lang="nl-NL" sz="2400" b="1" i="1" dirty="0">
                <a:solidFill>
                  <a:srgbClr val="FF0000"/>
                </a:solidFill>
              </a:rPr>
              <a:t>+16   +16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8a      = 16</a:t>
            </a:r>
          </a:p>
          <a:p>
            <a:pPr marL="0" lvl="0" indent="0" algn="ctr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3812901" y="4346098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482F86-C732-9398-B3D0-1254BFB21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1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8a -16 = 0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8a -16 = 0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8a      = 16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:8         :8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1a      = 2  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 a 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9" name="Rechte verbindingslijn 18"/>
          <p:cNvCxnSpPr/>
          <p:nvPr/>
        </p:nvCxnSpPr>
        <p:spPr>
          <a:xfrm>
            <a:off x="3275856" y="4797152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3D0A868D-BA14-47AE-8031-14030FFC2CB2}"/>
              </a:ext>
            </a:extLst>
          </p:cNvPr>
          <p:cNvSpPr txBox="1"/>
          <p:nvPr/>
        </p:nvSpPr>
        <p:spPr>
          <a:xfrm>
            <a:off x="6084168" y="4814865"/>
            <a:ext cx="187220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OPGELET:</a:t>
            </a:r>
          </a:p>
          <a:p>
            <a:endParaRPr lang="nl-NL" dirty="0"/>
          </a:p>
          <a:p>
            <a:r>
              <a:rPr lang="nl-NL" dirty="0"/>
              <a:t> 1a wordt  a</a:t>
            </a:r>
          </a:p>
          <a:p>
            <a:r>
              <a:rPr lang="nl-NL" dirty="0"/>
              <a:t>-1a wordt -a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42ABED-6AD9-A7FD-E802-222B83A78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9449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+5a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-5a               -5a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4a +2 = 10      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>
            <a:cxnSpLocks/>
          </p:cNvCxnSpPr>
          <p:nvPr/>
        </p:nvCxnSpPr>
        <p:spPr>
          <a:xfrm>
            <a:off x="4644008" y="3704816"/>
            <a:ext cx="576064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353A46B-07AA-91ED-FE34-28FDB19E8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8908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+ 5a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+2 = 10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-2     -2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4a     = 8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3419872" y="4149080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24D3F6C-CEF6-76FB-8820-C1257CA88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1753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+ 5a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+2 = 10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     = 8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:4        :4</a:t>
            </a:r>
            <a:endParaRPr lang="nl-NL" sz="1050" b="1" i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a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2843808" y="4609012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884D0AC-2336-01EC-A115-DA522ABD6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52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– 5x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–5x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+5x            +5x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/>
          <p:nvPr/>
        </p:nvCxnSpPr>
        <p:spPr>
          <a:xfrm>
            <a:off x="4499992" y="3725049"/>
            <a:ext cx="640915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FAD0BE-DEA0-6EE5-08F7-E8FF241ED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3277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30 - 5x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30 -5x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     +6    +6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12x     = 36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3367618" y="4164571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5501157-3D46-E885-1330-683A84D10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0808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30 - 5x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30 -5x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12x    = 36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:12       :12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x    = 3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2987824" y="4653136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2B30D63-FC22-7D45-0353-EB0A9442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809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5 - b = 4b – 60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5 -b = 4b – 60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    -4b  -4b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5 -5b =     - 60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>
            <a:cxnSpLocks/>
          </p:cNvCxnSpPr>
          <p:nvPr/>
        </p:nvCxnSpPr>
        <p:spPr>
          <a:xfrm>
            <a:off x="3931085" y="3789040"/>
            <a:ext cx="424891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872C56-32E5-AFA1-1DFF-A21B6CD3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5483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5 - b = 4b - 60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5 -b = 4b - 60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5 - 5b =      - 60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-</a:t>
            </a:r>
            <a:r>
              <a:rPr lang="nl-NL" sz="2400" b="1" i="1">
                <a:solidFill>
                  <a:srgbClr val="FF0000"/>
                </a:solidFill>
              </a:rPr>
              <a:t>5                  </a:t>
            </a:r>
            <a:r>
              <a:rPr lang="nl-NL" sz="2400" b="1" i="1" dirty="0">
                <a:solidFill>
                  <a:srgbClr val="FF0000"/>
                </a:solidFill>
              </a:rPr>
              <a:t>-5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-5b =       -65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>
            <a:cxnSpLocks/>
          </p:cNvCxnSpPr>
          <p:nvPr/>
        </p:nvCxnSpPr>
        <p:spPr>
          <a:xfrm>
            <a:off x="2699792" y="4149080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00E5A16-CA62-E75B-BF1F-BF2EBFA44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7339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3.3 &amp; 3.4 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5 - b = 4b - 60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5 -b   = 4b - 60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5 -5b =      - 60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-5b =      - 65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:-5           :-5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   b  = 13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3275856" y="4653136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D0F90127-5EBF-AC4C-8926-2E06520C59A5}"/>
                  </a:ext>
                </a:extLst>
              </p14:cNvPr>
              <p14:cNvContentPartPr/>
              <p14:nvPr/>
            </p14:nvContentPartPr>
            <p14:xfrm>
              <a:off x="6397200" y="1434960"/>
              <a:ext cx="1505160" cy="160272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D0F90127-5EBF-AC4C-8926-2E06520C59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87840" y="1425600"/>
                <a:ext cx="1523880" cy="162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DCE826F9-6EBF-912B-9324-834614EF7BEC}"/>
                  </a:ext>
                </a:extLst>
              </p14:cNvPr>
              <p14:cNvContentPartPr/>
              <p14:nvPr/>
            </p14:nvContentPartPr>
            <p14:xfrm>
              <a:off x="6350040" y="3313080"/>
              <a:ext cx="1146600" cy="110844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DCE826F9-6EBF-912B-9324-834614EF7B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40680" y="3303720"/>
                <a:ext cx="1165320" cy="11271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C97B772-DB5C-10F3-38FE-4371BD3C6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599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3.5 Lineaire formules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28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dirty="0"/>
              <a:t>Vraag: Wat is een lineaire formule?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Antwoord: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Oók met breuken, kommagetallen en negatieve getallen in formule.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9756775" y="3443288"/>
            <a:ext cx="4392613" cy="9540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nl-NL" sz="2800" dirty="0"/>
              <a:t>Een formule waarvan de grafiek een rechte lijn is.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785956-CADC-1B0D-64A6-2A6B9CE3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2572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94798E-6 L -0.90156 0.012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87" y="6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3.5 Lineaire formules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Teken de grafiek van de formule </a:t>
            </a:r>
            <a:r>
              <a:rPr lang="nl-NL" b="1" dirty="0"/>
              <a:t>y = ½ x +1</a:t>
            </a:r>
          </a:p>
          <a:p>
            <a:endParaRPr lang="nl-NL" dirty="0"/>
          </a:p>
          <a:p>
            <a:r>
              <a:rPr lang="nl-NL" dirty="0"/>
              <a:t>Stap 1: maak een </a:t>
            </a:r>
            <a:r>
              <a:rPr lang="nl-NL" sz="2800" b="1" i="1" dirty="0">
                <a:solidFill>
                  <a:srgbClr val="FF0000"/>
                </a:solidFill>
              </a:rPr>
              <a:t>tabel </a:t>
            </a:r>
            <a:r>
              <a:rPr lang="nl-NL" sz="2800" dirty="0"/>
              <a:t>met minimaal 2 punten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Stap 2: teken minimaal 2 punten uit de tabel in een </a:t>
            </a:r>
            <a:r>
              <a:rPr lang="nl-NL" b="1" i="1" dirty="0">
                <a:solidFill>
                  <a:srgbClr val="FF0000"/>
                </a:solidFill>
              </a:rPr>
              <a:t>assenstelsel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Stap 3: teken de </a:t>
            </a:r>
            <a:r>
              <a:rPr lang="nl-NL" b="1" i="1" dirty="0">
                <a:solidFill>
                  <a:srgbClr val="FF0000"/>
                </a:solidFill>
              </a:rPr>
              <a:t>grafiek</a:t>
            </a:r>
            <a:r>
              <a:rPr lang="nl-NL" dirty="0"/>
              <a:t> door een lijn te trekken door de punten.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89432CE-1983-EE74-429F-0ED35A4D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2040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nl-NL" dirty="0"/>
              <a:t>y = ½ x +1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nl-NL" b="1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sp>
        <p:nvSpPr>
          <p:cNvPr id="3" name="Stroomdiagram: Verbindingslijn 2"/>
          <p:cNvSpPr/>
          <p:nvPr/>
        </p:nvSpPr>
        <p:spPr>
          <a:xfrm>
            <a:off x="4455193" y="4026613"/>
            <a:ext cx="45719" cy="9862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Stroomdiagram: Verbindingslijn 3"/>
          <p:cNvSpPr/>
          <p:nvPr/>
        </p:nvSpPr>
        <p:spPr>
          <a:xfrm>
            <a:off x="5220072" y="3628531"/>
            <a:ext cx="72008" cy="7200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>
            <a:cxnSpLocks/>
          </p:cNvCxnSpPr>
          <p:nvPr/>
        </p:nvCxnSpPr>
        <p:spPr>
          <a:xfrm flipV="1">
            <a:off x="2771800" y="3097052"/>
            <a:ext cx="3428322" cy="1844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/>
          <p:cNvSpPr/>
          <p:nvPr/>
        </p:nvSpPr>
        <p:spPr>
          <a:xfrm>
            <a:off x="4473703" y="2564904"/>
            <a:ext cx="458337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/>
          <p:cNvSpPr txBox="1"/>
          <p:nvPr/>
        </p:nvSpPr>
        <p:spPr>
          <a:xfrm>
            <a:off x="4473703" y="2564904"/>
            <a:ext cx="458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 </a:t>
            </a:r>
          </a:p>
          <a:p>
            <a:endParaRPr lang="nl-NL" dirty="0"/>
          </a:p>
        </p:txBody>
      </p:sp>
      <p:sp>
        <p:nvSpPr>
          <p:cNvPr id="6" name="Rechthoek 5"/>
          <p:cNvSpPr/>
          <p:nvPr/>
        </p:nvSpPr>
        <p:spPr>
          <a:xfrm>
            <a:off x="5724128" y="3429000"/>
            <a:ext cx="360040" cy="1440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Ovaal 9"/>
          <p:cNvSpPr/>
          <p:nvPr/>
        </p:nvSpPr>
        <p:spPr>
          <a:xfrm>
            <a:off x="5620907" y="3628531"/>
            <a:ext cx="72008" cy="7200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5536715" y="3573016"/>
            <a:ext cx="187413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3419872" y="4104284"/>
            <a:ext cx="504056" cy="175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/>
          <p:cNvSpPr/>
          <p:nvPr/>
        </p:nvSpPr>
        <p:spPr>
          <a:xfrm>
            <a:off x="3923928" y="4155775"/>
            <a:ext cx="243261" cy="154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347" y="1602025"/>
            <a:ext cx="5426931" cy="82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Afbeeldingsresultaat voor assenstelsel lee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401" y="2522398"/>
            <a:ext cx="3677022" cy="368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10A502-9A3F-2631-6D06-92B0A25B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84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Coördinaten controleren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Ligt punt (40,21) op de grafiek van de formule </a:t>
            </a:r>
            <a:r>
              <a:rPr lang="nl-NL" b="1" dirty="0">
                <a:solidFill>
                  <a:srgbClr val="FF0000"/>
                </a:solidFill>
              </a:rPr>
              <a:t>y = ½ x + 1</a:t>
            </a:r>
            <a:r>
              <a:rPr lang="nl-NL" dirty="0"/>
              <a:t>?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Zet 40 in de bovenste rij tabel erbij, en reken y uit.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r>
              <a:rPr lang="nl-NL" dirty="0"/>
              <a:t>Klopt (40,21) ligt op de grafiek.</a:t>
            </a:r>
          </a:p>
        </p:txBody>
      </p:sp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65C741F8-5070-4228-9BDB-9E87EB466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830009"/>
              </p:ext>
            </p:extLst>
          </p:nvPr>
        </p:nvGraphicFramePr>
        <p:xfrm>
          <a:off x="899592" y="2852936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3343773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76270712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35348467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76317632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799867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4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 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337835"/>
                  </a:ext>
                </a:extLst>
              </a:tr>
            </a:tbl>
          </a:graphicData>
        </a:graphic>
      </p:graphicFrame>
      <p:graphicFrame>
        <p:nvGraphicFramePr>
          <p:cNvPr id="10" name="Tabel 10">
            <a:extLst>
              <a:ext uri="{FF2B5EF4-FFF2-40B4-BE49-F238E27FC236}">
                <a16:creationId xmlns:a16="http://schemas.microsoft.com/office/drawing/2014/main" id="{4A88DB70-386E-4EAF-9088-36568836B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287100"/>
              </p:ext>
            </p:extLst>
          </p:nvPr>
        </p:nvGraphicFramePr>
        <p:xfrm>
          <a:off x="923427" y="5013176"/>
          <a:ext cx="6096000" cy="874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1003701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78323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4573388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1574082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052235403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 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31853"/>
                  </a:ext>
                </a:extLst>
              </a:tr>
            </a:tbl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BBEB29B-691B-E6AA-4522-BFD93DDE3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4995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Coördinaten uitrekenen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 de grafiek van de formule </a:t>
            </a:r>
            <a:r>
              <a:rPr lang="nl-NL" b="1" dirty="0">
                <a:solidFill>
                  <a:srgbClr val="FF0000"/>
                </a:solidFill>
              </a:rPr>
              <a:t>y =  ½ x + 1 </a:t>
            </a:r>
            <a:r>
              <a:rPr lang="nl-NL" dirty="0"/>
              <a:t>ligt het punt A waarvan de y-coördinaat 9 is.  Wat is de x-coördinaat van punt A?</a:t>
            </a:r>
          </a:p>
          <a:p>
            <a:endParaRPr lang="nl-NL" dirty="0"/>
          </a:p>
          <a:p>
            <a:r>
              <a:rPr lang="nl-NL" dirty="0"/>
              <a:t>Vul de 9 in, in de formule op de plaats van de y. Dat wordt dan: 9 = ½ x + 1</a:t>
            </a:r>
          </a:p>
          <a:p>
            <a:endParaRPr lang="nl-NL" dirty="0"/>
          </a:p>
          <a:p>
            <a:r>
              <a:rPr lang="nl-NL" dirty="0"/>
              <a:t>Gebruik inklemmen (of balansmethode) om de juiste x te vinden.</a:t>
            </a:r>
          </a:p>
          <a:p>
            <a:endParaRPr lang="nl-NL" dirty="0"/>
          </a:p>
          <a:p>
            <a:r>
              <a:rPr lang="nl-NL" dirty="0"/>
              <a:t> x = 16 want 9 = ½ </a:t>
            </a:r>
            <a:r>
              <a:rPr lang="nl-NL" baseline="30000" dirty="0"/>
              <a:t>.</a:t>
            </a:r>
            <a:r>
              <a:rPr lang="nl-NL" dirty="0"/>
              <a:t>16 + 1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r>
              <a:rPr lang="nl-NL" dirty="0"/>
              <a:t>Klopt (40,123) ligt op de grafiek.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DE54F49-D4BA-BD3E-67A9-8E5FB4E3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7672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2623</Words>
  <Application>Microsoft Office PowerPoint</Application>
  <PresentationFormat>Diavoorstelling (4:3)</PresentationFormat>
  <Paragraphs>641</Paragraphs>
  <Slides>56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56</vt:i4>
      </vt:variant>
    </vt:vector>
  </HeadingPairs>
  <TitlesOfParts>
    <vt:vector size="61" baseType="lpstr">
      <vt:lpstr>Aptos</vt:lpstr>
      <vt:lpstr>Trebuchet MS</vt:lpstr>
      <vt:lpstr>Wingdings</vt:lpstr>
      <vt:lpstr>Wingdings 2</vt:lpstr>
      <vt:lpstr>H1.4-1.6-oudpp</vt:lpstr>
      <vt:lpstr>Wiskunde 2Tl</vt:lpstr>
      <vt:lpstr>Wiskunde leer je door:</vt:lpstr>
      <vt:lpstr>herhaling</vt:lpstr>
      <vt:lpstr>Assenstelsel</vt:lpstr>
      <vt:lpstr>Formule</vt:lpstr>
      <vt:lpstr>Afspraken Wiskunde</vt:lpstr>
      <vt:lpstr>Tabel</vt:lpstr>
      <vt:lpstr>Tabel</vt:lpstr>
      <vt:lpstr>Tabel</vt:lpstr>
      <vt:lpstr>Grafiek</vt:lpstr>
      <vt:lpstr>Grafiek</vt:lpstr>
      <vt:lpstr>3.1 Oplossen met grafieken</vt:lpstr>
      <vt:lpstr>3.1 Oplossen met grafieken</vt:lpstr>
      <vt:lpstr>3.1 Oplossen met grafieken</vt:lpstr>
      <vt:lpstr>3.1 Oplossen met grafieken</vt:lpstr>
      <vt:lpstr>3.1 Oplossen met grafieken</vt:lpstr>
      <vt:lpstr>3.1 Oplossen met grafieken</vt:lpstr>
      <vt:lpstr>3.1 Oplossen met grafieken</vt:lpstr>
      <vt:lpstr>3.2 Oplossen met inklemmen</vt:lpstr>
      <vt:lpstr>3.2 Oplossen met inklemmen</vt:lpstr>
      <vt:lpstr>3.2 Oplossen met inklemmen</vt:lpstr>
      <vt:lpstr>voorbeeld</vt:lpstr>
      <vt:lpstr>Met de auto:</vt:lpstr>
      <vt:lpstr>Formule en vergelijking</vt:lpstr>
      <vt:lpstr>Formule en vergelijking</vt:lpstr>
      <vt:lpstr>Inklemmen</vt:lpstr>
      <vt:lpstr>Opgave</vt:lpstr>
      <vt:lpstr>Stappen</vt:lpstr>
      <vt:lpstr>Inklemmen schema</vt:lpstr>
      <vt:lpstr>3.3 en 3.4 Oplossen met de Balansmethode </vt:lpstr>
      <vt:lpstr>Links en rechts</vt:lpstr>
      <vt:lpstr>LETTERS en losse getallen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3.3 &amp; 3.4 Balansmethode</vt:lpstr>
      <vt:lpstr>3.5 Lineaire formules </vt:lpstr>
      <vt:lpstr>3.5 Lineaire formules</vt:lpstr>
      <vt:lpstr>y = ½ x +1</vt:lpstr>
      <vt:lpstr>Coördinaten controleren</vt:lpstr>
      <vt:lpstr>Coördinaten uitrekenen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210</cp:revision>
  <dcterms:created xsi:type="dcterms:W3CDTF">2013-09-15T12:09:42Z</dcterms:created>
  <dcterms:modified xsi:type="dcterms:W3CDTF">2026-07-26T11:17:13Z</dcterms:modified>
</cp:coreProperties>
</file>