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6" r:id="rId2"/>
    <p:sldId id="309" r:id="rId3"/>
    <p:sldId id="354" r:id="rId4"/>
    <p:sldId id="345" r:id="rId5"/>
    <p:sldId id="353" r:id="rId6"/>
    <p:sldId id="361" r:id="rId7"/>
    <p:sldId id="363" r:id="rId8"/>
    <p:sldId id="362" r:id="rId9"/>
    <p:sldId id="364" r:id="rId10"/>
    <p:sldId id="391" r:id="rId11"/>
    <p:sldId id="390" r:id="rId12"/>
    <p:sldId id="374" r:id="rId13"/>
    <p:sldId id="375" r:id="rId14"/>
    <p:sldId id="376" r:id="rId15"/>
    <p:sldId id="377" r:id="rId16"/>
    <p:sldId id="381" r:id="rId17"/>
    <p:sldId id="382" r:id="rId18"/>
    <p:sldId id="389" r:id="rId19"/>
    <p:sldId id="386" r:id="rId20"/>
    <p:sldId id="392" r:id="rId21"/>
    <p:sldId id="387" r:id="rId22"/>
    <p:sldId id="388" r:id="rId23"/>
    <p:sldId id="397" r:id="rId24"/>
    <p:sldId id="398" r:id="rId25"/>
    <p:sldId id="399" r:id="rId26"/>
    <p:sldId id="384" r:id="rId27"/>
    <p:sldId id="383" r:id="rId28"/>
    <p:sldId id="366" r:id="rId29"/>
    <p:sldId id="394" r:id="rId30"/>
    <p:sldId id="396" r:id="rId31"/>
    <p:sldId id="379" r:id="rId32"/>
    <p:sldId id="380" r:id="rId33"/>
    <p:sldId id="367" r:id="rId34"/>
    <p:sldId id="369" r:id="rId35"/>
    <p:sldId id="401" r:id="rId36"/>
    <p:sldId id="370" r:id="rId37"/>
    <p:sldId id="371" r:id="rId38"/>
    <p:sldId id="372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04T06:59:02.30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04T06:59:11.431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04T06:59:02.30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04T06:59:11.431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12-04T06:59:02.308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C33AC5-F112-4C3E-9590-7F80913BB1F7}" type="datetimeFigureOut">
              <a:rPr lang="nl-NL" smtClean="0"/>
              <a:t>26-7-2026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18F3E-3212-4E7F-ACF7-D04D1E1F931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0322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18F3E-3212-4E7F-ACF7-D04D1E1F931A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8538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4622F33-D55E-4203-856C-714E8C5E4958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66697-FA93-4661-B01B-3D3E52EF87AC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7A4BC46-6B02-4294-8FE1-D3A381EC0BB6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23D9B-A521-4FAD-964E-9B3A41572C83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B6E41-21B4-44E2-8DD7-51795CC2E183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77A6C-B970-42F2-9E56-D1E278692FBC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53DF4-9437-47DF-A868-7D904B8F9013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5BDDE-C43D-409B-8785-32E2F382443F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A6DF548-2078-4C19-AB73-7DD330082B33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E1B5B-1269-4D9D-A741-1E7BDFDE773E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65CBF4E-A8A8-4DD7-B222-5EDDABD015AD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C094177-D854-4595-9132-F5BA0F5F955D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watch?v=UJohnu9Asa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customXml" Target="../ink/ink2.xml"/><Relationship Id="rId4" Type="http://schemas.openxmlformats.org/officeDocument/2006/relationships/image" Target="../media/image30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customXml" Target="../ink/ink4.xml"/><Relationship Id="rId4" Type="http://schemas.openxmlformats.org/officeDocument/2006/relationships/image" Target="../media/image30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2Tl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401847" y="3573016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Hoofdstuk 4: Statistiek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3273B63-7434-B5C8-2B91-49B56D47A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58250D4-A9CC-D977-E860-58F3D6633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Iemand verdiende € 2400, wordt werkloos en krijgt nu nog maar 70% van </a:t>
            </a:r>
            <a:r>
              <a:rPr lang="nl-NL" i="1"/>
              <a:t>zijn loon.</a:t>
            </a:r>
            <a:endParaRPr lang="nl-NL" i="1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2.400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88728" y="370556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1.680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0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70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70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7" y="4673192"/>
            <a:ext cx="632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70</a:t>
            </a:r>
            <a:endParaRPr lang="nl-NL" sz="1200" dirty="0"/>
          </a:p>
        </p:txBody>
      </p:sp>
      <p:sp>
        <p:nvSpPr>
          <p:cNvPr id="19" name="Tekstvak 18"/>
          <p:cNvSpPr txBox="1"/>
          <p:nvPr/>
        </p:nvSpPr>
        <p:spPr>
          <a:xfrm>
            <a:off x="6027897" y="3677808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?</a:t>
            </a:r>
            <a:endParaRPr lang="nl-NL" b="1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874BEDF4-FA84-BFDA-8320-D28C9C45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7914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4.1 Voorbeeld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 Racket kost €59,-. </a:t>
            </a:r>
          </a:p>
          <a:p>
            <a:r>
              <a:rPr lang="nl-NL" dirty="0"/>
              <a:t> Je krijgt €8,85 korting.</a:t>
            </a:r>
          </a:p>
          <a:p>
            <a:r>
              <a:rPr lang="nl-NL" dirty="0"/>
              <a:t> Hoeveel procent korting krijg je?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FE7AE93-FFAB-457A-8D90-0AB57611D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3645024"/>
            <a:ext cx="2143125" cy="21431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F0F69A1-3556-7F2F-9C29-17172C1B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29911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Met verhoudingstabel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59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88728" y="370556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8,85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48620" y="3717711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77607" y="305022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59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7228" y="535373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59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0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8,85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8,85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7" y="4673192"/>
            <a:ext cx="632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15</a:t>
            </a:r>
            <a:endParaRPr lang="nl-NL" sz="1200" dirty="0"/>
          </a:p>
        </p:txBody>
      </p:sp>
      <p:sp>
        <p:nvSpPr>
          <p:cNvPr id="19" name="Tekstvak 18"/>
          <p:cNvSpPr txBox="1"/>
          <p:nvPr/>
        </p:nvSpPr>
        <p:spPr>
          <a:xfrm>
            <a:off x="6657703" y="4644715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?</a:t>
            </a:r>
            <a:endParaRPr lang="nl-NL" b="1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85503B5-FF32-BCB6-4945-2CED53583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5084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Absoluut en relatief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600" dirty="0"/>
              <a:t>Vraag: is de Aarde groot?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4" t="81712" r="56218" b="10237"/>
          <a:stretch/>
        </p:blipFill>
        <p:spPr bwMode="auto">
          <a:xfrm>
            <a:off x="1619672" y="3645024"/>
            <a:ext cx="4791801" cy="1863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ECD8C3D-89C4-D9DB-3C98-848D8F5BA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13020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Absoluut en relatief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Omtrek van de Aarde is 40.000 km.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i="1" dirty="0"/>
              <a:t>Absolute</a:t>
            </a:r>
            <a:r>
              <a:rPr lang="nl-NL" dirty="0"/>
              <a:t> grootte is dus 40.000 km. </a:t>
            </a:r>
          </a:p>
          <a:p>
            <a:endParaRPr lang="nl-NL" dirty="0"/>
          </a:p>
          <a:p>
            <a:r>
              <a:rPr lang="nl-NL" dirty="0"/>
              <a:t>Is dat veel?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32760" r="1721"/>
          <a:stretch/>
        </p:blipFill>
        <p:spPr>
          <a:xfrm>
            <a:off x="4283968" y="2348880"/>
            <a:ext cx="2160240" cy="184638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BD8E92-AFFA-66C0-2696-32E5FC681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31894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Absoluut en relatief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Relatief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91" r="2551"/>
          <a:stretch/>
        </p:blipFill>
        <p:spPr bwMode="auto">
          <a:xfrm>
            <a:off x="147092" y="2060848"/>
            <a:ext cx="7859216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05DCD4E-C161-588E-2B8E-F61460BC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6312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Absolute en relatieve toename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Toename in euro’s of aantallen: </a:t>
            </a:r>
            <a:r>
              <a:rPr lang="nl-NL" sz="2800" b="1" dirty="0"/>
              <a:t>absolute </a:t>
            </a:r>
            <a:r>
              <a:rPr lang="nl-NL" dirty="0"/>
              <a:t>toename.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Toename in procenten: </a:t>
            </a:r>
            <a:r>
              <a:rPr lang="nl-NL" sz="2800" b="1" dirty="0"/>
              <a:t>relatieve</a:t>
            </a:r>
            <a:r>
              <a:rPr lang="nl-NL" dirty="0"/>
              <a:t> toename of </a:t>
            </a:r>
            <a:r>
              <a:rPr lang="nl-NL" b="1" dirty="0"/>
              <a:t>procentuele </a:t>
            </a:r>
            <a:r>
              <a:rPr lang="nl-NL" dirty="0"/>
              <a:t>toename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6720E98-5093-46CA-8A84-B3330B8A6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708920"/>
            <a:ext cx="2071679" cy="116014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23B356C-401C-4750-8B0F-2842AC43D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07" y="5248275"/>
            <a:ext cx="1071562" cy="107156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FCB0DA9-6DD8-FBB8-FA8A-D3603DA11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06194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44C02E-6A7D-4F1E-9617-2C0843373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4.1 Toename en Afname in procenten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6F3740-8218-4526-8781-22C6F70AB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i="1" dirty="0"/>
              <a:t>Stappenplan: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Bereken het </a:t>
            </a:r>
            <a:r>
              <a:rPr lang="nl-NL" b="1" dirty="0"/>
              <a:t>verschil</a:t>
            </a:r>
            <a:r>
              <a:rPr lang="nl-NL" dirty="0"/>
              <a:t> tussen de oude en de nieuwe situatie.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Zet in verhoudingstabel de </a:t>
            </a:r>
            <a:r>
              <a:rPr lang="nl-NL" b="1" dirty="0"/>
              <a:t>oude</a:t>
            </a:r>
            <a:r>
              <a:rPr lang="nl-NL" dirty="0"/>
              <a:t> waarde en het </a:t>
            </a:r>
            <a:r>
              <a:rPr lang="nl-NL" b="1" dirty="0"/>
              <a:t>verschil</a:t>
            </a:r>
            <a:r>
              <a:rPr lang="nl-NL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Bereken het </a:t>
            </a:r>
            <a:r>
              <a:rPr lang="nl-NL" b="1" dirty="0"/>
              <a:t>percentage </a:t>
            </a:r>
            <a:r>
              <a:rPr lang="nl-NL" dirty="0"/>
              <a:t>dat bij het verschil hoort. 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6429DEF-3B5C-D6EC-2ABC-A77235AB0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1548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4.1 Toe- en afname in procenten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4468" y="2924944"/>
            <a:ext cx="7239000" cy="3333675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051720" y="350100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16500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5580112" y="357301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7400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2195736" y="465313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100%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5796136" y="3026227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ABSOLUTE AFNAME 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5724128" y="523506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RELATIEVE AFNAME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159052" y="354551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652120" y="472514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44,8%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755576" y="1772816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Aantal gnoes in Afrika was 16500. Nu nog maar 9100. De absolute afname is dus 16500 – 9100 = 7400.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190" y="1692473"/>
            <a:ext cx="1156766" cy="76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Gekromde PIJL-OMLAAG 8">
            <a:extLst>
              <a:ext uri="{FF2B5EF4-FFF2-40B4-BE49-F238E27FC236}">
                <a16:creationId xmlns:a16="http://schemas.microsoft.com/office/drawing/2014/main" id="{B07B36C0-E808-4744-9735-0FFBEF787ACE}"/>
              </a:ext>
            </a:extLst>
          </p:cNvPr>
          <p:cNvSpPr/>
          <p:nvPr/>
        </p:nvSpPr>
        <p:spPr>
          <a:xfrm>
            <a:off x="2771800" y="3026227"/>
            <a:ext cx="1387252" cy="41206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5" name="Gekromde PIJL-OMLAAG 8">
            <a:extLst>
              <a:ext uri="{FF2B5EF4-FFF2-40B4-BE49-F238E27FC236}">
                <a16:creationId xmlns:a16="http://schemas.microsoft.com/office/drawing/2014/main" id="{1BA97CAE-0F55-427E-99DA-3333B2C773C1}"/>
              </a:ext>
            </a:extLst>
          </p:cNvPr>
          <p:cNvSpPr/>
          <p:nvPr/>
        </p:nvSpPr>
        <p:spPr>
          <a:xfrm>
            <a:off x="4336876" y="3015441"/>
            <a:ext cx="1387252" cy="41206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6" name="Gekromde PIJL-OMLAAG 8">
            <a:extLst>
              <a:ext uri="{FF2B5EF4-FFF2-40B4-BE49-F238E27FC236}">
                <a16:creationId xmlns:a16="http://schemas.microsoft.com/office/drawing/2014/main" id="{1625750B-9541-40ED-906A-855AA40F1E96}"/>
              </a:ext>
            </a:extLst>
          </p:cNvPr>
          <p:cNvSpPr/>
          <p:nvPr/>
        </p:nvSpPr>
        <p:spPr>
          <a:xfrm flipV="1">
            <a:off x="2699792" y="5248551"/>
            <a:ext cx="1387252" cy="34236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7" name="Gekromde PIJL-OMLAAG 8">
            <a:extLst>
              <a:ext uri="{FF2B5EF4-FFF2-40B4-BE49-F238E27FC236}">
                <a16:creationId xmlns:a16="http://schemas.microsoft.com/office/drawing/2014/main" id="{55831442-D652-43C9-91CF-ED9E48BBBD6A}"/>
              </a:ext>
            </a:extLst>
          </p:cNvPr>
          <p:cNvSpPr/>
          <p:nvPr/>
        </p:nvSpPr>
        <p:spPr>
          <a:xfrm flipV="1">
            <a:off x="4314639" y="5214810"/>
            <a:ext cx="1387252" cy="34236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ABE9D0E-5F8B-4B54-8438-F18AAD17E6BA}"/>
              </a:ext>
            </a:extLst>
          </p:cNvPr>
          <p:cNvSpPr txBox="1"/>
          <p:nvPr/>
        </p:nvSpPr>
        <p:spPr>
          <a:xfrm>
            <a:off x="3154212" y="580080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100 : 16.500 x 7.400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6435968B-8FB4-4155-840F-548317EE4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9199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/>
      <p:bldP spid="14" grpId="0" animBg="1"/>
      <p:bldP spid="15" grpId="0" animBg="1"/>
      <p:bldP spid="16" grpId="0" animBg="1"/>
      <p:bldP spid="17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4.2 Beeld- en staafdiagram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hlinkClick r:id="rId2"/>
              </a:rPr>
              <a:t>Grafieken</a:t>
            </a: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72680"/>
            <a:ext cx="273367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72680"/>
            <a:ext cx="3101842" cy="1933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97152"/>
            <a:ext cx="2438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389" y="4797152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E86146E-5374-8771-F21C-4BA110909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62121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4.2 Beeld- en staafdiagram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Beelddiagram. Elk plaatje stelt een aantal voor.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1" y="3068960"/>
            <a:ext cx="3920691" cy="3082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jl: links 3">
            <a:extLst>
              <a:ext uri="{FF2B5EF4-FFF2-40B4-BE49-F238E27FC236}">
                <a16:creationId xmlns:a16="http://schemas.microsoft.com/office/drawing/2014/main" id="{3EB86C86-CA23-4789-B680-F23892078E3D}"/>
              </a:ext>
            </a:extLst>
          </p:cNvPr>
          <p:cNvSpPr/>
          <p:nvPr/>
        </p:nvSpPr>
        <p:spPr>
          <a:xfrm>
            <a:off x="6210510" y="3251415"/>
            <a:ext cx="864096" cy="1440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721A4ED-0543-419E-9EE3-4919809FEFD5}"/>
              </a:ext>
            </a:extLst>
          </p:cNvPr>
          <p:cNvSpPr txBox="1"/>
          <p:nvPr/>
        </p:nvSpPr>
        <p:spPr>
          <a:xfrm>
            <a:off x="6642558" y="3447335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Halve auto = 25 stuks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388A89B-3C7D-FCD5-46C7-13B2A1DDC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30046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4.2 Beeld- en staafdiagram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Staafdiagram. Sneller en nauwkeuriger.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564904"/>
            <a:ext cx="3744416" cy="3727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3AFF04-A021-C045-0CAC-4E44DD5A5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88044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4.3 Lijndiagram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Lijndiagram</a:t>
            </a:r>
          </a:p>
          <a:p>
            <a:endParaRPr lang="nl-NL" dirty="0"/>
          </a:p>
          <a:p>
            <a:r>
              <a:rPr lang="nl-NL" dirty="0"/>
              <a:t>Laat verandering zien</a:t>
            </a:r>
          </a:p>
          <a:p>
            <a:endParaRPr lang="nl-NL" dirty="0"/>
          </a:p>
          <a:p>
            <a:r>
              <a:rPr lang="nl-NL" dirty="0"/>
              <a:t>Horizontale as = tijd</a:t>
            </a:r>
          </a:p>
          <a:p>
            <a:endParaRPr lang="nl-NL" dirty="0"/>
          </a:p>
          <a:p>
            <a:r>
              <a:rPr lang="nl-NL" dirty="0"/>
              <a:t>Legenda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4181644"/>
            <a:ext cx="4636368" cy="2274719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4968" y="1772816"/>
            <a:ext cx="2744188" cy="1656184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B06A0FA3-AF95-A6FD-AC86-F3522B4B3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35087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4.3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Diagram in de vorm van een ‘taart’.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392" y="3898404"/>
            <a:ext cx="2088232" cy="208823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96" y="2564904"/>
            <a:ext cx="2286000" cy="13335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912" y="4437113"/>
            <a:ext cx="3428592" cy="2083346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8373DF7A-8952-7689-EDEE-32D1DB1B4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68519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4.3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Diagram in de vorm van een ‘taart’.</a:t>
            </a:r>
          </a:p>
          <a:p>
            <a:endParaRPr lang="nl-NL" dirty="0"/>
          </a:p>
          <a:p>
            <a:r>
              <a:rPr lang="nl-NL" dirty="0"/>
              <a:t>Alle gegevens samen: 100%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Alle gegevens samen: 360</a:t>
            </a:r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graden.</a:t>
            </a: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D1B223B-C9F3-4020-8711-9D0E52BE9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4437112"/>
            <a:ext cx="3076575" cy="14859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F160DD2-09F3-D7D8-D15C-A847986FC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46434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4.3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een stadje wonen 2100 gezinnen die huisdieren hebben.</a:t>
            </a:r>
          </a:p>
          <a:p>
            <a:endParaRPr lang="nl-NL" dirty="0"/>
          </a:p>
          <a:p>
            <a:r>
              <a:rPr lang="nl-NL" dirty="0"/>
              <a:t>Katten: 	1036</a:t>
            </a:r>
          </a:p>
          <a:p>
            <a:r>
              <a:rPr lang="nl-NL" dirty="0"/>
              <a:t>Honden:	 476</a:t>
            </a:r>
          </a:p>
          <a:p>
            <a:r>
              <a:rPr lang="nl-NL" dirty="0"/>
              <a:t>Vogels:	 280</a:t>
            </a:r>
          </a:p>
          <a:p>
            <a:r>
              <a:rPr lang="nl-NL" dirty="0"/>
              <a:t>Vissen:	 210</a:t>
            </a:r>
          </a:p>
          <a:p>
            <a:r>
              <a:rPr lang="nl-NL" dirty="0"/>
              <a:t>Anders:	   98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b="1" dirty="0"/>
              <a:t>Maak een cirkeldiagram voor deze gegevens.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960E847-B54F-CEA5-44B1-E3E36FFAF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3026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4.3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Gebruik een tabel als hulpmiddel</a:t>
            </a:r>
            <a:endParaRPr lang="nl-NL" sz="2400" i="1" dirty="0"/>
          </a:p>
          <a:p>
            <a:endParaRPr lang="nl-NL" sz="2400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29028"/>
              </p:ext>
            </p:extLst>
          </p:nvPr>
        </p:nvGraphicFramePr>
        <p:xfrm>
          <a:off x="971600" y="3356992"/>
          <a:ext cx="60960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r>
                        <a:rPr lang="nl-NL" dirty="0"/>
                        <a:t>Katten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Honden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Vogels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Anders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Totaal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360</a:t>
                      </a:r>
                      <a:r>
                        <a:rPr lang="nl-NL" baseline="30000" dirty="0"/>
                        <a:t>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kstvak 4">
            <a:extLst>
              <a:ext uri="{FF2B5EF4-FFF2-40B4-BE49-F238E27FC236}">
                <a16:creationId xmlns:a16="http://schemas.microsoft.com/office/drawing/2014/main" id="{21B09007-32B7-4481-802C-1CE5025E819B}"/>
              </a:ext>
            </a:extLst>
          </p:cNvPr>
          <p:cNvSpPr txBox="1"/>
          <p:nvPr/>
        </p:nvSpPr>
        <p:spPr>
          <a:xfrm>
            <a:off x="7236296" y="364502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aantallen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A29743D5-F884-4A53-8D1C-E26B1B99421E}"/>
              </a:ext>
            </a:extLst>
          </p:cNvPr>
          <p:cNvSpPr txBox="1"/>
          <p:nvPr/>
        </p:nvSpPr>
        <p:spPr>
          <a:xfrm>
            <a:off x="7251890" y="4055482"/>
            <a:ext cx="1503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procenten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9210F39-AE76-4767-A2E7-1BD583C3944B}"/>
              </a:ext>
            </a:extLst>
          </p:cNvPr>
          <p:cNvSpPr txBox="1"/>
          <p:nvPr/>
        </p:nvSpPr>
        <p:spPr>
          <a:xfrm>
            <a:off x="7291208" y="4465940"/>
            <a:ext cx="1241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graden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45FCB83-C1B3-14C2-A02B-EA02A56DC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4949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4.3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S</a:t>
            </a:r>
            <a:r>
              <a:rPr lang="nl-NL" sz="2400" b="1" dirty="0"/>
              <a:t>tap 1</a:t>
            </a:r>
            <a:r>
              <a:rPr lang="nl-NL" sz="2400" dirty="0"/>
              <a:t>: Bereken de percentages. </a:t>
            </a:r>
            <a:r>
              <a:rPr lang="nl-NL" sz="2400" i="1" dirty="0"/>
              <a:t>Verhoudingstabel</a:t>
            </a:r>
          </a:p>
          <a:p>
            <a:endParaRPr lang="nl-NL" sz="2400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r="10584" b="18569"/>
          <a:stretch/>
        </p:blipFill>
        <p:spPr>
          <a:xfrm>
            <a:off x="5364088" y="1772816"/>
            <a:ext cx="2420416" cy="1015092"/>
          </a:xfrm>
          <a:prstGeom prst="rect">
            <a:avLst/>
          </a:prstGeom>
        </p:spPr>
      </p:pic>
      <p:graphicFrame>
        <p:nvGraphicFramePr>
          <p:cNvPr id="7" name="Tabel 6"/>
          <p:cNvGraphicFramePr>
            <a:graphicFrameLocks noGrp="1"/>
          </p:cNvGraphicFramePr>
          <p:nvPr/>
        </p:nvGraphicFramePr>
        <p:xfrm>
          <a:off x="971600" y="3356992"/>
          <a:ext cx="60960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r>
                        <a:rPr lang="nl-NL" dirty="0"/>
                        <a:t>Katten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Honden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Vogels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Anders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Totaal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el 7"/>
          <p:cNvGraphicFramePr>
            <a:graphicFrameLocks noGrp="1"/>
          </p:cNvGraphicFramePr>
          <p:nvPr/>
        </p:nvGraphicFramePr>
        <p:xfrm>
          <a:off x="971600" y="5157192"/>
          <a:ext cx="60960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r>
                        <a:rPr lang="nl-NL" dirty="0"/>
                        <a:t>Katten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Honden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Vogels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Anders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Totaal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49,3%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13,3%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21A5EA2-A688-8BED-D82B-EBEB1E993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2801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4.3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b="1" dirty="0"/>
              <a:t>Stap 2</a:t>
            </a:r>
            <a:r>
              <a:rPr lang="nl-NL" sz="2400" dirty="0"/>
              <a:t>: Bereken de hoeken. </a:t>
            </a:r>
          </a:p>
          <a:p>
            <a:pPr marL="0" indent="0">
              <a:buNone/>
            </a:pPr>
            <a:r>
              <a:rPr lang="nl-NL" sz="2400" dirty="0"/>
              <a:t>   </a:t>
            </a:r>
            <a:r>
              <a:rPr lang="nl-NL" sz="2400" i="1" dirty="0"/>
              <a:t>Hoek = percentage x 3,6.</a:t>
            </a:r>
          </a:p>
          <a:p>
            <a:pPr marL="0" indent="0">
              <a:buNone/>
            </a:pPr>
            <a:endParaRPr lang="nl-NL" sz="2400" i="1" dirty="0"/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517960" y="1026067"/>
            <a:ext cx="672997" cy="1396566"/>
          </a:xfrm>
          <a:prstGeom prst="rect">
            <a:avLst/>
          </a:prstGeom>
        </p:spPr>
      </p:pic>
      <p:graphicFrame>
        <p:nvGraphicFramePr>
          <p:cNvPr id="7" name="Tabel 6"/>
          <p:cNvGraphicFramePr>
            <a:graphicFrameLocks noGrp="1"/>
          </p:cNvGraphicFramePr>
          <p:nvPr/>
        </p:nvGraphicFramePr>
        <p:xfrm>
          <a:off x="899592" y="2852936"/>
          <a:ext cx="6096000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r>
                        <a:rPr lang="nl-NL" dirty="0"/>
                        <a:t>Katten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Honden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Vogels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Anders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Totaal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49,3%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13,3%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360</a:t>
                      </a:r>
                      <a:r>
                        <a:rPr lang="nl-NL" baseline="0" dirty="0"/>
                        <a:t> graden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684115"/>
              </p:ext>
            </p:extLst>
          </p:nvPr>
        </p:nvGraphicFramePr>
        <p:xfrm>
          <a:off x="899592" y="4797152"/>
          <a:ext cx="6096000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9040">
                <a:tc>
                  <a:txBody>
                    <a:bodyPr/>
                    <a:lstStyle/>
                    <a:p>
                      <a:r>
                        <a:rPr lang="nl-NL" dirty="0"/>
                        <a:t>Katten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Honden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Vogels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Vissen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Anders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Totaal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49,3%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13,3%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360 graden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Pijl: gekromd links 3">
            <a:extLst>
              <a:ext uri="{FF2B5EF4-FFF2-40B4-BE49-F238E27FC236}">
                <a16:creationId xmlns:a16="http://schemas.microsoft.com/office/drawing/2014/main" id="{8F94A8F9-FC9C-4C5B-A02A-A6B0353F60BE}"/>
              </a:ext>
            </a:extLst>
          </p:cNvPr>
          <p:cNvSpPr/>
          <p:nvPr/>
        </p:nvSpPr>
        <p:spPr>
          <a:xfrm>
            <a:off x="7164288" y="3789040"/>
            <a:ext cx="273696" cy="67299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2856A53-C4FE-43AB-B8A6-D74E3A998D5C}"/>
              </a:ext>
            </a:extLst>
          </p:cNvPr>
          <p:cNvSpPr txBox="1"/>
          <p:nvPr/>
        </p:nvSpPr>
        <p:spPr>
          <a:xfrm>
            <a:off x="7515968" y="3940873"/>
            <a:ext cx="102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3,6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411F8817-C70A-0F60-5F5D-0A5727BA9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2344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4.3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b="1" dirty="0"/>
              <a:t>Stap 3</a:t>
            </a:r>
            <a:r>
              <a:rPr lang="nl-NL" sz="2400" dirty="0"/>
              <a:t>:</a:t>
            </a:r>
            <a:r>
              <a:rPr lang="nl-NL" sz="2400" i="1" dirty="0"/>
              <a:t> </a:t>
            </a:r>
            <a:r>
              <a:rPr lang="nl-NL" sz="2400" dirty="0"/>
              <a:t>Teken de cirkeldiagram.</a:t>
            </a:r>
          </a:p>
          <a:p>
            <a:pPr marL="0" indent="0">
              <a:buNone/>
            </a:pPr>
            <a:r>
              <a:rPr lang="nl-NL" sz="2400" dirty="0"/>
              <a:t>    </a:t>
            </a:r>
            <a:r>
              <a:rPr lang="nl-NL" sz="2400" i="1" dirty="0"/>
              <a:t>Cirkel</a:t>
            </a:r>
          </a:p>
          <a:p>
            <a:pPr marL="0" indent="0">
              <a:buNone/>
            </a:pPr>
            <a:r>
              <a:rPr lang="nl-NL" sz="2400" i="1" dirty="0"/>
              <a:t>    Straal</a:t>
            </a:r>
          </a:p>
          <a:p>
            <a:pPr marL="0" indent="0">
              <a:buNone/>
            </a:pPr>
            <a:r>
              <a:rPr lang="nl-NL" sz="2400" i="1" dirty="0"/>
              <a:t>    1</a:t>
            </a:r>
            <a:r>
              <a:rPr lang="nl-NL" sz="2400" i="1" baseline="30000" dirty="0"/>
              <a:t>e</a:t>
            </a:r>
            <a:r>
              <a:rPr lang="nl-NL" sz="2400" i="1" dirty="0"/>
              <a:t> hoek, 2</a:t>
            </a:r>
            <a:r>
              <a:rPr lang="nl-NL" sz="2400" i="1" baseline="30000" dirty="0"/>
              <a:t>e</a:t>
            </a:r>
            <a:r>
              <a:rPr lang="nl-NL" sz="2400" i="1" dirty="0"/>
              <a:t> hoek…</a:t>
            </a:r>
          </a:p>
          <a:p>
            <a:pPr marL="0" indent="0">
              <a:buNone/>
            </a:pPr>
            <a:r>
              <a:rPr lang="nl-NL" sz="2400" i="1" dirty="0"/>
              <a:t>    Legenda  </a:t>
            </a:r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2348880"/>
            <a:ext cx="2448272" cy="1263371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88D7352-AEF9-479C-57B3-CC8F6C77E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65356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4.3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b="1" dirty="0"/>
              <a:t>Stap 3</a:t>
            </a:r>
            <a:r>
              <a:rPr lang="nl-NL" sz="2400" dirty="0"/>
              <a:t>:</a:t>
            </a:r>
            <a:r>
              <a:rPr lang="nl-NL" sz="2400" i="1" dirty="0"/>
              <a:t> </a:t>
            </a:r>
            <a:r>
              <a:rPr lang="nl-NL" sz="2400" dirty="0"/>
              <a:t>Teken de cirkeldiagram.</a:t>
            </a:r>
          </a:p>
          <a:p>
            <a:pPr marL="0" indent="0">
              <a:buNone/>
            </a:pPr>
            <a:r>
              <a:rPr lang="nl-NL" sz="2400" dirty="0"/>
              <a:t>    </a:t>
            </a:r>
            <a:r>
              <a:rPr lang="nl-NL" sz="2400" i="1" dirty="0"/>
              <a:t>Cirkel</a:t>
            </a:r>
          </a:p>
          <a:p>
            <a:pPr marL="0" indent="0">
              <a:buNone/>
            </a:pPr>
            <a:r>
              <a:rPr lang="nl-NL" sz="2400" i="1" dirty="0"/>
              <a:t>    Straal</a:t>
            </a:r>
          </a:p>
          <a:p>
            <a:pPr marL="0" indent="0">
              <a:buNone/>
            </a:pPr>
            <a:r>
              <a:rPr lang="nl-NL" sz="2400" i="1" dirty="0"/>
              <a:t>    </a:t>
            </a:r>
            <a:endParaRPr lang="nl-NL" i="1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69DBC43A-ED22-4100-93F4-E50BEA46F7D2}"/>
              </a:ext>
            </a:extLst>
          </p:cNvPr>
          <p:cNvSpPr/>
          <p:nvPr/>
        </p:nvSpPr>
        <p:spPr>
          <a:xfrm>
            <a:off x="2887960" y="3426876"/>
            <a:ext cx="2880320" cy="281337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0B058091-9749-436E-9C6F-43286696B635}"/>
              </a:ext>
            </a:extLst>
          </p:cNvPr>
          <p:cNvCxnSpPr>
            <a:endCxn id="4" idx="0"/>
          </p:cNvCxnSpPr>
          <p:nvPr/>
        </p:nvCxnSpPr>
        <p:spPr>
          <a:xfrm flipH="1" flipV="1">
            <a:off x="4328120" y="3426876"/>
            <a:ext cx="27857" cy="14422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353786" y="3753762"/>
            <a:ext cx="4185063" cy="21595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t 8">
                <a:extLst>
                  <a:ext uri="{FF2B5EF4-FFF2-40B4-BE49-F238E27FC236}">
                    <a16:creationId xmlns:a16="http://schemas.microsoft.com/office/drawing/2014/main" id="{9F19228B-C2DB-4EB3-8B24-EAA4FB999749}"/>
                  </a:ext>
                </a:extLst>
              </p14:cNvPr>
              <p14:cNvContentPartPr/>
              <p14:nvPr/>
            </p14:nvContentPartPr>
            <p14:xfrm>
              <a:off x="4726068" y="6647036"/>
              <a:ext cx="360" cy="360"/>
            </p14:xfrm>
          </p:contentPart>
        </mc:Choice>
        <mc:Fallback xmlns="">
          <p:pic>
            <p:nvPicPr>
              <p:cNvPr id="9" name="Inkt 8">
                <a:extLst>
                  <a:ext uri="{FF2B5EF4-FFF2-40B4-BE49-F238E27FC236}">
                    <a16:creationId xmlns:a16="http://schemas.microsoft.com/office/drawing/2014/main" id="{9F19228B-C2DB-4EB3-8B24-EAA4FB99974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17068" y="663839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t 9">
                <a:extLst>
                  <a:ext uri="{FF2B5EF4-FFF2-40B4-BE49-F238E27FC236}">
                    <a16:creationId xmlns:a16="http://schemas.microsoft.com/office/drawing/2014/main" id="{B263F27F-4050-49D4-80C9-96CC6EB1B7B7}"/>
                  </a:ext>
                </a:extLst>
              </p14:cNvPr>
              <p14:cNvContentPartPr/>
              <p14:nvPr/>
            </p14:nvContentPartPr>
            <p14:xfrm>
              <a:off x="4726068" y="6647036"/>
              <a:ext cx="360" cy="360"/>
            </p14:xfrm>
          </p:contentPart>
        </mc:Choice>
        <mc:Fallback xmlns="">
          <p:pic>
            <p:nvPicPr>
              <p:cNvPr id="10" name="Inkt 9">
                <a:extLst>
                  <a:ext uri="{FF2B5EF4-FFF2-40B4-BE49-F238E27FC236}">
                    <a16:creationId xmlns:a16="http://schemas.microsoft.com/office/drawing/2014/main" id="{B263F27F-4050-49D4-80C9-96CC6EB1B7B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90068" y="6611396"/>
                <a:ext cx="72000" cy="720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DFC6FE6-1C8B-740C-4041-3FD221DF8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5752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4.3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b="1" dirty="0"/>
              <a:t>Stap 3</a:t>
            </a:r>
            <a:r>
              <a:rPr lang="nl-NL" sz="2400" dirty="0"/>
              <a:t>:</a:t>
            </a:r>
            <a:r>
              <a:rPr lang="nl-NL" sz="2400" i="1" dirty="0"/>
              <a:t> </a:t>
            </a:r>
            <a:r>
              <a:rPr lang="nl-NL" sz="2400" dirty="0"/>
              <a:t>Teken de cirkeldiagram.</a:t>
            </a:r>
          </a:p>
          <a:p>
            <a:pPr marL="0" indent="0">
              <a:buNone/>
            </a:pPr>
            <a:r>
              <a:rPr lang="nl-NL" sz="2400" dirty="0"/>
              <a:t>    </a:t>
            </a:r>
            <a:r>
              <a:rPr lang="nl-NL" sz="2400" i="1" dirty="0"/>
              <a:t>Cirkel</a:t>
            </a:r>
          </a:p>
          <a:p>
            <a:pPr marL="0" indent="0">
              <a:buNone/>
            </a:pPr>
            <a:r>
              <a:rPr lang="nl-NL" sz="2400" i="1" dirty="0"/>
              <a:t>    Straal</a:t>
            </a:r>
          </a:p>
          <a:p>
            <a:pPr marL="0" indent="0">
              <a:buNone/>
            </a:pPr>
            <a:r>
              <a:rPr lang="nl-NL" sz="2400" i="1" dirty="0"/>
              <a:t>    1</a:t>
            </a:r>
            <a:r>
              <a:rPr lang="nl-NL" sz="2400" i="1" baseline="30000" dirty="0"/>
              <a:t>e</a:t>
            </a:r>
            <a:r>
              <a:rPr lang="nl-NL" sz="2400" i="1" dirty="0"/>
              <a:t> hoek,   </a:t>
            </a:r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69DBC43A-ED22-4100-93F4-E50BEA46F7D2}"/>
              </a:ext>
            </a:extLst>
          </p:cNvPr>
          <p:cNvSpPr/>
          <p:nvPr/>
        </p:nvSpPr>
        <p:spPr>
          <a:xfrm>
            <a:off x="2887960" y="3426876"/>
            <a:ext cx="2880320" cy="281337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0B058091-9749-436E-9C6F-43286696B635}"/>
              </a:ext>
            </a:extLst>
          </p:cNvPr>
          <p:cNvCxnSpPr>
            <a:endCxn id="4" idx="0"/>
          </p:cNvCxnSpPr>
          <p:nvPr/>
        </p:nvCxnSpPr>
        <p:spPr>
          <a:xfrm flipH="1" flipV="1">
            <a:off x="4328120" y="3426876"/>
            <a:ext cx="27857" cy="14422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805184">
            <a:off x="1207360" y="3997381"/>
            <a:ext cx="4185063" cy="219874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t 8">
                <a:extLst>
                  <a:ext uri="{FF2B5EF4-FFF2-40B4-BE49-F238E27FC236}">
                    <a16:creationId xmlns:a16="http://schemas.microsoft.com/office/drawing/2014/main" id="{9F19228B-C2DB-4EB3-8B24-EAA4FB999749}"/>
                  </a:ext>
                </a:extLst>
              </p14:cNvPr>
              <p14:cNvContentPartPr/>
              <p14:nvPr/>
            </p14:nvContentPartPr>
            <p14:xfrm>
              <a:off x="4726068" y="6647036"/>
              <a:ext cx="360" cy="360"/>
            </p14:xfrm>
          </p:contentPart>
        </mc:Choice>
        <mc:Fallback xmlns="">
          <p:pic>
            <p:nvPicPr>
              <p:cNvPr id="9" name="Inkt 8">
                <a:extLst>
                  <a:ext uri="{FF2B5EF4-FFF2-40B4-BE49-F238E27FC236}">
                    <a16:creationId xmlns:a16="http://schemas.microsoft.com/office/drawing/2014/main" id="{9F19228B-C2DB-4EB3-8B24-EAA4FB99974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17068" y="663839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t 9">
                <a:extLst>
                  <a:ext uri="{FF2B5EF4-FFF2-40B4-BE49-F238E27FC236}">
                    <a16:creationId xmlns:a16="http://schemas.microsoft.com/office/drawing/2014/main" id="{B263F27F-4050-49D4-80C9-96CC6EB1B7B7}"/>
                  </a:ext>
                </a:extLst>
              </p14:cNvPr>
              <p14:cNvContentPartPr/>
              <p14:nvPr/>
            </p14:nvContentPartPr>
            <p14:xfrm>
              <a:off x="4726068" y="6647036"/>
              <a:ext cx="360" cy="360"/>
            </p14:xfrm>
          </p:contentPart>
        </mc:Choice>
        <mc:Fallback xmlns="">
          <p:pic>
            <p:nvPicPr>
              <p:cNvPr id="10" name="Inkt 9">
                <a:extLst>
                  <a:ext uri="{FF2B5EF4-FFF2-40B4-BE49-F238E27FC236}">
                    <a16:creationId xmlns:a16="http://schemas.microsoft.com/office/drawing/2014/main" id="{B263F27F-4050-49D4-80C9-96CC6EB1B7B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90068" y="6611396"/>
                <a:ext cx="72000" cy="72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1C75FFC2-8586-4F03-A22B-8F748032828B}"/>
              </a:ext>
            </a:extLst>
          </p:cNvPr>
          <p:cNvCxnSpPr/>
          <p:nvPr/>
        </p:nvCxnSpPr>
        <p:spPr>
          <a:xfrm>
            <a:off x="4328120" y="4869160"/>
            <a:ext cx="243880" cy="137108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F35D94-D6B0-7D15-80D9-4E2DECC49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03908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4.3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b="1" dirty="0"/>
              <a:t>Stap 3</a:t>
            </a:r>
            <a:r>
              <a:rPr lang="nl-NL" sz="2400" dirty="0"/>
              <a:t>:</a:t>
            </a:r>
            <a:r>
              <a:rPr lang="nl-NL" sz="2400" i="1" dirty="0"/>
              <a:t> </a:t>
            </a:r>
            <a:r>
              <a:rPr lang="nl-NL" sz="2400" dirty="0"/>
              <a:t>Teken de cirkeldiagram.</a:t>
            </a:r>
          </a:p>
          <a:p>
            <a:pPr marL="0" indent="0">
              <a:buNone/>
            </a:pPr>
            <a:r>
              <a:rPr lang="nl-NL" sz="2400" dirty="0"/>
              <a:t>    </a:t>
            </a:r>
            <a:r>
              <a:rPr lang="nl-NL" sz="2400" i="1" dirty="0"/>
              <a:t>Cirkel</a:t>
            </a:r>
          </a:p>
          <a:p>
            <a:pPr marL="0" indent="0">
              <a:buNone/>
            </a:pPr>
            <a:r>
              <a:rPr lang="nl-NL" sz="2400" i="1" dirty="0"/>
              <a:t>    Straal</a:t>
            </a:r>
          </a:p>
          <a:p>
            <a:pPr marL="0" indent="0">
              <a:buNone/>
            </a:pPr>
            <a:r>
              <a:rPr lang="nl-NL" sz="2400" i="1" dirty="0"/>
              <a:t>    1</a:t>
            </a:r>
            <a:r>
              <a:rPr lang="nl-NL" sz="2400" i="1" baseline="30000" dirty="0"/>
              <a:t>e</a:t>
            </a:r>
            <a:r>
              <a:rPr lang="nl-NL" sz="2400" i="1" dirty="0"/>
              <a:t> hoek, 2</a:t>
            </a:r>
            <a:r>
              <a:rPr lang="nl-NL" sz="2400" i="1" baseline="30000" dirty="0"/>
              <a:t>e</a:t>
            </a:r>
            <a:r>
              <a:rPr lang="nl-NL" sz="2400" i="1" dirty="0"/>
              <a:t> hoek </a:t>
            </a:r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69DBC43A-ED22-4100-93F4-E50BEA46F7D2}"/>
              </a:ext>
            </a:extLst>
          </p:cNvPr>
          <p:cNvSpPr/>
          <p:nvPr/>
        </p:nvSpPr>
        <p:spPr>
          <a:xfrm>
            <a:off x="2887960" y="3426876"/>
            <a:ext cx="2880320" cy="2813373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0B058091-9749-436E-9C6F-43286696B635}"/>
              </a:ext>
            </a:extLst>
          </p:cNvPr>
          <p:cNvCxnSpPr>
            <a:endCxn id="4" idx="0"/>
          </p:cNvCxnSpPr>
          <p:nvPr/>
        </p:nvCxnSpPr>
        <p:spPr>
          <a:xfrm flipH="1" flipV="1">
            <a:off x="4328120" y="3426876"/>
            <a:ext cx="27857" cy="14422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kt 8">
                <a:extLst>
                  <a:ext uri="{FF2B5EF4-FFF2-40B4-BE49-F238E27FC236}">
                    <a16:creationId xmlns:a16="http://schemas.microsoft.com/office/drawing/2014/main" id="{9F19228B-C2DB-4EB3-8B24-EAA4FB999749}"/>
                  </a:ext>
                </a:extLst>
              </p14:cNvPr>
              <p14:cNvContentPartPr/>
              <p14:nvPr/>
            </p14:nvContentPartPr>
            <p14:xfrm>
              <a:off x="4726068" y="6647036"/>
              <a:ext cx="360" cy="360"/>
            </p14:xfrm>
          </p:contentPart>
        </mc:Choice>
        <mc:Fallback xmlns="">
          <p:pic>
            <p:nvPicPr>
              <p:cNvPr id="9" name="Inkt 8">
                <a:extLst>
                  <a:ext uri="{FF2B5EF4-FFF2-40B4-BE49-F238E27FC236}">
                    <a16:creationId xmlns:a16="http://schemas.microsoft.com/office/drawing/2014/main" id="{9F19228B-C2DB-4EB3-8B24-EAA4FB99974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17068" y="6638396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1C75FFC2-8586-4F03-A22B-8F748032828B}"/>
              </a:ext>
            </a:extLst>
          </p:cNvPr>
          <p:cNvCxnSpPr/>
          <p:nvPr/>
        </p:nvCxnSpPr>
        <p:spPr>
          <a:xfrm>
            <a:off x="4328120" y="4869160"/>
            <a:ext cx="243880" cy="137108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" name="Afbeelding 4">
            <a:extLst>
              <a:ext uri="{FF2B5EF4-FFF2-40B4-BE49-F238E27FC236}">
                <a16:creationId xmlns:a16="http://schemas.microsoft.com/office/drawing/2014/main" id="{E00C1C6B-1ACD-43CB-9274-126F26C58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8424" y="2852936"/>
            <a:ext cx="2895851" cy="4511431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B0B93DF-3F62-6F7F-CB9C-9B38E17D6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4098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4.3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		Huisdieren in ons dorp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2348880"/>
            <a:ext cx="3872642" cy="2726804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DCF546C-F7D3-389F-585D-4AFC36CF7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189421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4.3 cirkeldiagram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S</a:t>
            </a:r>
            <a:r>
              <a:rPr lang="nl-NL" sz="2400" b="1" dirty="0"/>
              <a:t>tap 1</a:t>
            </a:r>
            <a:r>
              <a:rPr lang="nl-NL" sz="2400" dirty="0"/>
              <a:t>: </a:t>
            </a:r>
            <a:r>
              <a:rPr lang="nl-NL" sz="2400" b="1" dirty="0"/>
              <a:t>Bereken de percentages</a:t>
            </a:r>
            <a:r>
              <a:rPr lang="nl-NL" sz="2400" dirty="0"/>
              <a:t>. </a:t>
            </a:r>
            <a:r>
              <a:rPr lang="nl-NL" sz="2400" i="1" dirty="0"/>
              <a:t>Verhoudingstabel</a:t>
            </a:r>
          </a:p>
          <a:p>
            <a:endParaRPr lang="nl-NL" sz="2400" dirty="0"/>
          </a:p>
          <a:p>
            <a:r>
              <a:rPr lang="nl-NL" sz="2400" b="1" dirty="0"/>
              <a:t>Stap 2</a:t>
            </a:r>
            <a:r>
              <a:rPr lang="nl-NL" sz="2400" dirty="0"/>
              <a:t>: </a:t>
            </a:r>
            <a:r>
              <a:rPr lang="nl-NL" sz="2400" b="1" dirty="0"/>
              <a:t>Bereken de hoeken</a:t>
            </a:r>
            <a:r>
              <a:rPr lang="nl-NL" sz="2400" dirty="0"/>
              <a:t>. </a:t>
            </a:r>
          </a:p>
          <a:p>
            <a:pPr marL="0" indent="0">
              <a:buNone/>
            </a:pPr>
            <a:r>
              <a:rPr lang="nl-NL" sz="2400" dirty="0"/>
              <a:t>   </a:t>
            </a:r>
            <a:r>
              <a:rPr lang="nl-NL" sz="2400" i="1" dirty="0"/>
              <a:t>Vermenigvuldig de percentages met 3,6.</a:t>
            </a:r>
          </a:p>
          <a:p>
            <a:pPr marL="0" indent="0">
              <a:buNone/>
            </a:pPr>
            <a:endParaRPr lang="nl-NL" sz="2400" i="1" dirty="0"/>
          </a:p>
          <a:p>
            <a:r>
              <a:rPr lang="nl-NL" sz="2400" b="1" dirty="0"/>
              <a:t>Stap 3</a:t>
            </a:r>
            <a:r>
              <a:rPr lang="nl-NL" sz="2400" dirty="0"/>
              <a:t>:</a:t>
            </a:r>
            <a:r>
              <a:rPr lang="nl-NL" sz="2400" i="1" dirty="0"/>
              <a:t> </a:t>
            </a:r>
            <a:r>
              <a:rPr lang="nl-NL" sz="2400" b="1" dirty="0"/>
              <a:t>Teken de cirkeldiagram.</a:t>
            </a:r>
          </a:p>
          <a:p>
            <a:pPr marL="0" indent="0">
              <a:buNone/>
            </a:pPr>
            <a:r>
              <a:rPr lang="nl-NL" sz="2400" dirty="0"/>
              <a:t>    </a:t>
            </a:r>
            <a:r>
              <a:rPr lang="nl-NL" sz="2400" i="1" dirty="0"/>
              <a:t>Cirkel</a:t>
            </a:r>
          </a:p>
          <a:p>
            <a:pPr marL="0" indent="0">
              <a:buNone/>
            </a:pPr>
            <a:r>
              <a:rPr lang="nl-NL" sz="2400" i="1" dirty="0"/>
              <a:t>    Straal</a:t>
            </a:r>
          </a:p>
          <a:p>
            <a:pPr marL="0" indent="0">
              <a:buNone/>
            </a:pPr>
            <a:r>
              <a:rPr lang="nl-NL" sz="2400" i="1" dirty="0"/>
              <a:t>    1</a:t>
            </a:r>
            <a:r>
              <a:rPr lang="nl-NL" sz="2400" i="1" baseline="30000" dirty="0"/>
              <a:t>e</a:t>
            </a:r>
            <a:r>
              <a:rPr lang="nl-NL" sz="2400" i="1" dirty="0"/>
              <a:t> hoek, 2</a:t>
            </a:r>
            <a:r>
              <a:rPr lang="nl-NL" sz="2400" i="1" baseline="30000" dirty="0"/>
              <a:t>e</a:t>
            </a:r>
            <a:r>
              <a:rPr lang="nl-NL" sz="2400" i="1" dirty="0"/>
              <a:t> hoek…</a:t>
            </a:r>
          </a:p>
          <a:p>
            <a:pPr marL="0" indent="0">
              <a:buNone/>
            </a:pPr>
            <a:r>
              <a:rPr lang="nl-NL" sz="2400" i="1" dirty="0"/>
              <a:t>    Legenda  </a:t>
            </a:r>
          </a:p>
          <a:p>
            <a:pPr marL="0" indent="0">
              <a:buNone/>
            </a:pPr>
            <a:endParaRPr lang="nl-NL" i="1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r="10584" b="18569"/>
          <a:stretch/>
        </p:blipFill>
        <p:spPr>
          <a:xfrm>
            <a:off x="5364088" y="1772816"/>
            <a:ext cx="2420416" cy="101509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936080" y="2995694"/>
            <a:ext cx="672997" cy="1396566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7296" y="4896769"/>
            <a:ext cx="2448272" cy="1263371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ABA8DF88-5640-BA64-7B0C-0F34D7147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25341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4.4 turftabel en histogram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Turven</a:t>
            </a:r>
          </a:p>
          <a:p>
            <a:endParaRPr lang="nl-NL" dirty="0"/>
          </a:p>
          <a:p>
            <a:r>
              <a:rPr lang="nl-NL" dirty="0"/>
              <a:t>De 5</a:t>
            </a:r>
            <a:r>
              <a:rPr lang="nl-NL" baseline="30000" dirty="0"/>
              <a:t>e</a:t>
            </a:r>
            <a:r>
              <a:rPr lang="nl-NL" dirty="0"/>
              <a:t> turf is een streep door de eerste 4.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140968"/>
            <a:ext cx="4122947" cy="3088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825" y="1628800"/>
            <a:ext cx="1781175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AE4A111-F1B3-7FFB-9A8E-E7CF97A41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575084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CD728A-A9EE-46A8-9447-558D0814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Turftabel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5A116C-AC96-4CE3-82FB-B99EAF0F9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4342"/>
            <a:ext cx="7239000" cy="4846638"/>
          </a:xfrm>
        </p:spPr>
        <p:txBody>
          <a:bodyPr/>
          <a:lstStyle/>
          <a:p>
            <a:r>
              <a:rPr lang="nl-NL" dirty="0"/>
              <a:t>Voor elke keer dat iets voorkomt zet je een turfje in de turftabel.</a:t>
            </a:r>
          </a:p>
          <a:p>
            <a:r>
              <a:rPr lang="nl-NL" dirty="0"/>
              <a:t>Als dat gedaan is, tel je de turven op en noteer je dat in kolom Frequentie.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BF7B0EE-2CA2-4A2E-AAD3-5BE7949E1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443" y="3573016"/>
            <a:ext cx="5014843" cy="2808312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6871DA14-8DEE-48EE-8B99-9B964719F6DA}"/>
              </a:ext>
            </a:extLst>
          </p:cNvPr>
          <p:cNvSpPr txBox="1"/>
          <p:nvPr/>
        </p:nvSpPr>
        <p:spPr>
          <a:xfrm>
            <a:off x="3491880" y="4437112"/>
            <a:ext cx="1152128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400" dirty="0"/>
              <a:t>Frequentie</a:t>
            </a:r>
          </a:p>
          <a:p>
            <a:r>
              <a:rPr lang="nl-NL" sz="1400" dirty="0"/>
              <a:t>2</a:t>
            </a:r>
          </a:p>
          <a:p>
            <a:r>
              <a:rPr lang="nl-NL" sz="1400" dirty="0"/>
              <a:t>2</a:t>
            </a:r>
          </a:p>
          <a:p>
            <a:r>
              <a:rPr lang="nl-NL" sz="1400" dirty="0"/>
              <a:t>3</a:t>
            </a:r>
          </a:p>
          <a:p>
            <a:r>
              <a:rPr lang="nl-NL" sz="1400" dirty="0"/>
              <a:t>4</a:t>
            </a:r>
          </a:p>
          <a:p>
            <a:r>
              <a:rPr lang="nl-NL" sz="1400" dirty="0"/>
              <a:t>4</a:t>
            </a:r>
          </a:p>
          <a:p>
            <a:r>
              <a:rPr lang="nl-NL" sz="1400" dirty="0"/>
              <a:t>4</a:t>
            </a:r>
          </a:p>
          <a:p>
            <a:r>
              <a:rPr lang="nl-NL" sz="1400" dirty="0"/>
              <a:t>3</a:t>
            </a:r>
          </a:p>
          <a:p>
            <a:r>
              <a:rPr lang="nl-NL" sz="1400" dirty="0"/>
              <a:t>2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6E2C2AF-FEF5-42B6-98F9-47E3EEB1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8855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CD728A-A9EE-46A8-9447-558D08146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Frequentietabel en histogram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5A116C-AC96-4CE3-82FB-B99EAF0F9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4342"/>
            <a:ext cx="7239000" cy="4846638"/>
          </a:xfrm>
        </p:spPr>
        <p:txBody>
          <a:bodyPr/>
          <a:lstStyle/>
          <a:p>
            <a:r>
              <a:rPr lang="nl-NL" dirty="0"/>
              <a:t>Laat de turven weg. Frequentietabel.</a:t>
            </a:r>
          </a:p>
          <a:p>
            <a:endParaRPr lang="nl-NL" dirty="0"/>
          </a:p>
          <a:p>
            <a:r>
              <a:rPr lang="nl-NL" dirty="0"/>
              <a:t>Daarna een histogram (staaftabel met staven aan elkaar).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BF7B0EE-2CA2-4A2E-AAD3-5BE7949E10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28743" r="62857" b="1"/>
          <a:stretch/>
        </p:blipFill>
        <p:spPr>
          <a:xfrm>
            <a:off x="1451550" y="4285662"/>
            <a:ext cx="2040330" cy="2191992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6871DA14-8DEE-48EE-8B99-9B964719F6DA}"/>
              </a:ext>
            </a:extLst>
          </p:cNvPr>
          <p:cNvSpPr txBox="1"/>
          <p:nvPr/>
        </p:nvSpPr>
        <p:spPr>
          <a:xfrm>
            <a:off x="3491880" y="4437112"/>
            <a:ext cx="1152128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400" dirty="0"/>
              <a:t>Frequentie</a:t>
            </a:r>
          </a:p>
          <a:p>
            <a:r>
              <a:rPr lang="nl-NL" sz="1400" dirty="0"/>
              <a:t>2</a:t>
            </a:r>
          </a:p>
          <a:p>
            <a:r>
              <a:rPr lang="nl-NL" sz="1400" dirty="0"/>
              <a:t>2</a:t>
            </a:r>
          </a:p>
          <a:p>
            <a:r>
              <a:rPr lang="nl-NL" sz="1400" dirty="0"/>
              <a:t>3</a:t>
            </a:r>
          </a:p>
          <a:p>
            <a:r>
              <a:rPr lang="nl-NL" sz="1400" dirty="0"/>
              <a:t>4</a:t>
            </a:r>
          </a:p>
          <a:p>
            <a:r>
              <a:rPr lang="nl-NL" sz="1400" dirty="0"/>
              <a:t>4</a:t>
            </a:r>
          </a:p>
          <a:p>
            <a:r>
              <a:rPr lang="nl-NL" sz="1400" dirty="0"/>
              <a:t>4</a:t>
            </a:r>
          </a:p>
          <a:p>
            <a:r>
              <a:rPr lang="nl-NL" sz="1400" dirty="0"/>
              <a:t>3</a:t>
            </a:r>
          </a:p>
          <a:p>
            <a:r>
              <a:rPr lang="nl-NL" sz="1400" dirty="0"/>
              <a:t>2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A720B4E-7267-4014-9E8E-8DD73D6FD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4635376"/>
            <a:ext cx="3315816" cy="2014819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12ADDDF-3A4E-BB37-C38A-374B86C95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81631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4.4 steelblad 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Gegevens overzichtelijk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3429000"/>
            <a:ext cx="3734370" cy="245363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2576140"/>
            <a:ext cx="2143125" cy="2143125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30E2787-A194-F4D0-C42B-D7CF85F7D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566070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4.4 steelblad diagram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Dubbel steel-bladdiagram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Hoeveel jongens zijn er langer dan 2,00 meter?</a:t>
            </a:r>
          </a:p>
          <a:p>
            <a:r>
              <a:rPr lang="nl-NL" dirty="0"/>
              <a:t>En hoeveel meisjes kleiner dan 1,60m?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800" y="2420889"/>
            <a:ext cx="2453416" cy="2376264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4EE4DDE-8EFF-C0BE-908D-3695E6AFB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2768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4.5 Centrummaten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Gemiddelde</a:t>
            </a:r>
          </a:p>
          <a:p>
            <a:endParaRPr lang="nl-NL" dirty="0"/>
          </a:p>
          <a:p>
            <a:r>
              <a:rPr lang="nl-NL" dirty="0"/>
              <a:t>Eindcijfer =  Som alle cijfers WIS / aantal proefwerken</a:t>
            </a:r>
          </a:p>
          <a:p>
            <a:endParaRPr lang="nl-NL" dirty="0"/>
          </a:p>
          <a:p>
            <a:r>
              <a:rPr lang="nl-NL" dirty="0"/>
              <a:t>Bijvoorbeeld: 6,2 en 8,2 en 7,5.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547664" y="5052930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6,2 + 8,2 + 7,5 = 21,9 : 3 = </a:t>
            </a:r>
            <a:r>
              <a:rPr lang="nl-NL" sz="2000" b="1" dirty="0"/>
              <a:t>7,3</a:t>
            </a:r>
            <a:r>
              <a:rPr lang="nl-NL" dirty="0"/>
              <a:t> 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E8B6E5F-FC4B-0895-3CFE-5F2ECC5B1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4959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4.5 Centrummaten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Gewogen gemiddelde</a:t>
            </a:r>
          </a:p>
          <a:p>
            <a:endParaRPr lang="nl-NL" dirty="0"/>
          </a:p>
          <a:p>
            <a:r>
              <a:rPr lang="nl-NL" dirty="0"/>
              <a:t>Cijfers AK: </a:t>
            </a:r>
          </a:p>
          <a:p>
            <a:r>
              <a:rPr lang="nl-NL" dirty="0"/>
              <a:t>PW 8,1 (2x), PO 5,1 (1x), PWW 6,1 (3x).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619672" y="4294168"/>
            <a:ext cx="46805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8,1 + 8,1 + 5,1 + 6,1 + 6,1 + 6,1 = 39,6</a:t>
            </a:r>
          </a:p>
          <a:p>
            <a:endParaRPr lang="nl-NL" dirty="0"/>
          </a:p>
          <a:p>
            <a:r>
              <a:rPr lang="nl-NL" dirty="0"/>
              <a:t>39,6 : 6 = </a:t>
            </a:r>
            <a:r>
              <a:rPr lang="nl-NL" sz="2000" b="1" dirty="0">
                <a:solidFill>
                  <a:srgbClr val="FF0000"/>
                </a:solidFill>
              </a:rPr>
              <a:t>6,6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9F01A6F-44D3-890C-3014-CFDB6118F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7563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4.5 Centrummaten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Gewogen gemiddelde</a:t>
            </a:r>
          </a:p>
          <a:p>
            <a:endParaRPr lang="nl-NL" dirty="0"/>
          </a:p>
          <a:p>
            <a:r>
              <a:rPr lang="nl-NL" dirty="0"/>
              <a:t>Cijfers EC: PW 7,3, PO 6,2 en PW 7,1</a:t>
            </a:r>
          </a:p>
          <a:p>
            <a:endParaRPr lang="nl-NL" dirty="0"/>
          </a:p>
          <a:p>
            <a:r>
              <a:rPr lang="nl-NL" dirty="0"/>
              <a:t>PW telt 2x , </a:t>
            </a:r>
            <a:r>
              <a:rPr lang="nl-NL"/>
              <a:t>en PO </a:t>
            </a:r>
            <a:r>
              <a:rPr lang="nl-NL" dirty="0"/>
              <a:t>1x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915816" y="4293096"/>
            <a:ext cx="172819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7,3 x2 = 14,6 </a:t>
            </a:r>
          </a:p>
          <a:p>
            <a:r>
              <a:rPr lang="nl-NL" dirty="0"/>
              <a:t>7,1 x2 = 14,2</a:t>
            </a:r>
          </a:p>
          <a:p>
            <a:r>
              <a:rPr lang="nl-NL" dirty="0"/>
              <a:t>6,2 x1 =   6,2</a:t>
            </a:r>
          </a:p>
          <a:p>
            <a:r>
              <a:rPr lang="nl-NL" dirty="0"/>
              <a:t>              -----</a:t>
            </a:r>
          </a:p>
          <a:p>
            <a:r>
              <a:rPr lang="nl-NL" dirty="0"/>
              <a:t>              35,0</a:t>
            </a:r>
          </a:p>
          <a:p>
            <a:r>
              <a:rPr lang="nl-NL" dirty="0"/>
              <a:t>35,0 : 5 = </a:t>
            </a:r>
            <a:r>
              <a:rPr lang="nl-NL" sz="2000" b="1" dirty="0">
                <a:solidFill>
                  <a:srgbClr val="FF0000"/>
                </a:solidFill>
              </a:rPr>
              <a:t>7,0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2ACADA4-9B5F-0832-CB34-401D12461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6229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4.5 Centrummaten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Mediaan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Het middelste getal óf</a:t>
            </a:r>
          </a:p>
          <a:p>
            <a:r>
              <a:rPr lang="nl-NL" dirty="0"/>
              <a:t>Het gemiddelde van de middelste 2 getallen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632298"/>
            <a:ext cx="3904717" cy="640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4509120"/>
            <a:ext cx="5848933" cy="137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9539ACF-1B75-7389-5D47-F1C566390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27000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Mediaan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Oneven aantal getallen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Even aantal getallen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959" y="198884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105" y="4221088"/>
            <a:ext cx="2967209" cy="1949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4C092E4-47E2-1195-B235-74E818D73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48303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4.5 centrummaten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Modus</a:t>
            </a:r>
          </a:p>
          <a:p>
            <a:endParaRPr lang="nl-NL" dirty="0"/>
          </a:p>
          <a:p>
            <a:r>
              <a:rPr lang="nl-NL" dirty="0"/>
              <a:t>Het getal dat het meeste voorkomt</a:t>
            </a:r>
          </a:p>
          <a:p>
            <a:endParaRPr lang="nl-NL" dirty="0"/>
          </a:p>
          <a:p>
            <a:r>
              <a:rPr lang="nl-NL" dirty="0"/>
              <a:t>Bij 2 getallen even vaak : Géén modus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138321"/>
            <a:ext cx="3312368" cy="217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33DB3AE-1807-C649-01A1-F78145668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549215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1075</Words>
  <Application>Microsoft Office PowerPoint</Application>
  <PresentationFormat>Diavoorstelling (4:3)</PresentationFormat>
  <Paragraphs>374</Paragraphs>
  <Slides>38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4" baseType="lpstr">
      <vt:lpstr>Calibri</vt:lpstr>
      <vt:lpstr>Times New Roman</vt:lpstr>
      <vt:lpstr>Trebuchet MS</vt:lpstr>
      <vt:lpstr>Wingdings</vt:lpstr>
      <vt:lpstr>Wingdings 2</vt:lpstr>
      <vt:lpstr>H1.4-1.6-oudpp</vt:lpstr>
      <vt:lpstr>Wiskunde 2Tl</vt:lpstr>
      <vt:lpstr>Wiskunde leer je door:</vt:lpstr>
      <vt:lpstr>Oefenopgave 1</vt:lpstr>
      <vt:lpstr>4.1 Voorbeeld</vt:lpstr>
      <vt:lpstr>Met verhoudingstabel</vt:lpstr>
      <vt:lpstr>Absoluut en relatief</vt:lpstr>
      <vt:lpstr>Absoluut en relatief</vt:lpstr>
      <vt:lpstr>Absoluut en relatief</vt:lpstr>
      <vt:lpstr>Absolute en relatieve toename</vt:lpstr>
      <vt:lpstr>4.1 Toename en Afname in procenten</vt:lpstr>
      <vt:lpstr>4.1 Toe- en afname in procenten</vt:lpstr>
      <vt:lpstr>4.2 Beeld- en staafdiagram</vt:lpstr>
      <vt:lpstr>4.2 Beeld- en staafdiagram</vt:lpstr>
      <vt:lpstr>4.2 Beeld- en staafdiagram</vt:lpstr>
      <vt:lpstr>4.3 Lijndiagram</vt:lpstr>
      <vt:lpstr>4.3 Cirkeldiagram</vt:lpstr>
      <vt:lpstr>4.3 Cirkeldiagram</vt:lpstr>
      <vt:lpstr>4.3 Cirkeldiagram</vt:lpstr>
      <vt:lpstr>4.3 cirkeldiagram</vt:lpstr>
      <vt:lpstr>4.3 cirkeldiagram</vt:lpstr>
      <vt:lpstr>4.3 cirkeldiagram</vt:lpstr>
      <vt:lpstr>4.3 cirkeldiagram</vt:lpstr>
      <vt:lpstr>4.3 cirkeldiagram</vt:lpstr>
      <vt:lpstr>4.3 cirkeldiagram</vt:lpstr>
      <vt:lpstr>4.3 cirkeldiagram</vt:lpstr>
      <vt:lpstr>4.3 cirkeldiagram</vt:lpstr>
      <vt:lpstr>4.3 cirkeldiagram</vt:lpstr>
      <vt:lpstr>4.4 turftabel en histogram</vt:lpstr>
      <vt:lpstr>Turftabel</vt:lpstr>
      <vt:lpstr>Frequentietabel en histogram</vt:lpstr>
      <vt:lpstr>4.4 steelblad diagram</vt:lpstr>
      <vt:lpstr>4.4 steelblad diagram</vt:lpstr>
      <vt:lpstr>4.5 Centrummaten</vt:lpstr>
      <vt:lpstr>4.5 Centrummaten</vt:lpstr>
      <vt:lpstr>4.5 Centrummaten</vt:lpstr>
      <vt:lpstr>4.5 Centrummaten</vt:lpstr>
      <vt:lpstr>Mediaan</vt:lpstr>
      <vt:lpstr>4.5 centrummaten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198</cp:revision>
  <dcterms:created xsi:type="dcterms:W3CDTF">2013-09-15T12:09:42Z</dcterms:created>
  <dcterms:modified xsi:type="dcterms:W3CDTF">2026-07-26T11:23:20Z</dcterms:modified>
</cp:coreProperties>
</file>