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0"/>
  </p:notesMasterIdLst>
  <p:sldIdLst>
    <p:sldId id="256" r:id="rId2"/>
    <p:sldId id="309" r:id="rId3"/>
    <p:sldId id="347" r:id="rId4"/>
    <p:sldId id="364" r:id="rId5"/>
    <p:sldId id="311" r:id="rId6"/>
    <p:sldId id="344" r:id="rId7"/>
    <p:sldId id="346" r:id="rId8"/>
    <p:sldId id="378" r:id="rId9"/>
    <p:sldId id="380" r:id="rId10"/>
    <p:sldId id="379" r:id="rId11"/>
    <p:sldId id="348" r:id="rId12"/>
    <p:sldId id="374" r:id="rId13"/>
    <p:sldId id="430" r:id="rId14"/>
    <p:sldId id="339" r:id="rId15"/>
    <p:sldId id="353" r:id="rId16"/>
    <p:sldId id="354" r:id="rId17"/>
    <p:sldId id="355" r:id="rId18"/>
    <p:sldId id="356" r:id="rId19"/>
    <p:sldId id="357" r:id="rId20"/>
    <p:sldId id="358" r:id="rId21"/>
    <p:sldId id="359" r:id="rId22"/>
    <p:sldId id="360" r:id="rId23"/>
    <p:sldId id="361" r:id="rId24"/>
    <p:sldId id="362" r:id="rId25"/>
    <p:sldId id="365" r:id="rId26"/>
    <p:sldId id="366" r:id="rId27"/>
    <p:sldId id="367" r:id="rId28"/>
    <p:sldId id="368" r:id="rId29"/>
    <p:sldId id="369" r:id="rId30"/>
    <p:sldId id="370" r:id="rId31"/>
    <p:sldId id="371" r:id="rId32"/>
    <p:sldId id="350" r:id="rId33"/>
    <p:sldId id="432" r:id="rId34"/>
    <p:sldId id="433" r:id="rId35"/>
    <p:sldId id="415" r:id="rId36"/>
    <p:sldId id="419" r:id="rId37"/>
    <p:sldId id="421" r:id="rId38"/>
    <p:sldId id="422" r:id="rId39"/>
    <p:sldId id="423" r:id="rId40"/>
    <p:sldId id="386" r:id="rId41"/>
    <p:sldId id="387" r:id="rId42"/>
    <p:sldId id="401" r:id="rId43"/>
    <p:sldId id="403" r:id="rId44"/>
    <p:sldId id="404" r:id="rId45"/>
    <p:sldId id="402" r:id="rId46"/>
    <p:sldId id="405" r:id="rId47"/>
    <p:sldId id="424" r:id="rId48"/>
    <p:sldId id="388" r:id="rId49"/>
    <p:sldId id="385" r:id="rId50"/>
    <p:sldId id="389" r:id="rId51"/>
    <p:sldId id="390" r:id="rId52"/>
    <p:sldId id="391" r:id="rId53"/>
    <p:sldId id="392" r:id="rId54"/>
    <p:sldId id="393" r:id="rId55"/>
    <p:sldId id="410" r:id="rId56"/>
    <p:sldId id="395" r:id="rId57"/>
    <p:sldId id="396" r:id="rId58"/>
    <p:sldId id="397" r:id="rId59"/>
    <p:sldId id="398" r:id="rId60"/>
    <p:sldId id="399" r:id="rId61"/>
    <p:sldId id="408" r:id="rId62"/>
    <p:sldId id="409" r:id="rId63"/>
    <p:sldId id="263" r:id="rId64"/>
    <p:sldId id="264" r:id="rId65"/>
    <p:sldId id="425" r:id="rId66"/>
    <p:sldId id="426" r:id="rId67"/>
    <p:sldId id="427" r:id="rId68"/>
    <p:sldId id="428" r:id="rId6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A013"/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642" autoAdjust="0"/>
  </p:normalViewPr>
  <p:slideViewPr>
    <p:cSldViewPr>
      <p:cViewPr varScale="1">
        <p:scale>
          <a:sx n="82" d="100"/>
          <a:sy n="82" d="100"/>
        </p:scale>
        <p:origin x="1474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balhoogte-afstand</a:t>
            </a:r>
            <a:endParaRPr lang="en-US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4298556430446189E-2"/>
          <c:y val="0.17040625000000001"/>
          <c:w val="0.70082611548556428"/>
          <c:h val="0.72438558070866144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hoogte</c:v>
                </c:pt>
              </c:strCache>
            </c:strRef>
          </c:tx>
          <c:marker>
            <c:symbol val="none"/>
          </c:marker>
          <c:cat>
            <c:numRef>
              <c:f>Blad1!$A$2:$A$7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Blad1!$B$2:$B$7</c:f>
              <c:numCache>
                <c:formatCode>General</c:formatCode>
                <c:ptCount val="6"/>
                <c:pt idx="0">
                  <c:v>5</c:v>
                </c:pt>
                <c:pt idx="1">
                  <c:v>8</c:v>
                </c:pt>
                <c:pt idx="2">
                  <c:v>9</c:v>
                </c:pt>
                <c:pt idx="3">
                  <c:v>8</c:v>
                </c:pt>
                <c:pt idx="4">
                  <c:v>5</c:v>
                </c:pt>
                <c:pt idx="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A8-4553-9A33-BAE8116664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700384"/>
        <c:axId val="178370048"/>
      </c:lineChart>
      <c:catAx>
        <c:axId val="179700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8370048"/>
        <c:crosses val="autoZero"/>
        <c:auto val="1"/>
        <c:lblAlgn val="ctr"/>
        <c:lblOffset val="100"/>
        <c:noMultiLvlLbl val="0"/>
      </c:catAx>
      <c:valAx>
        <c:axId val="1783700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970038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l-N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hoogte-kijkafstand</a:t>
            </a:r>
            <a:endParaRPr lang="en-US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4298556430446189E-2"/>
          <c:y val="0.17040625000000001"/>
          <c:w val="0.70082611548556428"/>
          <c:h val="0.72438558070866144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kijkafstand</c:v>
                </c:pt>
              </c:strCache>
            </c:strRef>
          </c:tx>
          <c:marker>
            <c:symbol val="none"/>
          </c:marker>
          <c:cat>
            <c:numRef>
              <c:f>Blad1!$A$2:$A$7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Blad1!$B$2:$B$7</c:f>
              <c:numCache>
                <c:formatCode>General</c:formatCode>
                <c:ptCount val="6"/>
                <c:pt idx="0">
                  <c:v>3.5</c:v>
                </c:pt>
                <c:pt idx="1">
                  <c:v>5</c:v>
                </c:pt>
                <c:pt idx="2">
                  <c:v>6.1</c:v>
                </c:pt>
                <c:pt idx="3">
                  <c:v>7.1</c:v>
                </c:pt>
                <c:pt idx="4">
                  <c:v>7.9</c:v>
                </c:pt>
                <c:pt idx="5">
                  <c:v>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70-4842-A7CA-610718222C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195800"/>
        <c:axId val="228004568"/>
      </c:lineChart>
      <c:catAx>
        <c:axId val="181195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28004568"/>
        <c:crosses val="autoZero"/>
        <c:auto val="1"/>
        <c:lblAlgn val="ctr"/>
        <c:lblOffset val="100"/>
        <c:noMultiLvlLbl val="0"/>
      </c:catAx>
      <c:valAx>
        <c:axId val="2280045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11958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nl-NL"/>
    </a:p>
  </c:txPr>
  <c:externalData r:id="rId1">
    <c:autoUpdate val="0"/>
  </c:externalData>
</c:chartSpac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321" units="cm"/>
          <inkml:channel name="Y" type="integer" max="17055" units="cm"/>
          <inkml:channel name="T" type="integer" max="2.14748E9" units="dev"/>
        </inkml:traceFormat>
        <inkml:channelProperties>
          <inkml:channelProperty channel="X" name="resolution" value="160.00528" units="1/cm"/>
          <inkml:channelProperty channel="Y" name="resolution" value="159.99062" units="1/cm"/>
          <inkml:channelProperty channel="T" name="resolution" value="1" units="1/dev"/>
        </inkml:channelProperties>
      </inkml:inkSource>
      <inkml:timestamp xml:id="ts0" timeString="2026-02-05T13:14:18.6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10372 7496 0,'-26'25'0,"-32"32"0,50-54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95296-3353-47AB-990A-4E5256692830}" type="datetimeFigureOut">
              <a:rPr lang="nl-NL" smtClean="0"/>
              <a:t>26-7-2026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8CE5F-3EF3-4685-9F36-C931D8150BE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634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8CE5F-3EF3-4685-9F36-C931D8150BEA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6649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2791BC1-C6CD-4CB4-AEA3-8E90908478E0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1469A-707F-4160-A7AF-1B9B7DFC9167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EA114DD-C0B5-4045-8E28-7AD1070E01D4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E8C24-34CE-49C6-80A2-C38C5C40FE48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57F54-9392-419B-9835-47728FCB2930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961B2-1AED-4D60-97EF-1449D3286E4D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1283B-B8A7-4141-9207-C1E5865D3FDD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56954B-455A-4AD7-913D-1C125B026DFD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0DF0638-0FD0-4872-AB18-C2B179B9FECB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4A8A5-913E-43A2-A1A4-499E015EAD6A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4544BE2-77A0-4FAA-A23A-06F03F5236C6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C1718D3-FD4D-45F5-BAE9-99060C6AB6E8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s://www.youtube.com/watch?v=SSDnwNOrzSk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2Tl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Hoofdstuk 5: Kwadraten, wortels en verbanden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A5278C0-7409-F291-689B-AFB787BA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C8E2F7A-F6B9-0105-0F7D-FF092A7AC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Kwadraten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Een kwadraat is een getal met zichzelf vermenigvuldigd.</a:t>
            </a:r>
          </a:p>
          <a:p>
            <a:endParaRPr lang="nl-NL" dirty="0"/>
          </a:p>
          <a:p>
            <a:r>
              <a:rPr lang="nl-NL" dirty="0"/>
              <a:t>2 x 2 noemen we </a:t>
            </a:r>
            <a:r>
              <a:rPr lang="nl-NL" b="1" dirty="0"/>
              <a:t>2 kwadraat </a:t>
            </a:r>
            <a:r>
              <a:rPr lang="nl-NL" dirty="0"/>
              <a:t>of </a:t>
            </a:r>
            <a:r>
              <a:rPr lang="nl-NL" b="1" dirty="0"/>
              <a:t>2</a:t>
            </a:r>
            <a:r>
              <a:rPr lang="nl-NL" b="1" baseline="30000" dirty="0"/>
              <a:t>2</a:t>
            </a:r>
          </a:p>
          <a:p>
            <a:endParaRPr lang="nl-NL" b="1" baseline="30000" dirty="0"/>
          </a:p>
          <a:p>
            <a:r>
              <a:rPr lang="nl-NL" dirty="0"/>
              <a:t>5 x 5 noemen we </a:t>
            </a:r>
            <a:r>
              <a:rPr lang="nl-NL" b="1" dirty="0"/>
              <a:t> 5 kwadraat </a:t>
            </a:r>
            <a:r>
              <a:rPr lang="nl-NL" dirty="0"/>
              <a:t>of </a:t>
            </a:r>
            <a:r>
              <a:rPr lang="nl-NL" b="1" dirty="0"/>
              <a:t>5</a:t>
            </a:r>
            <a:r>
              <a:rPr lang="nl-NL" b="1" baseline="30000" dirty="0"/>
              <a:t>2</a:t>
            </a:r>
          </a:p>
          <a:p>
            <a:endParaRPr lang="nl-NL" b="1" dirty="0"/>
          </a:p>
          <a:p>
            <a:r>
              <a:rPr lang="nl-NL" dirty="0"/>
              <a:t>12 x 12 noemen we </a:t>
            </a:r>
            <a:r>
              <a:rPr lang="nl-NL" b="1" dirty="0"/>
              <a:t>12 kwadraat </a:t>
            </a:r>
            <a:r>
              <a:rPr lang="nl-NL" dirty="0"/>
              <a:t>of </a:t>
            </a:r>
            <a:r>
              <a:rPr lang="nl-NL" b="1" dirty="0"/>
              <a:t>12</a:t>
            </a:r>
            <a:r>
              <a:rPr lang="nl-NL" b="1" baseline="30000" dirty="0"/>
              <a:t>2</a:t>
            </a:r>
          </a:p>
          <a:p>
            <a:endParaRPr lang="nl-NL" b="1" dirty="0"/>
          </a:p>
          <a:p>
            <a:endParaRPr lang="nl-NL" b="1" dirty="0"/>
          </a:p>
          <a:p>
            <a:endParaRPr lang="nl-NL" baseline="30000" dirty="0"/>
          </a:p>
          <a:p>
            <a:endParaRPr lang="nl-NL" baseline="30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21B2E7-FAD5-198E-124A-DD9A0EB00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791382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Kwadraten</a:t>
            </a:r>
          </a:p>
        </p:txBody>
      </p:sp>
      <p:sp>
        <p:nvSpPr>
          <p:cNvPr id="18435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</a:pPr>
            <a:r>
              <a:rPr lang="nl-NL" altLang="en-US" dirty="0"/>
              <a:t>Het getal vermenigvuldigd met zichzelf.</a:t>
            </a:r>
          </a:p>
        </p:txBody>
      </p:sp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36912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89D7098-8D38-9D5B-1E1C-E65686998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39182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Wortels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Wat bedoelen we?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3341687" cy="2500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417" y="1112715"/>
            <a:ext cx="3481387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789040"/>
            <a:ext cx="4462463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7204B9E-E5A9-0AD7-6B18-3DBA5049C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Wortels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nl-NL" dirty="0"/>
              <a:t>Wat is een wortel in de wiskunde?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nl-NL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nl-NL" i="1" dirty="0"/>
              <a:t>“De </a:t>
            </a:r>
            <a:r>
              <a:rPr lang="nl-NL" b="1" i="1" dirty="0"/>
              <a:t>wortel</a:t>
            </a:r>
            <a:r>
              <a:rPr lang="nl-NL" i="1" dirty="0"/>
              <a:t> van een getal is een kleiner getal dat, als je het met zichzelf vermenigvuldigt, weer het eerste getal oplevert”.</a:t>
            </a:r>
          </a:p>
          <a:p>
            <a:pPr marL="514350" indent="-514350">
              <a:buFont typeface="+mj-lt"/>
              <a:buAutoNum type="arabicPeriod"/>
              <a:defRPr/>
            </a:pPr>
            <a:endParaRPr lang="nl-NL" dirty="0"/>
          </a:p>
          <a:p>
            <a:pPr marL="514350" indent="-514350">
              <a:buFont typeface="+mj-lt"/>
              <a:buAutoNum type="arabicPeriod"/>
              <a:defRPr/>
            </a:pPr>
            <a:r>
              <a:rPr lang="nl-NL" dirty="0" err="1"/>
              <a:t>Welluk</a:t>
            </a:r>
            <a:r>
              <a:rPr lang="nl-NL" dirty="0"/>
              <a:t>???</a:t>
            </a:r>
          </a:p>
          <a:p>
            <a:pPr marL="0" indent="0">
              <a:buNone/>
              <a:defRPr/>
            </a:pPr>
            <a:endParaRPr lang="nl-NL" dirty="0"/>
          </a:p>
          <a:p>
            <a:pPr marL="514350" indent="-514350">
              <a:buFont typeface="+mj-lt"/>
              <a:buAutoNum type="arabicPeriod"/>
              <a:defRPr/>
            </a:pPr>
            <a:endParaRPr lang="nl-NL" dirty="0"/>
          </a:p>
          <a:p>
            <a:pPr marL="514350" indent="-514350">
              <a:buFont typeface="+mj-lt"/>
              <a:buAutoNum type="arabicPeriod"/>
              <a:defRPr/>
            </a:pPr>
            <a:endParaRPr lang="nl-NL" sz="2800" i="1" dirty="0"/>
          </a:p>
          <a:p>
            <a:pPr marL="514350" indent="-514350">
              <a:buFont typeface="+mj-lt"/>
              <a:buAutoNum type="arabicPeriod"/>
              <a:defRPr/>
            </a:pPr>
            <a:endParaRPr lang="nl-NL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609725"/>
            <a:ext cx="1872208" cy="895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65"/>
          <a:stretch/>
        </p:blipFill>
        <p:spPr bwMode="auto">
          <a:xfrm>
            <a:off x="3563888" y="4260775"/>
            <a:ext cx="1781900" cy="2338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CCEDFD5-3909-5F4B-8851-864BA0464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4841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Wortels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Voorbeeld:</a:t>
            </a:r>
          </a:p>
          <a:p>
            <a:endParaRPr lang="nl-NL" dirty="0"/>
          </a:p>
          <a:p>
            <a:r>
              <a:rPr lang="nl-NL" dirty="0"/>
              <a:t>De wortel van 4 is 2. Want 2 x 2 = 4.</a:t>
            </a:r>
          </a:p>
          <a:p>
            <a:r>
              <a:rPr lang="nl-NL" dirty="0"/>
              <a:t>De wortel van 25 is 5. Want 5 x 5 = 25.</a:t>
            </a:r>
          </a:p>
          <a:p>
            <a:r>
              <a:rPr lang="nl-NL" dirty="0"/>
              <a:t>De wortel van 144 is 12. Want 12 x 12 = 144.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509120"/>
            <a:ext cx="1440160" cy="1895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509070"/>
            <a:ext cx="154305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7E7E000-4F75-CBD3-079E-0C0D750F5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3369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Plus  + Min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Horen bij elkaar: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Ovaal 3"/>
          <p:cNvSpPr/>
          <p:nvPr/>
        </p:nvSpPr>
        <p:spPr>
          <a:xfrm>
            <a:off x="1403648" y="3718366"/>
            <a:ext cx="1584176" cy="9361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al 4"/>
          <p:cNvSpPr/>
          <p:nvPr/>
        </p:nvSpPr>
        <p:spPr>
          <a:xfrm>
            <a:off x="5076056" y="3718366"/>
            <a:ext cx="1584176" cy="9361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Gekromde PIJL-OMLAAG 5"/>
          <p:cNvSpPr/>
          <p:nvPr/>
        </p:nvSpPr>
        <p:spPr>
          <a:xfrm rot="10800000">
            <a:off x="2195736" y="4832191"/>
            <a:ext cx="3816424" cy="792088"/>
          </a:xfrm>
          <a:prstGeom prst="curved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3320614" y="2266563"/>
            <a:ext cx="1755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Plus +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3320613" y="6108751"/>
            <a:ext cx="1755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Min - 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1619672" y="403262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</a:t>
            </a:r>
            <a:r>
              <a:rPr lang="nl-NL" baseline="30000" dirty="0"/>
              <a:t>e</a:t>
            </a:r>
            <a:r>
              <a:rPr lang="nl-NL" dirty="0"/>
              <a:t> Getal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5292080" y="403262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</a:t>
            </a:r>
            <a:r>
              <a:rPr lang="nl-NL" baseline="30000" dirty="0"/>
              <a:t>e</a:t>
            </a:r>
            <a:r>
              <a:rPr lang="nl-NL" dirty="0"/>
              <a:t> Getal</a:t>
            </a:r>
          </a:p>
        </p:txBody>
      </p:sp>
      <p:sp>
        <p:nvSpPr>
          <p:cNvPr id="13" name="Gekromde PIJL-OMLAAG 12"/>
          <p:cNvSpPr/>
          <p:nvPr/>
        </p:nvSpPr>
        <p:spPr>
          <a:xfrm>
            <a:off x="2348136" y="2861320"/>
            <a:ext cx="3816424" cy="792088"/>
          </a:xfrm>
          <a:prstGeom prst="curved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4D73247B-F5F4-E3B0-6C99-56C6F1D65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58922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Vermenigvuldigen  + delen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Horen bij elkaar: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Ovaal 3"/>
          <p:cNvSpPr/>
          <p:nvPr/>
        </p:nvSpPr>
        <p:spPr>
          <a:xfrm>
            <a:off x="1403648" y="3718366"/>
            <a:ext cx="1584176" cy="9361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al 4"/>
          <p:cNvSpPr/>
          <p:nvPr/>
        </p:nvSpPr>
        <p:spPr>
          <a:xfrm>
            <a:off x="5076056" y="3718366"/>
            <a:ext cx="1584176" cy="9361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Gekromde PIJL-OMLAAG 5"/>
          <p:cNvSpPr/>
          <p:nvPr/>
        </p:nvSpPr>
        <p:spPr>
          <a:xfrm rot="10800000">
            <a:off x="2195736" y="4832191"/>
            <a:ext cx="3816424" cy="792088"/>
          </a:xfrm>
          <a:prstGeom prst="curved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3320613" y="2273126"/>
            <a:ext cx="24755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Vermenigvuldigen X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3320613" y="6108751"/>
            <a:ext cx="1755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Delen : 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1619672" y="403262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</a:t>
            </a:r>
            <a:r>
              <a:rPr lang="nl-NL" baseline="30000" dirty="0"/>
              <a:t>e</a:t>
            </a:r>
            <a:r>
              <a:rPr lang="nl-NL" dirty="0"/>
              <a:t> Getal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5292080" y="403262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</a:t>
            </a:r>
            <a:r>
              <a:rPr lang="nl-NL" baseline="30000" dirty="0"/>
              <a:t>e</a:t>
            </a:r>
            <a:r>
              <a:rPr lang="nl-NL" dirty="0"/>
              <a:t> Getal</a:t>
            </a:r>
          </a:p>
        </p:txBody>
      </p:sp>
      <p:sp>
        <p:nvSpPr>
          <p:cNvPr id="13" name="Gekromde PIJL-OMLAAG 12"/>
          <p:cNvSpPr/>
          <p:nvPr/>
        </p:nvSpPr>
        <p:spPr>
          <a:xfrm>
            <a:off x="2348136" y="2861320"/>
            <a:ext cx="3816424" cy="792088"/>
          </a:xfrm>
          <a:prstGeom prst="curved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9689F725-8A2B-636E-210E-993F3C20C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1193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Kwadrateren  + Worteltrekken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Horen bij elkaar: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Ovaal 3"/>
          <p:cNvSpPr/>
          <p:nvPr/>
        </p:nvSpPr>
        <p:spPr>
          <a:xfrm>
            <a:off x="1403648" y="3718366"/>
            <a:ext cx="1584176" cy="9361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Ovaal 4"/>
          <p:cNvSpPr/>
          <p:nvPr/>
        </p:nvSpPr>
        <p:spPr>
          <a:xfrm>
            <a:off x="5076056" y="3718366"/>
            <a:ext cx="1584176" cy="93610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Gekromde PIJL-OMLAAG 5"/>
          <p:cNvSpPr/>
          <p:nvPr/>
        </p:nvSpPr>
        <p:spPr>
          <a:xfrm rot="10800000">
            <a:off x="2195736" y="4832191"/>
            <a:ext cx="3816424" cy="792088"/>
          </a:xfrm>
          <a:prstGeom prst="curved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3320614" y="2266563"/>
            <a:ext cx="1755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Kwadraat x</a:t>
            </a:r>
            <a:r>
              <a:rPr lang="nl-NL" baseline="30000" dirty="0"/>
              <a:t>2</a:t>
            </a:r>
            <a:endParaRPr lang="nl-NL" dirty="0"/>
          </a:p>
        </p:txBody>
      </p:sp>
      <p:sp>
        <p:nvSpPr>
          <p:cNvPr id="10" name="Tekstvak 9"/>
          <p:cNvSpPr txBox="1"/>
          <p:nvPr/>
        </p:nvSpPr>
        <p:spPr>
          <a:xfrm>
            <a:off x="3320613" y="6108751"/>
            <a:ext cx="1755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Wortel </a:t>
            </a:r>
            <a:r>
              <a:rPr lang="nl-NL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r>
              <a:rPr lang="nl-NL" dirty="0"/>
              <a:t> 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1619672" y="403262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</a:t>
            </a:r>
            <a:r>
              <a:rPr lang="nl-NL" baseline="30000" dirty="0"/>
              <a:t>e</a:t>
            </a:r>
            <a:r>
              <a:rPr lang="nl-NL" dirty="0"/>
              <a:t> Getal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5292080" y="4032622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</a:t>
            </a:r>
            <a:r>
              <a:rPr lang="nl-NL" baseline="30000" dirty="0"/>
              <a:t>e</a:t>
            </a:r>
            <a:r>
              <a:rPr lang="nl-NL" dirty="0"/>
              <a:t> Getal</a:t>
            </a:r>
          </a:p>
        </p:txBody>
      </p:sp>
      <p:sp>
        <p:nvSpPr>
          <p:cNvPr id="13" name="Gekromde PIJL-OMLAAG 12"/>
          <p:cNvSpPr/>
          <p:nvPr/>
        </p:nvSpPr>
        <p:spPr>
          <a:xfrm>
            <a:off x="2348136" y="2861320"/>
            <a:ext cx="3816424" cy="792088"/>
          </a:xfrm>
          <a:prstGeom prst="curved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D2053D43-039D-8814-5FB0-3E715A682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66994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0" grpId="0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Worteltrekken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Worteltrekken is het bepalen van de wortel van een getal.</a:t>
            </a:r>
          </a:p>
          <a:p>
            <a:endParaRPr lang="nl-NL" dirty="0"/>
          </a:p>
          <a:p>
            <a:r>
              <a:rPr lang="nl-NL" dirty="0"/>
              <a:t>“Wat is de wortel van..?” </a:t>
            </a:r>
          </a:p>
          <a:p>
            <a:endParaRPr lang="nl-NL" dirty="0"/>
          </a:p>
          <a:p>
            <a:r>
              <a:rPr lang="nl-NL" dirty="0"/>
              <a:t>Met behulp van rekenmachine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572" y="2420888"/>
            <a:ext cx="2232248" cy="412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JL-RECHTS 3"/>
          <p:cNvSpPr/>
          <p:nvPr/>
        </p:nvSpPr>
        <p:spPr>
          <a:xfrm rot="20255880">
            <a:off x="3260501" y="5727899"/>
            <a:ext cx="2720963" cy="5243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5B1242-8A94-503F-6541-B6364EFCF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77841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Wortels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Wortel berekenen met rekenmachine.</a:t>
            </a:r>
          </a:p>
          <a:p>
            <a:endParaRPr lang="nl-NL" dirty="0"/>
          </a:p>
          <a:p>
            <a:r>
              <a:rPr lang="nl-NL" dirty="0"/>
              <a:t>Op TI30XB: &lt;</a:t>
            </a:r>
            <a:r>
              <a:rPr lang="nl-NL" dirty="0">
                <a:solidFill>
                  <a:srgbClr val="00B0F0"/>
                </a:solidFill>
              </a:rPr>
              <a:t>2nd</a:t>
            </a:r>
            <a:r>
              <a:rPr lang="nl-NL" dirty="0"/>
              <a:t>&gt; x</a:t>
            </a:r>
            <a:r>
              <a:rPr lang="nl-NL" baseline="30000" dirty="0"/>
              <a:t>2</a:t>
            </a:r>
          </a:p>
          <a:p>
            <a:endParaRPr lang="nl-NL" dirty="0"/>
          </a:p>
          <a:p>
            <a:r>
              <a:rPr lang="nl-NL" sz="11500" dirty="0">
                <a:sym typeface="Symbol"/>
              </a:rPr>
              <a:t></a:t>
            </a:r>
            <a:endParaRPr lang="nl-NL" sz="115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24944"/>
            <a:ext cx="3501752" cy="350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JL-RECHTS 3"/>
          <p:cNvSpPr/>
          <p:nvPr/>
        </p:nvSpPr>
        <p:spPr>
          <a:xfrm>
            <a:off x="3707904" y="5301208"/>
            <a:ext cx="1584176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38A75F-8FF8-FCEC-C83A-E3C3165E1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17991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Wisseltoets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Maakt een </a:t>
            </a:r>
            <a:r>
              <a:rPr lang="nl-NL" dirty="0"/>
              <a:t>normaal getal.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Instelling van rekenmachine</a:t>
            </a:r>
          </a:p>
          <a:p>
            <a:endParaRPr lang="nl-NL" dirty="0"/>
          </a:p>
          <a:p>
            <a:r>
              <a:rPr lang="nl-NL" dirty="0"/>
              <a:t>Antwoord een breuk, of wortel</a:t>
            </a:r>
          </a:p>
          <a:p>
            <a:pPr marL="0" indent="0">
              <a:buNone/>
            </a:pPr>
            <a:r>
              <a:rPr lang="nl-NL" dirty="0"/>
              <a:t>of π.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i="1" dirty="0"/>
              <a:t>Wissel naar getal met 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952" y="1609725"/>
            <a:ext cx="2232248" cy="412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JL-RECHTS 3"/>
          <p:cNvSpPr/>
          <p:nvPr/>
        </p:nvSpPr>
        <p:spPr>
          <a:xfrm rot="20255880">
            <a:off x="4497228" y="5367859"/>
            <a:ext cx="2720963" cy="5243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7428D34-2467-6A14-B7C9-1D6838318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51418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Rekenvolgorde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Berekeningen </a:t>
            </a:r>
            <a:r>
              <a:rPr lang="nl-NL" b="1" dirty="0"/>
              <a:t>MOETEN</a:t>
            </a:r>
            <a:r>
              <a:rPr lang="nl-NL" dirty="0"/>
              <a:t> in de juiste volgorde.</a:t>
            </a:r>
          </a:p>
          <a:p>
            <a:endParaRPr lang="nl-NL" dirty="0"/>
          </a:p>
          <a:p>
            <a:r>
              <a:rPr lang="nl-NL" dirty="0"/>
              <a:t>Berekeningen: </a:t>
            </a:r>
            <a:r>
              <a:rPr lang="nl-NL" i="1" dirty="0"/>
              <a:t>optellen, delen, wortels, haakjes, aftrekken, vermenigvuldigen, kwadraten.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Hoe onthoud je die juiste volgorde?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FCE6A34-DB99-E6B2-EAC2-60BCA4F77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1271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Stap 1: </a:t>
            </a:r>
            <a:r>
              <a:rPr lang="nl-NL" sz="3200" b="1" dirty="0"/>
              <a:t>H</a:t>
            </a:r>
            <a:r>
              <a:rPr lang="nl-NL" dirty="0"/>
              <a:t>aakjes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7416" y="1835010"/>
            <a:ext cx="1971675" cy="2314575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4994205"/>
            <a:ext cx="2771775" cy="1647825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3253" y="4370388"/>
            <a:ext cx="1409700" cy="2085975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2075" y="2708920"/>
            <a:ext cx="2714625" cy="1685925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A3982C1-7926-4D50-C893-CC83CA52C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4206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</a:t>
            </a:r>
            <a:r>
              <a:rPr lang="nl-NL" dirty="0" err="1"/>
              <a:t>KOmen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Stap 2: </a:t>
            </a:r>
            <a:r>
              <a:rPr lang="nl-NL" sz="3200" b="1" dirty="0"/>
              <a:t>K</a:t>
            </a:r>
            <a:r>
              <a:rPr lang="nl-NL" sz="2800" dirty="0"/>
              <a:t>wadraten</a:t>
            </a:r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3501008"/>
            <a:ext cx="2095500" cy="2181225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461" y="2167880"/>
            <a:ext cx="2143125" cy="2143125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6141" y="4869160"/>
            <a:ext cx="2466975" cy="184785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3A4F789-AEDE-D80F-6DD9-F4C99F604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7654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Komen WE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Stap 3: </a:t>
            </a:r>
            <a:r>
              <a:rPr lang="nl-NL" sz="3200" b="1" dirty="0"/>
              <a:t>W</a:t>
            </a:r>
            <a:r>
              <a:rPr lang="nl-NL" dirty="0"/>
              <a:t>ortels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410059"/>
            <a:ext cx="1962150" cy="2333625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050" y="2729879"/>
            <a:ext cx="2914650" cy="1571625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7704" y="5102639"/>
            <a:ext cx="2619375" cy="1743075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0155" y="3599898"/>
            <a:ext cx="2286000" cy="200025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48F5FAD-E5D8-191D-572F-559F71C3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6528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KOMEN WE VAN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Stap 4: </a:t>
            </a:r>
            <a:r>
              <a:rPr lang="nl-NL" sz="3200" b="1" dirty="0"/>
              <a:t>V</a:t>
            </a:r>
            <a:r>
              <a:rPr lang="nl-NL" dirty="0"/>
              <a:t>ermenigvuldigen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3789040"/>
            <a:ext cx="2066925" cy="2105025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3151981"/>
            <a:ext cx="2590800" cy="176212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42DAF32-CC18-A60A-C587-BBBE9D700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3310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Komen we van die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Stap 5: </a:t>
            </a:r>
            <a:r>
              <a:rPr lang="nl-NL" sz="3200" b="1" dirty="0"/>
              <a:t>D</a:t>
            </a:r>
            <a:r>
              <a:rPr lang="nl-NL" dirty="0"/>
              <a:t>elen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2060848"/>
            <a:ext cx="2619375" cy="1743075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168" y="2636912"/>
            <a:ext cx="2466975" cy="1857375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7671" y="4289616"/>
            <a:ext cx="1885950" cy="2419350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0858" y="4860570"/>
            <a:ext cx="1833030" cy="183303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178907A-866F-C648-F2A4-EBE9ADA3F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1063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HOE komen we van die onvoldoendes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Stap 6: </a:t>
            </a:r>
            <a:r>
              <a:rPr lang="nl-NL" sz="3200" b="1" dirty="0"/>
              <a:t>O</a:t>
            </a:r>
            <a:r>
              <a:rPr lang="nl-NL" dirty="0"/>
              <a:t>ptellen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4483671"/>
            <a:ext cx="2057400" cy="211455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59" y="3861048"/>
            <a:ext cx="2447925" cy="18669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4043" y="2432844"/>
            <a:ext cx="2847975" cy="16002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593E0F0-BE2A-466F-8D8D-DA75D80CC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9623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HOE komen we van die onvoldoendes AF?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Stap 7: </a:t>
            </a:r>
            <a:r>
              <a:rPr lang="nl-NL" sz="3200" b="1" dirty="0"/>
              <a:t>A</a:t>
            </a:r>
            <a:r>
              <a:rPr lang="nl-NL" dirty="0"/>
              <a:t>ftrekken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2133799"/>
            <a:ext cx="1676400" cy="2628900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4908749"/>
            <a:ext cx="1547614" cy="1547614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9441" y="3837186"/>
            <a:ext cx="2143125" cy="214312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EBDD1A8-5326-7A53-1419-75ACD1C77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5289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HOE komen we van die onvoldoendes AF?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Stap 1: Haakjes</a:t>
            </a:r>
          </a:p>
          <a:p>
            <a:r>
              <a:rPr lang="nl-NL" dirty="0"/>
              <a:t>Stap 2: Kwadraten</a:t>
            </a:r>
          </a:p>
          <a:p>
            <a:r>
              <a:rPr lang="nl-NL" dirty="0"/>
              <a:t>Stap 3: Wortels</a:t>
            </a:r>
          </a:p>
          <a:p>
            <a:r>
              <a:rPr lang="nl-NL" dirty="0"/>
              <a:t>Stap 4: Vermenigvuldigen</a:t>
            </a:r>
          </a:p>
          <a:p>
            <a:r>
              <a:rPr lang="nl-NL" dirty="0"/>
              <a:t>Stap 5: Delen</a:t>
            </a:r>
          </a:p>
          <a:p>
            <a:r>
              <a:rPr lang="nl-NL" dirty="0"/>
              <a:t>Stap 6: Optellen</a:t>
            </a:r>
          </a:p>
          <a:p>
            <a:r>
              <a:rPr lang="nl-NL" dirty="0"/>
              <a:t>Stap 7: Aftrekken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B8C285A8-A506-978A-6209-39E5E80E3797}"/>
                  </a:ext>
                </a:extLst>
              </p14:cNvPr>
              <p14:cNvContentPartPr/>
              <p14:nvPr/>
            </p14:nvContentPartPr>
            <p14:xfrm>
              <a:off x="3700800" y="2698560"/>
              <a:ext cx="33480" cy="30960"/>
            </p14:xfrm>
          </p:contentPart>
        </mc:Choice>
        <mc:Fallback xmlns=""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B8C285A8-A506-978A-6209-39E5E80E379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691440" y="2689200"/>
                <a:ext cx="52200" cy="4968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F8223AC-6517-A086-C22E-2D0F5A082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2036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Rekenvolgorde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Wat als twee dezelfde soort berekeningen in één som staan?</a:t>
            </a:r>
          </a:p>
          <a:p>
            <a:endParaRPr lang="nl-NL" dirty="0"/>
          </a:p>
          <a:p>
            <a:r>
              <a:rPr lang="nl-NL" dirty="0"/>
              <a:t>Bijvoorbeeld: 2 x 5 + 3 x 6 =</a:t>
            </a:r>
          </a:p>
          <a:p>
            <a:endParaRPr lang="nl-NL" dirty="0"/>
          </a:p>
          <a:p>
            <a:r>
              <a:rPr lang="nl-NL" dirty="0"/>
              <a:t> </a:t>
            </a:r>
            <a:r>
              <a:rPr lang="nl-NL" sz="2800" b="1" i="1" dirty="0"/>
              <a:t>Van links naar rechts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4581128"/>
            <a:ext cx="3600400" cy="1717114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C12368E-FDDD-8B1B-0946-0D38E7040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097830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Rekenvolgorde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2 x 5 + 3 x 6 = ?</a:t>
            </a:r>
          </a:p>
          <a:p>
            <a:r>
              <a:rPr lang="nl-NL" dirty="0">
                <a:solidFill>
                  <a:srgbClr val="FF0000"/>
                </a:solidFill>
              </a:rPr>
              <a:t>2 x 5 </a:t>
            </a:r>
            <a:r>
              <a:rPr lang="nl-NL" dirty="0"/>
              <a:t>+ </a:t>
            </a:r>
            <a:r>
              <a:rPr lang="nl-NL" dirty="0">
                <a:solidFill>
                  <a:srgbClr val="7030A0"/>
                </a:solidFill>
              </a:rPr>
              <a:t>3 x 6 </a:t>
            </a:r>
            <a:r>
              <a:rPr lang="nl-NL" dirty="0"/>
              <a:t>= ?</a:t>
            </a:r>
          </a:p>
          <a:p>
            <a:endParaRPr lang="nl-NL" dirty="0"/>
          </a:p>
          <a:p>
            <a:r>
              <a:rPr lang="nl-NL" dirty="0"/>
              <a:t> </a:t>
            </a:r>
            <a:r>
              <a:rPr lang="nl-NL" i="1" dirty="0"/>
              <a:t>Van links:  </a:t>
            </a:r>
            <a:r>
              <a:rPr lang="nl-NL" dirty="0">
                <a:solidFill>
                  <a:srgbClr val="FF0000"/>
                </a:solidFill>
              </a:rPr>
              <a:t>2 x 5 = 10</a:t>
            </a:r>
          </a:p>
          <a:p>
            <a:endParaRPr lang="nl-NL" dirty="0"/>
          </a:p>
          <a:p>
            <a:r>
              <a:rPr lang="nl-NL" dirty="0">
                <a:solidFill>
                  <a:srgbClr val="FF0000"/>
                </a:solidFill>
              </a:rPr>
              <a:t>10</a:t>
            </a:r>
            <a:r>
              <a:rPr lang="nl-NL" dirty="0"/>
              <a:t> + </a:t>
            </a:r>
            <a:r>
              <a:rPr lang="nl-NL" dirty="0">
                <a:solidFill>
                  <a:srgbClr val="7030A0"/>
                </a:solidFill>
              </a:rPr>
              <a:t>3 x 6 </a:t>
            </a:r>
            <a:r>
              <a:rPr lang="nl-NL" dirty="0"/>
              <a:t>=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i="1" dirty="0"/>
              <a:t>Naar rechts: </a:t>
            </a:r>
            <a:r>
              <a:rPr lang="nl-NL" dirty="0">
                <a:solidFill>
                  <a:srgbClr val="7030A0"/>
                </a:solidFill>
              </a:rPr>
              <a:t>3 x 6 = 18</a:t>
            </a:r>
          </a:p>
          <a:p>
            <a:endParaRPr lang="nl-NL" dirty="0"/>
          </a:p>
          <a:p>
            <a:r>
              <a:rPr lang="nl-NL" dirty="0">
                <a:solidFill>
                  <a:srgbClr val="FF0000"/>
                </a:solidFill>
              </a:rPr>
              <a:t>10</a:t>
            </a:r>
            <a:r>
              <a:rPr lang="nl-NL" dirty="0"/>
              <a:t> + </a:t>
            </a:r>
            <a:r>
              <a:rPr lang="nl-NL" dirty="0">
                <a:solidFill>
                  <a:srgbClr val="7030A0"/>
                </a:solidFill>
              </a:rPr>
              <a:t>18</a:t>
            </a:r>
            <a:r>
              <a:rPr lang="nl-NL" dirty="0"/>
              <a:t> = 28.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1463675"/>
            <a:ext cx="3095625" cy="147637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DC755E5-E3F6-EA27-7561-6400234AE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4340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Quiz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nl-NL" altLang="en-US" sz="4800" dirty="0"/>
              <a:t> 5 x (6 : 2) </a:t>
            </a:r>
          </a:p>
          <a:p>
            <a:pPr algn="ctr"/>
            <a:r>
              <a:rPr lang="nl-NL" altLang="en-US" sz="4800" dirty="0"/>
              <a:t>18 : (5 + </a:t>
            </a:r>
            <a:r>
              <a:rPr lang="nl-NL" altLang="en-US" sz="4800" dirty="0">
                <a:sym typeface="Symbol"/>
              </a:rPr>
              <a:t>16</a:t>
            </a:r>
            <a:r>
              <a:rPr lang="nl-NL" altLang="en-US" sz="4800" dirty="0"/>
              <a:t>)</a:t>
            </a:r>
          </a:p>
          <a:p>
            <a:pPr algn="ctr"/>
            <a:r>
              <a:rPr lang="nl-NL" altLang="en-US" sz="4800" dirty="0"/>
              <a:t> 4</a:t>
            </a:r>
            <a:r>
              <a:rPr lang="nl-NL" altLang="en-US" sz="4800" baseline="30000" dirty="0"/>
              <a:t>2</a:t>
            </a:r>
            <a:r>
              <a:rPr lang="nl-NL" altLang="en-US" sz="4800" dirty="0"/>
              <a:t> : (-2 x -2)</a:t>
            </a:r>
          </a:p>
          <a:p>
            <a:pPr algn="ctr"/>
            <a:r>
              <a:rPr lang="nl-NL" altLang="en-US" sz="4800" dirty="0"/>
              <a:t> (4</a:t>
            </a:r>
            <a:r>
              <a:rPr lang="nl-NL" altLang="en-US" sz="4800" baseline="30000" dirty="0"/>
              <a:t>2</a:t>
            </a:r>
            <a:r>
              <a:rPr lang="nl-NL" altLang="en-US" sz="4800" dirty="0"/>
              <a:t> : -2) -16</a:t>
            </a:r>
          </a:p>
          <a:p>
            <a:pPr algn="ctr"/>
            <a:r>
              <a:rPr lang="nl-NL" altLang="en-US" sz="4800" dirty="0"/>
              <a:t> 9 x 4  - 6</a:t>
            </a:r>
            <a:r>
              <a:rPr lang="nl-NL" altLang="en-US" sz="4800" baseline="30000" dirty="0"/>
              <a:t>2</a:t>
            </a:r>
            <a:r>
              <a:rPr lang="nl-NL" altLang="en-US" sz="4800" dirty="0"/>
              <a:t> + 3</a:t>
            </a:r>
          </a:p>
          <a:p>
            <a:pPr algn="ctr"/>
            <a:endParaRPr lang="nl-NL" altLang="en-US" sz="4800" baseline="30000" dirty="0"/>
          </a:p>
          <a:p>
            <a:pPr algn="ctr"/>
            <a:endParaRPr lang="nl-NL" altLang="en-US" sz="48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17672DB-6F2C-1005-74D4-F7784FF82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5235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Quiz 1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defRPr/>
            </a:pPr>
            <a:r>
              <a:rPr lang="nl-NL" sz="4800" dirty="0"/>
              <a:t>5 x (</a:t>
            </a:r>
            <a:r>
              <a:rPr lang="nl-NL" sz="4800" u="sng" dirty="0"/>
              <a:t>6 : 2</a:t>
            </a:r>
            <a:r>
              <a:rPr lang="nl-NL" sz="4800" dirty="0"/>
              <a:t>) </a:t>
            </a:r>
          </a:p>
          <a:p>
            <a:pPr algn="ctr">
              <a:defRPr/>
            </a:pPr>
            <a:r>
              <a:rPr lang="nl-NL" sz="4800" u="sng" dirty="0"/>
              <a:t>5 x 3</a:t>
            </a:r>
          </a:p>
          <a:p>
            <a:pPr algn="ctr">
              <a:defRPr/>
            </a:pPr>
            <a:r>
              <a:rPr lang="nl-NL" sz="4800" dirty="0"/>
              <a:t> 15</a:t>
            </a:r>
            <a:endParaRPr lang="nl-NL" sz="4800" baseline="30000" dirty="0"/>
          </a:p>
          <a:p>
            <a:pPr marL="0" indent="0" algn="ctr">
              <a:buFont typeface="Wingdings 2" pitchFamily="18" charset="2"/>
              <a:buNone/>
              <a:defRPr/>
            </a:pPr>
            <a:endParaRPr lang="nl-NL" sz="48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6A2E056-4C2D-6B97-56ED-A2E5AB114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3826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Quiz 2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nl-NL" altLang="en-US" sz="4800" dirty="0"/>
              <a:t>18 : (5 + </a:t>
            </a:r>
            <a:r>
              <a:rPr lang="nl-NL" altLang="en-US" sz="4800" u="sng" dirty="0">
                <a:sym typeface="Symbol"/>
              </a:rPr>
              <a:t>16</a:t>
            </a:r>
            <a:r>
              <a:rPr lang="nl-NL" altLang="en-US" sz="4800" dirty="0"/>
              <a:t>)</a:t>
            </a:r>
          </a:p>
          <a:p>
            <a:pPr algn="ctr"/>
            <a:r>
              <a:rPr lang="nl-NL" altLang="en-US" sz="4800" dirty="0"/>
              <a:t> 18 : (</a:t>
            </a:r>
            <a:r>
              <a:rPr lang="nl-NL" altLang="en-US" sz="4800" u="sng" dirty="0"/>
              <a:t>5 + 4</a:t>
            </a:r>
            <a:r>
              <a:rPr lang="nl-NL" altLang="en-US" sz="4800" dirty="0"/>
              <a:t>)</a:t>
            </a:r>
          </a:p>
          <a:p>
            <a:pPr algn="ctr"/>
            <a:r>
              <a:rPr lang="nl-NL" altLang="en-US" sz="4800" dirty="0"/>
              <a:t> </a:t>
            </a:r>
            <a:r>
              <a:rPr lang="nl-NL" altLang="en-US" sz="4800" u="sng" dirty="0"/>
              <a:t>18 : 9</a:t>
            </a:r>
          </a:p>
          <a:p>
            <a:pPr algn="ctr"/>
            <a:r>
              <a:rPr lang="nl-NL" altLang="en-US" sz="4800" dirty="0"/>
              <a:t> 2</a:t>
            </a:r>
          </a:p>
          <a:p>
            <a:pPr algn="ctr"/>
            <a:endParaRPr lang="nl-NL" altLang="en-US" sz="4800" baseline="30000" dirty="0"/>
          </a:p>
          <a:p>
            <a:pPr algn="ctr"/>
            <a:endParaRPr lang="nl-NL" altLang="en-US" sz="48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7C1EBEC-2047-D9A4-34D6-20F0CC201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7915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Quiz 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nl-NL" altLang="en-US" sz="4800" dirty="0"/>
              <a:t> 4</a:t>
            </a:r>
            <a:r>
              <a:rPr lang="nl-NL" altLang="en-US" sz="4800" baseline="30000" dirty="0"/>
              <a:t>2</a:t>
            </a:r>
            <a:r>
              <a:rPr lang="nl-NL" altLang="en-US" sz="4800" dirty="0"/>
              <a:t> : </a:t>
            </a:r>
            <a:r>
              <a:rPr lang="nl-NL" altLang="en-US" sz="4800" u="sng" dirty="0"/>
              <a:t>( -2 x -2)</a:t>
            </a:r>
          </a:p>
          <a:p>
            <a:pPr algn="ctr"/>
            <a:r>
              <a:rPr lang="nl-NL" altLang="en-US" sz="4800" dirty="0"/>
              <a:t> </a:t>
            </a:r>
            <a:r>
              <a:rPr lang="nl-NL" altLang="en-US" sz="4800" u="sng" dirty="0"/>
              <a:t>4</a:t>
            </a:r>
            <a:r>
              <a:rPr lang="nl-NL" altLang="en-US" sz="4800" u="sng" baseline="30000" dirty="0"/>
              <a:t>2</a:t>
            </a:r>
            <a:r>
              <a:rPr lang="nl-NL" altLang="en-US" sz="4800" dirty="0"/>
              <a:t> : 4</a:t>
            </a:r>
          </a:p>
          <a:p>
            <a:pPr algn="ctr"/>
            <a:r>
              <a:rPr lang="nl-NL" altLang="en-US" sz="4800" dirty="0"/>
              <a:t> 16 : 4</a:t>
            </a:r>
          </a:p>
          <a:p>
            <a:pPr algn="ctr"/>
            <a:r>
              <a:rPr lang="nl-NL" altLang="en-US" sz="4800" dirty="0"/>
              <a:t> 4</a:t>
            </a:r>
          </a:p>
          <a:p>
            <a:pPr algn="ctr"/>
            <a:endParaRPr lang="nl-NL" altLang="en-US" sz="4800" baseline="30000" dirty="0"/>
          </a:p>
          <a:p>
            <a:pPr algn="ctr"/>
            <a:endParaRPr lang="nl-NL" altLang="en-US" sz="48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29A8779-2379-2C85-58E2-374E88189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14952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Quiz 4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nl-NL" altLang="en-US" sz="4800" dirty="0"/>
              <a:t> (</a:t>
            </a:r>
            <a:r>
              <a:rPr lang="nl-NL" altLang="en-US" sz="4800" u="sng" dirty="0"/>
              <a:t>4</a:t>
            </a:r>
            <a:r>
              <a:rPr lang="nl-NL" altLang="en-US" sz="4800" u="sng" baseline="30000" dirty="0"/>
              <a:t>2</a:t>
            </a:r>
            <a:r>
              <a:rPr lang="nl-NL" altLang="en-US" sz="4800" dirty="0"/>
              <a:t> : -2) -16</a:t>
            </a:r>
          </a:p>
          <a:p>
            <a:pPr algn="ctr"/>
            <a:r>
              <a:rPr lang="nl-NL" altLang="en-US" sz="4800" dirty="0"/>
              <a:t> (</a:t>
            </a:r>
            <a:r>
              <a:rPr lang="nl-NL" altLang="en-US" sz="4800" u="sng" dirty="0"/>
              <a:t>16 : -2</a:t>
            </a:r>
            <a:r>
              <a:rPr lang="nl-NL" altLang="en-US" sz="4800" dirty="0"/>
              <a:t>) -16</a:t>
            </a:r>
          </a:p>
          <a:p>
            <a:pPr algn="ctr"/>
            <a:r>
              <a:rPr lang="nl-NL" altLang="en-US" sz="4800" dirty="0"/>
              <a:t> -8 - 16</a:t>
            </a:r>
          </a:p>
          <a:p>
            <a:pPr algn="ctr"/>
            <a:r>
              <a:rPr lang="nl-NL" altLang="en-US" sz="4800" dirty="0"/>
              <a:t>-24</a:t>
            </a:r>
          </a:p>
          <a:p>
            <a:pPr algn="ctr"/>
            <a:endParaRPr lang="nl-NL" altLang="en-US" sz="4800" baseline="30000" dirty="0"/>
          </a:p>
          <a:p>
            <a:pPr algn="ctr"/>
            <a:endParaRPr lang="nl-NL" altLang="en-US" sz="48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F0EADFB-7BFC-500A-642F-3D4477184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4210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Quiz 5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nl-NL" altLang="en-US" sz="4800" dirty="0"/>
              <a:t> 9 x 4  – </a:t>
            </a:r>
            <a:r>
              <a:rPr lang="nl-NL" altLang="en-US" sz="4800" u="sng" dirty="0"/>
              <a:t>6</a:t>
            </a:r>
            <a:r>
              <a:rPr lang="nl-NL" altLang="en-US" sz="4800" u="sng" baseline="30000" dirty="0"/>
              <a:t>2</a:t>
            </a:r>
            <a:r>
              <a:rPr lang="nl-NL" altLang="en-US" sz="4800" dirty="0"/>
              <a:t> + 3</a:t>
            </a:r>
          </a:p>
          <a:p>
            <a:pPr algn="ctr"/>
            <a:r>
              <a:rPr lang="nl-NL" altLang="en-US" sz="4800" dirty="0"/>
              <a:t> </a:t>
            </a:r>
            <a:r>
              <a:rPr lang="nl-NL" altLang="en-US" sz="4800" u="sng" dirty="0"/>
              <a:t>9 x 4 </a:t>
            </a:r>
            <a:r>
              <a:rPr lang="nl-NL" altLang="en-US" sz="4800" dirty="0"/>
              <a:t>– 36 + 3</a:t>
            </a:r>
          </a:p>
          <a:p>
            <a:pPr algn="ctr"/>
            <a:r>
              <a:rPr lang="nl-NL" altLang="en-US" sz="4800" dirty="0"/>
              <a:t> 36 – 36 + 3</a:t>
            </a:r>
          </a:p>
          <a:p>
            <a:pPr algn="ctr"/>
            <a:r>
              <a:rPr lang="nl-NL" altLang="en-US" sz="4800" dirty="0"/>
              <a:t> 3</a:t>
            </a:r>
          </a:p>
          <a:p>
            <a:pPr algn="ctr"/>
            <a:endParaRPr lang="nl-NL" altLang="en-US" sz="4800" baseline="30000" dirty="0"/>
          </a:p>
          <a:p>
            <a:pPr algn="ctr"/>
            <a:endParaRPr lang="nl-NL" altLang="en-US" sz="48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1825FB8-7C13-5CEE-69D5-36E0DDB70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2293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Quiz uitslag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nl-NL" altLang="en-US" sz="4800" dirty="0"/>
              <a:t>-5 x ( 6 : -2) = </a:t>
            </a:r>
            <a:r>
              <a:rPr lang="nl-NL" altLang="en-US" sz="4800" dirty="0">
                <a:solidFill>
                  <a:srgbClr val="FF0000"/>
                </a:solidFill>
              </a:rPr>
              <a:t>15</a:t>
            </a:r>
          </a:p>
          <a:p>
            <a:pPr algn="ctr"/>
            <a:r>
              <a:rPr lang="nl-NL" altLang="en-US" sz="4800" dirty="0"/>
              <a:t>18 : ( 5 + </a:t>
            </a:r>
            <a:r>
              <a:rPr lang="nl-NL" altLang="en-US" sz="4800" dirty="0">
                <a:sym typeface="Symbol"/>
              </a:rPr>
              <a:t>16</a:t>
            </a:r>
            <a:r>
              <a:rPr lang="nl-NL" altLang="en-US" sz="4800" dirty="0"/>
              <a:t>) = </a:t>
            </a:r>
            <a:r>
              <a:rPr lang="nl-NL" altLang="en-US" sz="4800" dirty="0">
                <a:solidFill>
                  <a:srgbClr val="FF0000"/>
                </a:solidFill>
              </a:rPr>
              <a:t>2</a:t>
            </a:r>
          </a:p>
          <a:p>
            <a:pPr algn="ctr"/>
            <a:r>
              <a:rPr lang="nl-NL" altLang="en-US" sz="4800" dirty="0"/>
              <a:t> 4</a:t>
            </a:r>
            <a:r>
              <a:rPr lang="nl-NL" altLang="en-US" sz="4800" baseline="30000" dirty="0"/>
              <a:t>2</a:t>
            </a:r>
            <a:r>
              <a:rPr lang="nl-NL" altLang="en-US" sz="4800" dirty="0"/>
              <a:t> : (-2 x -2) = </a:t>
            </a:r>
            <a:r>
              <a:rPr lang="nl-NL" altLang="en-US" sz="4800" dirty="0">
                <a:solidFill>
                  <a:srgbClr val="FF0000"/>
                </a:solidFill>
              </a:rPr>
              <a:t>4</a:t>
            </a:r>
          </a:p>
          <a:p>
            <a:pPr algn="ctr"/>
            <a:r>
              <a:rPr lang="nl-NL" altLang="en-US" sz="4800" dirty="0"/>
              <a:t> (4</a:t>
            </a:r>
            <a:r>
              <a:rPr lang="nl-NL" altLang="en-US" sz="4800" baseline="30000" dirty="0"/>
              <a:t>2</a:t>
            </a:r>
            <a:r>
              <a:rPr lang="nl-NL" altLang="en-US" sz="4800" dirty="0"/>
              <a:t> : -2) -16 = </a:t>
            </a:r>
            <a:r>
              <a:rPr lang="nl-NL" altLang="en-US" sz="4800" dirty="0">
                <a:solidFill>
                  <a:srgbClr val="FF0000"/>
                </a:solidFill>
              </a:rPr>
              <a:t>-24</a:t>
            </a:r>
          </a:p>
          <a:p>
            <a:pPr algn="ctr"/>
            <a:r>
              <a:rPr lang="nl-NL" altLang="en-US" sz="4800" dirty="0"/>
              <a:t> 9 x 4  – 6</a:t>
            </a:r>
            <a:r>
              <a:rPr lang="nl-NL" altLang="en-US" sz="4800" baseline="30000" dirty="0"/>
              <a:t>2</a:t>
            </a:r>
            <a:r>
              <a:rPr lang="nl-NL" altLang="en-US" sz="4800" dirty="0"/>
              <a:t> + 3 = </a:t>
            </a:r>
            <a:r>
              <a:rPr lang="nl-NL" altLang="en-US" sz="4800" dirty="0">
                <a:solidFill>
                  <a:srgbClr val="FF0000"/>
                </a:solidFill>
              </a:rPr>
              <a:t>3</a:t>
            </a:r>
          </a:p>
          <a:p>
            <a:pPr algn="ctr"/>
            <a:r>
              <a:rPr lang="nl-NL" altLang="en-US" sz="4800" dirty="0">
                <a:solidFill>
                  <a:srgbClr val="FF0000"/>
                </a:solidFill>
              </a:rPr>
              <a:t>Totaal : 0</a:t>
            </a:r>
          </a:p>
          <a:p>
            <a:pPr algn="ctr"/>
            <a:endParaRPr lang="nl-NL" altLang="en-US" sz="4800" baseline="30000" dirty="0"/>
          </a:p>
          <a:p>
            <a:pPr algn="ctr"/>
            <a:endParaRPr lang="nl-NL" altLang="en-US" sz="4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778" y="4797152"/>
            <a:ext cx="1269429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E76FFD6-D395-7562-5522-6A390F629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6500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5.1 Machten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Wiskunde = zo kort mogelijk opschrijven.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Bijvoorbeeld: 3 x 3 x 3 x 3 x 3 x 3</a:t>
            </a:r>
          </a:p>
          <a:p>
            <a:endParaRPr lang="nl-NL" dirty="0"/>
          </a:p>
          <a:p>
            <a:r>
              <a:rPr lang="nl-NL" dirty="0"/>
              <a:t>Gaat snel fout. Dus: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861048"/>
            <a:ext cx="2736304" cy="2257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F3507EE-8B05-FFF6-893F-70C83B2B7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3706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5.1 Machten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Wiskunde = zo kort mogelijk opschrijven.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Bijvoorbeeld: 4 x 4 x 4</a:t>
            </a:r>
          </a:p>
          <a:p>
            <a:endParaRPr lang="nl-NL" dirty="0"/>
          </a:p>
          <a:p>
            <a:r>
              <a:rPr lang="nl-NL" dirty="0"/>
              <a:t>Gaat snel fout. Dus: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005064"/>
            <a:ext cx="3024336" cy="2078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AD96702-CE4E-0147-BD54-3AA0F5B75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5960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5.1 Machten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Machtsverheffen is het grondtal een aantal keer met zichzelf vermenigvuldigen.</a:t>
            </a:r>
          </a:p>
          <a:p>
            <a:endParaRPr lang="nl-NL" dirty="0"/>
          </a:p>
          <a:p>
            <a:r>
              <a:rPr lang="nl-NL" dirty="0"/>
              <a:t>“Wat is 2 tot de macht 5” </a:t>
            </a:r>
          </a:p>
          <a:p>
            <a:endParaRPr lang="nl-NL" dirty="0"/>
          </a:p>
          <a:p>
            <a:r>
              <a:rPr lang="nl-NL" dirty="0"/>
              <a:t>Met behulp van rekenmachine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572" y="2420888"/>
            <a:ext cx="2232248" cy="412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IJL-RECHTS 3"/>
          <p:cNvSpPr/>
          <p:nvPr/>
        </p:nvSpPr>
        <p:spPr>
          <a:xfrm rot="20255880">
            <a:off x="3260502" y="5367858"/>
            <a:ext cx="2720963" cy="5243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C52E68C-049A-3F51-15B2-852962033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011847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2910AB-8BC6-4C78-BE53-E4AEC0061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5.2 Volgorde en deelstreep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C161BDA-177A-498D-9913-24E816C40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een formule of som kan een </a:t>
            </a:r>
            <a:r>
              <a:rPr lang="nl-NL" i="1" dirty="0"/>
              <a:t>deelstreep </a:t>
            </a:r>
            <a:r>
              <a:rPr lang="nl-NL" dirty="0"/>
              <a:t>staan.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Reken uit wat bovenop de streep staat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Reken uit wat onder de streep staat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Antwoord = boven : onder.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Gebruik de rekenregels!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ABDE112-D903-4EF5-84B2-F4F3CEFAE2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8989" r="-2348" b="25096"/>
          <a:stretch/>
        </p:blipFill>
        <p:spPr>
          <a:xfrm>
            <a:off x="4644008" y="4816226"/>
            <a:ext cx="4392488" cy="1584177"/>
          </a:xfrm>
          <a:prstGeom prst="rect">
            <a:avLst/>
          </a:prstGeom>
        </p:spPr>
      </p:pic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ADD087C2-BAB9-4EB7-9FF5-CCB1E26E3F58}"/>
              </a:ext>
            </a:extLst>
          </p:cNvPr>
          <p:cNvCxnSpPr>
            <a:cxnSpLocks/>
          </p:cNvCxnSpPr>
          <p:nvPr/>
        </p:nvCxnSpPr>
        <p:spPr>
          <a:xfrm>
            <a:off x="6012160" y="2041774"/>
            <a:ext cx="1224136" cy="30434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697C3B-4857-A70A-A095-0A4DAEC6D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4447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8617BD-58BF-4458-9F79-30DDF8F9E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5.2 Volgorde en deelstreep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0A5CAA89-DC9E-4F65-92AE-02D631C838F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Op rekenmachine invoeren:</a:t>
                </a:r>
              </a:p>
              <a:p>
                <a:endParaRPr lang="nl-NL" dirty="0"/>
              </a:p>
              <a:p>
                <a:r>
                  <a:rPr lang="nl-NL" dirty="0"/>
                  <a:t>Met de knop: </a:t>
                </a:r>
                <a14:m>
                  <m:oMath xmlns:m="http://schemas.openxmlformats.org/officeDocument/2006/math">
                    <m:r>
                      <a:rPr lang="nl-NL" sz="3600" b="0" i="0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nl-NL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3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nl-NL" sz="3600" i="1" smtClean="0"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  <m:r>
                      <a:rPr lang="nl-NL" sz="3600" b="0" i="1" smtClean="0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endParaRPr lang="nl-NL" sz="3600" b="0" dirty="0"/>
              </a:p>
              <a:p>
                <a:endParaRPr lang="nl-NL" dirty="0"/>
              </a:p>
              <a:p>
                <a:r>
                  <a:rPr lang="nl-NL" dirty="0"/>
                  <a:t>Met cursor naar boven</a:t>
                </a:r>
              </a:p>
              <a:p>
                <a:r>
                  <a:rPr lang="nl-NL" dirty="0"/>
                  <a:t>en onder.</a:t>
                </a:r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0A5CAA89-DC9E-4F65-92AE-02D631C838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>
            <a:extLst>
              <a:ext uri="{FF2B5EF4-FFF2-40B4-BE49-F238E27FC236}">
                <a16:creationId xmlns:a16="http://schemas.microsoft.com/office/drawing/2014/main" id="{15D0593F-516E-4ABD-80C9-2B9D9C07C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924944"/>
            <a:ext cx="3501752" cy="350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72516AA0-4E18-49E1-941D-81ABF6D226BF}"/>
              </a:ext>
            </a:extLst>
          </p:cNvPr>
          <p:cNvCxnSpPr>
            <a:cxnSpLocks/>
          </p:cNvCxnSpPr>
          <p:nvPr/>
        </p:nvCxnSpPr>
        <p:spPr>
          <a:xfrm>
            <a:off x="3995936" y="3205051"/>
            <a:ext cx="1558280" cy="150581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F1E9DF30-0BA8-4D95-960B-AD906285ECB7}"/>
              </a:ext>
            </a:extLst>
          </p:cNvPr>
          <p:cNvCxnSpPr>
            <a:cxnSpLocks/>
          </p:cNvCxnSpPr>
          <p:nvPr/>
        </p:nvCxnSpPr>
        <p:spPr>
          <a:xfrm>
            <a:off x="2411760" y="4293096"/>
            <a:ext cx="3816424" cy="1872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412A60-1E2B-E1AA-5C18-8A73C4B91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0263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A50E79-0AAA-42E6-938A-529A33555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5.4 formules met haakjes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B7E4D8-6681-44B3-BB1D-0EA6C7648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Wat is een formule?</a:t>
            </a:r>
          </a:p>
          <a:p>
            <a:endParaRPr lang="nl-NL" dirty="0"/>
          </a:p>
          <a:p>
            <a:r>
              <a:rPr lang="nl-NL" dirty="0"/>
              <a:t>Een </a:t>
            </a:r>
            <a:r>
              <a:rPr lang="nl-NL" u="sng" dirty="0"/>
              <a:t>formule</a:t>
            </a:r>
            <a:r>
              <a:rPr lang="nl-NL" dirty="0"/>
              <a:t> beschrijft een </a:t>
            </a:r>
            <a:r>
              <a:rPr lang="nl-NL" u="sng" dirty="0"/>
              <a:t>verband</a:t>
            </a:r>
            <a:r>
              <a:rPr lang="nl-NL" dirty="0"/>
              <a:t>.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DBB566B-FEC3-4305-B0DC-DD33AEF7A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4365104"/>
            <a:ext cx="2304256" cy="152782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2721D7F-C328-426F-8005-8213462C24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3986" y="3933056"/>
            <a:ext cx="2847975" cy="160020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0C8CAF3-355C-78C2-1BED-BB172B7B9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049445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A50E79-0AAA-42E6-938A-529A33555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5.4 formules met haakjes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B7E4D8-6681-44B3-BB1D-0EA6C7648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spreekt af dat je 3 euro per uur gaat verdienen.</a:t>
            </a:r>
          </a:p>
          <a:p>
            <a:r>
              <a:rPr lang="nl-NL" dirty="0"/>
              <a:t>En je spreekt ook af dat je elke keer dat je komt 5 euro voor het treinkaartje krijgt.</a:t>
            </a:r>
          </a:p>
          <a:p>
            <a:endParaRPr lang="nl-NL" dirty="0"/>
          </a:p>
          <a:p>
            <a:r>
              <a:rPr lang="nl-NL" dirty="0"/>
              <a:t>Dan is er een </a:t>
            </a:r>
            <a:r>
              <a:rPr lang="nl-NL" u="sng" dirty="0"/>
              <a:t>verband</a:t>
            </a:r>
            <a:r>
              <a:rPr lang="nl-NL" dirty="0"/>
              <a:t> tussen je inkomsten en hoeveel uren je gewerkt hebt.</a:t>
            </a:r>
          </a:p>
          <a:p>
            <a:endParaRPr lang="nl-NL" dirty="0"/>
          </a:p>
          <a:p>
            <a:r>
              <a:rPr lang="nl-NL" dirty="0"/>
              <a:t>i = 3 x u + 5</a:t>
            </a:r>
          </a:p>
          <a:p>
            <a:r>
              <a:rPr lang="nl-NL" dirty="0"/>
              <a:t>i = 3u + 5.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4E561DC-7E55-7E86-9D05-556EEC5CB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2728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3D5DDF-313E-41CC-9C3C-10822C3DE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A01D74-CB48-436B-AD54-356955CFFE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wiskunde staat soms cijfer en letter samen.</a:t>
            </a:r>
          </a:p>
          <a:p>
            <a:endParaRPr lang="nl-NL" dirty="0"/>
          </a:p>
          <a:p>
            <a:pPr marL="0" indent="0" algn="ctr">
              <a:buNone/>
            </a:pPr>
            <a:r>
              <a:rPr lang="nl-NL" sz="11500" b="1" dirty="0"/>
              <a:t>3u </a:t>
            </a:r>
          </a:p>
          <a:p>
            <a:endParaRPr lang="nl-NL" dirty="0"/>
          </a:p>
          <a:p>
            <a:r>
              <a:rPr lang="nl-NL" dirty="0"/>
              <a:t>3u is kort opgeschreven:  3 x u</a:t>
            </a:r>
          </a:p>
          <a:p>
            <a:r>
              <a:rPr lang="nl-NL" dirty="0"/>
              <a:t>Als u = 5 bijvoorbeeld dan 3u = 15.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23F4DE4-ADB9-1193-FDAE-AC7112F2B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29610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Formules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Wat kost een verjaardagsfeest in de Efteling?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276475"/>
            <a:ext cx="6843712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7DB5FF8-122C-41C8-7616-C6AB67459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316026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Met de auto: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 Parkeermunt : € 10,00. Entree: € 35 per kaartje.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 Feestje kost €10 plus €35 per kaartje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 feestje = 10 + 35 </a:t>
            </a:r>
            <a:r>
              <a:rPr lang="nl-NL" baseline="30000" dirty="0"/>
              <a:t>.</a:t>
            </a:r>
            <a:r>
              <a:rPr lang="nl-NL" dirty="0"/>
              <a:t> kaartje </a:t>
            </a:r>
          </a:p>
          <a:p>
            <a:pPr>
              <a:defRPr/>
            </a:pPr>
            <a:endParaRPr lang="nl-NL" sz="2400" dirty="0"/>
          </a:p>
          <a:p>
            <a:pPr>
              <a:defRPr/>
            </a:pPr>
            <a:r>
              <a:rPr lang="nl-NL" sz="2400" dirty="0"/>
              <a:t> f = 10 + 35k 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4932040" y="4365104"/>
            <a:ext cx="318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rgbClr val="FF0000"/>
                </a:solidFill>
                <a:latin typeface="Showcard Gothic" panose="04020904020102020604" pitchFamily="82" charset="0"/>
              </a:rPr>
              <a:t>WOORDFORMULE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252A720-C427-796F-FC23-EAF665CB4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7007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5.4 Formules met haakjes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In een formule kunnen haakjes staan.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sz="4000" b="1" dirty="0">
                <a:solidFill>
                  <a:srgbClr val="FF0000"/>
                </a:solidFill>
              </a:rPr>
              <a:t>H</a:t>
            </a:r>
            <a:r>
              <a:rPr lang="nl-NL" dirty="0"/>
              <a:t>oe Komen We Van Die Onvoldoendes Af?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Binnen de </a:t>
            </a:r>
            <a:r>
              <a:rPr lang="nl-NL" sz="3600" b="1" dirty="0">
                <a:solidFill>
                  <a:srgbClr val="FF0000"/>
                </a:solidFill>
              </a:rPr>
              <a:t>H</a:t>
            </a:r>
            <a:r>
              <a:rPr lang="nl-NL" sz="2800" dirty="0"/>
              <a:t>aakjes gelden </a:t>
            </a:r>
            <a:r>
              <a:rPr lang="nl-NL" sz="2800" b="1" dirty="0"/>
              <a:t>ook</a:t>
            </a:r>
            <a:r>
              <a:rPr lang="nl-NL" sz="2800" dirty="0"/>
              <a:t> weer de rekenregels</a:t>
            </a: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869160"/>
            <a:ext cx="2719387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F3380E2-B0ED-3EF6-AC03-254D8CAE9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285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5.4 Formules met haakjes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 temperatuur in Celsius = (temperatuur in Fahrenheit -32) : 1,8</a:t>
            </a:r>
          </a:p>
          <a:p>
            <a:endParaRPr lang="nl-NL" dirty="0"/>
          </a:p>
          <a:p>
            <a:r>
              <a:rPr lang="nl-NL" dirty="0"/>
              <a:t>C = (F -32) : 1,8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 Hoeveel graden </a:t>
            </a:r>
            <a:r>
              <a:rPr lang="nl-NL" dirty="0">
                <a:sym typeface="Symbol"/>
              </a:rPr>
              <a:t>C</a:t>
            </a:r>
            <a:r>
              <a:rPr lang="nl-NL" dirty="0"/>
              <a:t> is 68</a:t>
            </a:r>
            <a:r>
              <a:rPr lang="nl-NL" dirty="0">
                <a:sym typeface="Symbol"/>
              </a:rPr>
              <a:t>F</a:t>
            </a:r>
            <a:r>
              <a:rPr lang="nl-NL" dirty="0"/>
              <a:t>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57088"/>
            <a:ext cx="93610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060" y="3356992"/>
            <a:ext cx="2199926" cy="316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B773D65-7687-FCEB-039B-875A5871C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9037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5.4 </a:t>
            </a:r>
            <a:r>
              <a:rPr lang="nl-NL" dirty="0"/>
              <a:t>Formules met haakjes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Formule: </a:t>
            </a:r>
            <a:r>
              <a:rPr lang="nl-NL" b="1" dirty="0"/>
              <a:t>C = (F–32):1,8 </a:t>
            </a:r>
            <a:r>
              <a:rPr lang="nl-NL" dirty="0"/>
              <a:t>en gegeven dat F = 68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C = (</a:t>
            </a:r>
            <a:r>
              <a:rPr lang="nl-NL" dirty="0">
                <a:solidFill>
                  <a:srgbClr val="0070C0"/>
                </a:solidFill>
              </a:rPr>
              <a:t>68</a:t>
            </a:r>
            <a:r>
              <a:rPr lang="nl-NL" dirty="0"/>
              <a:t>-32):1,8</a:t>
            </a:r>
          </a:p>
          <a:p>
            <a:r>
              <a:rPr lang="nl-NL" b="1" dirty="0">
                <a:solidFill>
                  <a:srgbClr val="FF0000"/>
                </a:solidFill>
              </a:rPr>
              <a:t>H</a:t>
            </a:r>
            <a:r>
              <a:rPr lang="nl-NL" dirty="0"/>
              <a:t>aakjes wegwerken: </a:t>
            </a:r>
            <a:r>
              <a:rPr lang="nl-NL" i="1" dirty="0"/>
              <a:t>68 – 32 = 36</a:t>
            </a:r>
          </a:p>
          <a:p>
            <a:r>
              <a:rPr lang="nl-NL" dirty="0"/>
              <a:t>C = </a:t>
            </a:r>
            <a:r>
              <a:rPr lang="nl-NL" dirty="0">
                <a:solidFill>
                  <a:srgbClr val="0070C0"/>
                </a:solidFill>
              </a:rPr>
              <a:t>36</a:t>
            </a:r>
            <a:r>
              <a:rPr lang="nl-NL" dirty="0"/>
              <a:t>:1,8</a:t>
            </a:r>
          </a:p>
          <a:p>
            <a:r>
              <a:rPr lang="nl-NL" dirty="0"/>
              <a:t>C = </a:t>
            </a:r>
            <a:r>
              <a:rPr lang="nl-NL" dirty="0">
                <a:solidFill>
                  <a:srgbClr val="0070C0"/>
                </a:solidFill>
              </a:rPr>
              <a:t>20</a:t>
            </a:r>
            <a:endParaRPr lang="nl-NL" dirty="0">
              <a:hlinkClick r:id="rId2"/>
            </a:endParaRPr>
          </a:p>
          <a:p>
            <a:pPr marL="0" indent="0">
              <a:buNone/>
            </a:pPr>
            <a:r>
              <a:rPr lang="nl-NL" dirty="0">
                <a:hlinkClick r:id="rId2"/>
              </a:rPr>
              <a:t>                                  </a:t>
            </a:r>
            <a:endParaRPr lang="nl-N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312170"/>
            <a:ext cx="2909216" cy="1565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515AC53-4479-FC63-7371-7B26C8BDF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9530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5.5 Formules met deelstreep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Formules met een deling (deelstreep).</a:t>
            </a:r>
          </a:p>
          <a:p>
            <a:endParaRPr lang="nl-NL" dirty="0"/>
          </a:p>
          <a:p>
            <a:r>
              <a:rPr lang="nl-NL" dirty="0"/>
              <a:t>€5 zakgeld per week</a:t>
            </a:r>
          </a:p>
          <a:p>
            <a:r>
              <a:rPr lang="nl-NL" dirty="0"/>
              <a:t>Hoeveel per maand? </a:t>
            </a:r>
          </a:p>
          <a:p>
            <a:r>
              <a:rPr lang="nl-NL" dirty="0"/>
              <a:t>€ 20?</a:t>
            </a:r>
          </a:p>
          <a:p>
            <a:endParaRPr lang="nl-NL" dirty="0"/>
          </a:p>
          <a:p>
            <a:r>
              <a:rPr lang="nl-NL" dirty="0"/>
              <a:t>€5 p/w = 5 x 52 = €260 per jaar. </a:t>
            </a:r>
          </a:p>
          <a:p>
            <a:r>
              <a:rPr lang="nl-NL" dirty="0"/>
              <a:t>260/12 = €21,67 per maand.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200" y="2204864"/>
            <a:ext cx="1600200" cy="1600200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5157192"/>
            <a:ext cx="2078398" cy="1556792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1C7876F-2D64-821C-48A0-B9C44B360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3431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Formules met deelstreep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Maandloon =</a:t>
            </a:r>
          </a:p>
          <a:p>
            <a:endParaRPr lang="nl-NL" dirty="0"/>
          </a:p>
          <a:p>
            <a:r>
              <a:rPr lang="nl-NL" dirty="0"/>
              <a:t>W (weekloon) = € 154,30</a:t>
            </a:r>
          </a:p>
          <a:p>
            <a:endParaRPr lang="nl-NL" dirty="0"/>
          </a:p>
          <a:p>
            <a:r>
              <a:rPr lang="nl-NL" b="1" dirty="0"/>
              <a:t>boven</a:t>
            </a:r>
            <a:r>
              <a:rPr lang="nl-NL" dirty="0"/>
              <a:t>: 52W = 52 x </a:t>
            </a:r>
            <a:r>
              <a:rPr lang="nl-NL" dirty="0">
                <a:solidFill>
                  <a:srgbClr val="0070C0"/>
                </a:solidFill>
              </a:rPr>
              <a:t>154,30</a:t>
            </a:r>
            <a:r>
              <a:rPr lang="nl-NL" dirty="0"/>
              <a:t> = 8023,80</a:t>
            </a:r>
          </a:p>
          <a:p>
            <a:r>
              <a:rPr lang="nl-NL" b="1" dirty="0"/>
              <a:t>onder</a:t>
            </a:r>
            <a:r>
              <a:rPr lang="nl-NL" dirty="0"/>
              <a:t>: geen berekening nodig   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Maandloon = </a:t>
            </a:r>
          </a:p>
          <a:p>
            <a:r>
              <a:rPr lang="nl-NL" dirty="0"/>
              <a:t>Maandloon = € 668,63</a:t>
            </a:r>
          </a:p>
          <a:p>
            <a:endParaRPr lang="nl-NL" dirty="0"/>
          </a:p>
        </p:txBody>
      </p:sp>
      <p:cxnSp>
        <p:nvCxnSpPr>
          <p:cNvPr id="5" name="Rechte verbindingslijn 4"/>
          <p:cNvCxnSpPr/>
          <p:nvPr/>
        </p:nvCxnSpPr>
        <p:spPr>
          <a:xfrm>
            <a:off x="2987824" y="2348880"/>
            <a:ext cx="12961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/>
          <p:cNvSpPr txBox="1"/>
          <p:nvPr/>
        </p:nvSpPr>
        <p:spPr>
          <a:xfrm>
            <a:off x="3203848" y="190652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52</a:t>
            </a:r>
            <a:r>
              <a:rPr lang="nl-NL" b="1" dirty="0"/>
              <a:t>W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3280544" y="2388152"/>
            <a:ext cx="499368" cy="369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cxnSp>
        <p:nvCxnSpPr>
          <p:cNvPr id="8" name="Rechte verbindingslijn 7"/>
          <p:cNvCxnSpPr/>
          <p:nvPr/>
        </p:nvCxnSpPr>
        <p:spPr>
          <a:xfrm>
            <a:off x="2987824" y="5661248"/>
            <a:ext cx="12961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/>
          <p:cNvSpPr txBox="1"/>
          <p:nvPr/>
        </p:nvSpPr>
        <p:spPr>
          <a:xfrm>
            <a:off x="3386212" y="5651131"/>
            <a:ext cx="499368" cy="369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3119367" y="5281799"/>
            <a:ext cx="1321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0070C0"/>
                </a:solidFill>
              </a:rPr>
              <a:t>8023,80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4008B6B-F299-5D6B-99DB-E9F13385F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5456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Formules met deelstreep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BMI =</a:t>
            </a:r>
          </a:p>
          <a:p>
            <a:endParaRPr lang="nl-NL" dirty="0"/>
          </a:p>
          <a:p>
            <a:r>
              <a:rPr lang="nl-NL" dirty="0"/>
              <a:t>Gewicht = 72kg en lengte = 1,79m</a:t>
            </a:r>
          </a:p>
          <a:p>
            <a:endParaRPr lang="nl-NL" dirty="0"/>
          </a:p>
          <a:p>
            <a:r>
              <a:rPr lang="nl-NL" b="1" dirty="0"/>
              <a:t>boven</a:t>
            </a:r>
            <a:r>
              <a:rPr lang="nl-NL" dirty="0"/>
              <a:t>: geen berekening nodig </a:t>
            </a:r>
          </a:p>
          <a:p>
            <a:r>
              <a:rPr lang="nl-NL" b="1" dirty="0"/>
              <a:t>onder</a:t>
            </a:r>
            <a:r>
              <a:rPr lang="nl-NL" dirty="0"/>
              <a:t>: 1,79 x 1,79 = 3,20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BMI = </a:t>
            </a:r>
          </a:p>
          <a:p>
            <a:r>
              <a:rPr lang="nl-NL" dirty="0"/>
              <a:t>BMI = 22,4</a:t>
            </a:r>
          </a:p>
          <a:p>
            <a:endParaRPr lang="nl-NL" dirty="0"/>
          </a:p>
        </p:txBody>
      </p:sp>
      <p:cxnSp>
        <p:nvCxnSpPr>
          <p:cNvPr id="5" name="Rechte verbindingslijn 4"/>
          <p:cNvCxnSpPr/>
          <p:nvPr/>
        </p:nvCxnSpPr>
        <p:spPr>
          <a:xfrm>
            <a:off x="2987824" y="2348880"/>
            <a:ext cx="12961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/>
          <p:cNvSpPr txBox="1"/>
          <p:nvPr/>
        </p:nvSpPr>
        <p:spPr>
          <a:xfrm>
            <a:off x="3203848" y="1906523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gewicht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3278199" y="2421905"/>
            <a:ext cx="1003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lengte</a:t>
            </a:r>
            <a:r>
              <a:rPr lang="nl-NL" baseline="30000" dirty="0"/>
              <a:t>2</a:t>
            </a:r>
          </a:p>
        </p:txBody>
      </p:sp>
      <p:cxnSp>
        <p:nvCxnSpPr>
          <p:cNvPr id="8" name="Rechte verbindingslijn 7"/>
          <p:cNvCxnSpPr/>
          <p:nvPr/>
        </p:nvCxnSpPr>
        <p:spPr>
          <a:xfrm>
            <a:off x="2987824" y="5661248"/>
            <a:ext cx="12961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/>
          <p:cNvSpPr txBox="1"/>
          <p:nvPr/>
        </p:nvSpPr>
        <p:spPr>
          <a:xfrm>
            <a:off x="3386212" y="5651131"/>
            <a:ext cx="825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3,2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3119367" y="5281799"/>
            <a:ext cx="1321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0070C0"/>
                </a:solidFill>
              </a:rPr>
              <a:t>    </a:t>
            </a:r>
            <a:r>
              <a:rPr lang="nl-NL" dirty="0"/>
              <a:t>72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1A6A83F-9AA1-5651-46A1-E5C3E5028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3068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5.6 formules en kwadraten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hoogte van een bal is afhankelijk van hoe ver hij onderweg is.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789040"/>
            <a:ext cx="4808861" cy="1983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386" y="4292927"/>
            <a:ext cx="4937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C11A4E0-AF36-1E08-A4B8-79B56A827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331803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5.6 Formules en kwadraten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Woordformule: </a:t>
            </a:r>
            <a:r>
              <a:rPr lang="nl-NL" b="1" i="1" dirty="0"/>
              <a:t>hoogte = 6 x afstand – afstand</a:t>
            </a:r>
            <a:r>
              <a:rPr lang="nl-NL" b="1" i="1" baseline="30000" dirty="0"/>
              <a:t>2</a:t>
            </a:r>
          </a:p>
          <a:p>
            <a:endParaRPr lang="nl-NL" dirty="0"/>
          </a:p>
          <a:p>
            <a:r>
              <a:rPr lang="nl-NL" dirty="0"/>
              <a:t>Kwadratische formule.</a:t>
            </a:r>
          </a:p>
          <a:p>
            <a:pPr marL="0" indent="0">
              <a:buNone/>
            </a:pPr>
            <a:endParaRPr lang="nl-NL" b="1" i="1" baseline="30000" dirty="0"/>
          </a:p>
          <a:p>
            <a:r>
              <a:rPr lang="nl-NL" b="1" i="1" dirty="0"/>
              <a:t>hoogte = 6a – a</a:t>
            </a:r>
            <a:r>
              <a:rPr lang="nl-NL" b="1" i="1" baseline="30000" dirty="0"/>
              <a:t>2 </a:t>
            </a:r>
          </a:p>
          <a:p>
            <a:endParaRPr lang="nl-NL" b="1" i="1" baseline="30000" dirty="0"/>
          </a:p>
          <a:p>
            <a:r>
              <a:rPr lang="nl-NL" dirty="0"/>
              <a:t>Als je de </a:t>
            </a:r>
            <a:r>
              <a:rPr lang="nl-NL" b="1" u="sng" dirty="0"/>
              <a:t>a</a:t>
            </a:r>
            <a:r>
              <a:rPr lang="nl-NL" u="sng" dirty="0"/>
              <a:t>fstand</a:t>
            </a:r>
            <a:r>
              <a:rPr lang="nl-NL" dirty="0"/>
              <a:t> weet kan je de </a:t>
            </a:r>
            <a:r>
              <a:rPr lang="nl-NL" b="1" u="sng" dirty="0"/>
              <a:t>h</a:t>
            </a:r>
            <a:r>
              <a:rPr lang="nl-NL" u="sng" dirty="0"/>
              <a:t>oogte</a:t>
            </a:r>
            <a:r>
              <a:rPr lang="nl-NL" dirty="0"/>
              <a:t> van de bal berekenen.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F88BA98-47CB-8CA1-35C7-AF5FE467A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7666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5.6 formules en kwadraten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i="1" dirty="0"/>
              <a:t>hoogte = 6a – a</a:t>
            </a:r>
            <a:r>
              <a:rPr lang="nl-NL" b="1" i="1" baseline="30000" dirty="0"/>
              <a:t>2 </a:t>
            </a:r>
          </a:p>
          <a:p>
            <a:r>
              <a:rPr lang="nl-NL" dirty="0"/>
              <a:t>Tabel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Welke hoogte heeft de bal als hij 1 meter ver is?</a:t>
            </a:r>
          </a:p>
          <a:p>
            <a:endParaRPr lang="nl-NL" dirty="0"/>
          </a:p>
          <a:p>
            <a:r>
              <a:rPr lang="nl-NL" b="1" i="1" dirty="0"/>
              <a:t>hoogte = 6 x </a:t>
            </a:r>
            <a:r>
              <a:rPr lang="nl-NL" b="1" i="1" dirty="0">
                <a:solidFill>
                  <a:srgbClr val="FF0000"/>
                </a:solidFill>
              </a:rPr>
              <a:t>1</a:t>
            </a:r>
            <a:r>
              <a:rPr lang="nl-NL" b="1" i="1" dirty="0"/>
              <a:t> –  </a:t>
            </a:r>
            <a:r>
              <a:rPr lang="nl-NL" b="1" i="1" dirty="0">
                <a:solidFill>
                  <a:srgbClr val="FF0000"/>
                </a:solidFill>
              </a:rPr>
              <a:t>1</a:t>
            </a:r>
            <a:r>
              <a:rPr lang="nl-NL" b="1" i="1" baseline="30000" dirty="0"/>
              <a:t>2 </a:t>
            </a:r>
          </a:p>
          <a:p>
            <a:endParaRPr lang="nl-NL" b="1" i="1" baseline="30000" dirty="0"/>
          </a:p>
          <a:p>
            <a:r>
              <a:rPr lang="nl-NL" b="1" i="1" dirty="0"/>
              <a:t>hoogte = 5</a:t>
            </a:r>
            <a:endParaRPr lang="nl-NL" b="1" i="1" baseline="30000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900399"/>
              </p:ext>
            </p:extLst>
          </p:nvPr>
        </p:nvGraphicFramePr>
        <p:xfrm>
          <a:off x="1331640" y="2708920"/>
          <a:ext cx="6095999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nl-NL" dirty="0"/>
                        <a:t>afstand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hoogte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kstvak 5"/>
          <p:cNvSpPr txBox="1"/>
          <p:nvPr/>
        </p:nvSpPr>
        <p:spPr>
          <a:xfrm>
            <a:off x="4427984" y="4869318"/>
            <a:ext cx="318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rgbClr val="FF0000"/>
                </a:solidFill>
                <a:latin typeface="Showcard Gothic" panose="04020904020102020604" pitchFamily="82" charset="0"/>
              </a:rPr>
              <a:t>Rekenregels!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430EF3E-59D8-BC68-ACC5-F002E9BF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6954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5.6 formules en kwadraten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i="1" dirty="0"/>
              <a:t>hoogte = 6a – a</a:t>
            </a:r>
            <a:r>
              <a:rPr lang="nl-NL" b="1" i="1" baseline="30000" dirty="0"/>
              <a:t>2 </a:t>
            </a: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Welke hoogte heeft de bal als hij 2 meter ver is?</a:t>
            </a:r>
          </a:p>
          <a:p>
            <a:endParaRPr lang="nl-NL" dirty="0"/>
          </a:p>
          <a:p>
            <a:r>
              <a:rPr lang="nl-NL" b="1" i="1" dirty="0"/>
              <a:t>hoogte = 6 x </a:t>
            </a:r>
            <a:r>
              <a:rPr lang="nl-NL" b="1" i="1" dirty="0">
                <a:solidFill>
                  <a:srgbClr val="FF0000"/>
                </a:solidFill>
              </a:rPr>
              <a:t>2</a:t>
            </a:r>
            <a:r>
              <a:rPr lang="nl-NL" b="1" i="1" dirty="0"/>
              <a:t> –  </a:t>
            </a:r>
            <a:r>
              <a:rPr lang="nl-NL" b="1" i="1" dirty="0">
                <a:solidFill>
                  <a:srgbClr val="FF0000"/>
                </a:solidFill>
              </a:rPr>
              <a:t>2</a:t>
            </a:r>
            <a:r>
              <a:rPr lang="nl-NL" b="1" i="1" baseline="30000" dirty="0"/>
              <a:t>2 </a:t>
            </a:r>
          </a:p>
          <a:p>
            <a:endParaRPr lang="nl-NL" b="1" i="1" baseline="30000" dirty="0"/>
          </a:p>
          <a:p>
            <a:r>
              <a:rPr lang="nl-NL" b="1" i="1" dirty="0"/>
              <a:t>hoogte = 8</a:t>
            </a:r>
            <a:endParaRPr lang="nl-NL" b="1" i="1" baseline="30000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669297"/>
              </p:ext>
            </p:extLst>
          </p:nvPr>
        </p:nvGraphicFramePr>
        <p:xfrm>
          <a:off x="1379984" y="2121417"/>
          <a:ext cx="6095999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3751">
                <a:tc>
                  <a:txBody>
                    <a:bodyPr/>
                    <a:lstStyle/>
                    <a:p>
                      <a:r>
                        <a:rPr lang="nl-NL" dirty="0"/>
                        <a:t>afstand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12">
                <a:tc>
                  <a:txBody>
                    <a:bodyPr/>
                    <a:lstStyle/>
                    <a:p>
                      <a:r>
                        <a:rPr lang="nl-NL" dirty="0"/>
                        <a:t>hoogte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kstvak 5"/>
          <p:cNvSpPr txBox="1"/>
          <p:nvPr/>
        </p:nvSpPr>
        <p:spPr>
          <a:xfrm>
            <a:off x="4427984" y="4346098"/>
            <a:ext cx="318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rgbClr val="FF0000"/>
                </a:solidFill>
                <a:latin typeface="Showcard Gothic" panose="04020904020102020604" pitchFamily="82" charset="0"/>
              </a:rPr>
              <a:t>Rekenregels!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3311860" y="248179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4247964" y="250037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5076056" y="2505161"/>
            <a:ext cx="52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5961475" y="2472203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5</a:t>
            </a:r>
          </a:p>
        </p:txBody>
      </p:sp>
      <p:sp>
        <p:nvSpPr>
          <p:cNvPr id="10" name="Tekstvak 9"/>
          <p:cNvSpPr txBox="1"/>
          <p:nvPr/>
        </p:nvSpPr>
        <p:spPr>
          <a:xfrm flipH="1">
            <a:off x="6841486" y="2500372"/>
            <a:ext cx="36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0</a:t>
            </a:r>
          </a:p>
        </p:txBody>
      </p:sp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660AE3D2-5FBD-ABC0-4462-FEEFE6D2C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520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9" grpId="0"/>
      <p:bldP spid="1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5.6 formules en kwadraten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i="1" dirty="0"/>
              <a:t>hoogte = 6a – a</a:t>
            </a:r>
            <a:r>
              <a:rPr lang="nl-NL" b="1" i="1" baseline="30000" dirty="0"/>
              <a:t>2 </a:t>
            </a: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Grafiek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330984"/>
              </p:ext>
            </p:extLst>
          </p:nvPr>
        </p:nvGraphicFramePr>
        <p:xfrm>
          <a:off x="1379984" y="2121417"/>
          <a:ext cx="6095999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nl-NL" dirty="0"/>
                        <a:t>afstand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12">
                <a:tc>
                  <a:txBody>
                    <a:bodyPr/>
                    <a:lstStyle/>
                    <a:p>
                      <a:r>
                        <a:rPr lang="nl-NL" dirty="0"/>
                        <a:t>hoogte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3311860" y="248179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4247964" y="250037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5076056" y="2505161"/>
            <a:ext cx="52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5961475" y="2472203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5</a:t>
            </a:r>
          </a:p>
        </p:txBody>
      </p:sp>
      <p:sp>
        <p:nvSpPr>
          <p:cNvPr id="10" name="Tekstvak 9"/>
          <p:cNvSpPr txBox="1"/>
          <p:nvPr/>
        </p:nvSpPr>
        <p:spPr>
          <a:xfrm flipH="1">
            <a:off x="6841486" y="2500372"/>
            <a:ext cx="36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0</a:t>
            </a:r>
          </a:p>
        </p:txBody>
      </p:sp>
      <p:graphicFrame>
        <p:nvGraphicFramePr>
          <p:cNvPr id="11" name="Grafiek 10"/>
          <p:cNvGraphicFramePr/>
          <p:nvPr>
            <p:extLst>
              <p:ext uri="{D42A27DB-BD31-4B8C-83A1-F6EECF244321}">
                <p14:modId xmlns:p14="http://schemas.microsoft.com/office/powerpoint/2010/main" val="1631163852"/>
              </p:ext>
            </p:extLst>
          </p:nvPr>
        </p:nvGraphicFramePr>
        <p:xfrm>
          <a:off x="2387156" y="3573016"/>
          <a:ext cx="4617495" cy="2955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0C95619-00B3-9AB4-C5A2-C2587BBB1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4431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Berg-parabool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de formule staat een negatief voor het kwadraat: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475782"/>
            <a:ext cx="3672408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6120BDE-E0AD-0733-7743-B65D0B117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421101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Dal-parabool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de formule staat een positief voor het kwadraat: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636912"/>
            <a:ext cx="3447826" cy="3447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3E73094-252D-88F7-3F94-264E4EE89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309601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 formule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LET OP bij het kwadraat van een negatief getal.</a:t>
            </a:r>
          </a:p>
          <a:p>
            <a:endParaRPr lang="nl-NL" dirty="0"/>
          </a:p>
          <a:p>
            <a:r>
              <a:rPr lang="nl-NL" dirty="0"/>
              <a:t>Hoeveel is het kwadraat van -2?</a:t>
            </a:r>
          </a:p>
          <a:p>
            <a:endParaRPr lang="nl-NL" dirty="0"/>
          </a:p>
          <a:p>
            <a:r>
              <a:rPr lang="nl-NL" dirty="0"/>
              <a:t>-2</a:t>
            </a:r>
            <a:r>
              <a:rPr lang="nl-NL" baseline="30000" dirty="0"/>
              <a:t>2</a:t>
            </a:r>
            <a:r>
              <a:rPr lang="nl-NL" dirty="0"/>
              <a:t>   = </a:t>
            </a:r>
            <a:r>
              <a:rPr lang="nl-NL" b="1" dirty="0">
                <a:solidFill>
                  <a:srgbClr val="FF0000"/>
                </a:solidFill>
              </a:rPr>
              <a:t>-4</a:t>
            </a:r>
          </a:p>
          <a:p>
            <a:r>
              <a:rPr lang="nl-NL" dirty="0"/>
              <a:t>(-2)</a:t>
            </a:r>
            <a:r>
              <a:rPr lang="nl-NL" baseline="30000" dirty="0"/>
              <a:t>2</a:t>
            </a:r>
            <a:r>
              <a:rPr lang="nl-NL" dirty="0"/>
              <a:t> =  </a:t>
            </a:r>
            <a:r>
              <a:rPr lang="nl-NL" b="1" dirty="0">
                <a:solidFill>
                  <a:srgbClr val="10A013"/>
                </a:solidFill>
              </a:rPr>
              <a:t>4</a:t>
            </a:r>
          </a:p>
          <a:p>
            <a:endParaRPr lang="nl-NL" dirty="0"/>
          </a:p>
          <a:p>
            <a:r>
              <a:rPr lang="nl-NL" dirty="0"/>
              <a:t>Zet een negatief getal altijd tussen haakjes bij kwadraat!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658450"/>
            <a:ext cx="2400672" cy="2396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Rechte verbindingslijn met pijl 4"/>
          <p:cNvCxnSpPr/>
          <p:nvPr/>
        </p:nvCxnSpPr>
        <p:spPr>
          <a:xfrm flipH="1">
            <a:off x="7020272" y="3348968"/>
            <a:ext cx="1104528" cy="13681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B3A3D1B-F993-FD6F-516D-2DD106005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0758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5.7 Formules met wortels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 hoger je staat, hoe verder je kan kijken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4"/>
          <a:stretch/>
        </p:blipFill>
        <p:spPr bwMode="auto">
          <a:xfrm>
            <a:off x="1447800" y="3645024"/>
            <a:ext cx="2489921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23319"/>
            <a:ext cx="16764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A7914DA-0343-5986-19E3-77F0EB548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243801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5.7 Formules met wortels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Woordformule: </a:t>
            </a:r>
            <a:r>
              <a:rPr lang="nl-NL" b="1" i="1" dirty="0"/>
              <a:t>kijkafstand = 2,5 x </a:t>
            </a:r>
            <a:r>
              <a:rPr lang="nl-NL" b="1" i="1" dirty="0">
                <a:sym typeface="Symbol"/>
              </a:rPr>
              <a:t> 2 x hoogte</a:t>
            </a:r>
            <a:endParaRPr lang="nl-NL" b="1" i="1" baseline="30000" dirty="0"/>
          </a:p>
          <a:p>
            <a:endParaRPr lang="nl-NL" dirty="0"/>
          </a:p>
          <a:p>
            <a:r>
              <a:rPr lang="nl-NL" dirty="0"/>
              <a:t>Wortelformule.</a:t>
            </a:r>
          </a:p>
          <a:p>
            <a:pPr marL="0" indent="0">
              <a:buNone/>
            </a:pPr>
            <a:endParaRPr lang="nl-NL" b="1" i="1" baseline="30000" dirty="0"/>
          </a:p>
          <a:p>
            <a:r>
              <a:rPr lang="nl-NL" b="1" i="1" dirty="0"/>
              <a:t>k = 2,5 x </a:t>
            </a:r>
            <a:r>
              <a:rPr lang="nl-NL" b="1" i="1" dirty="0">
                <a:sym typeface="Symbol"/>
              </a:rPr>
              <a:t> 2h</a:t>
            </a:r>
            <a:r>
              <a:rPr lang="nl-NL" b="1" i="1" baseline="30000" dirty="0"/>
              <a:t> </a:t>
            </a:r>
          </a:p>
          <a:p>
            <a:endParaRPr lang="nl-NL" b="1" i="1" baseline="30000" dirty="0"/>
          </a:p>
          <a:p>
            <a:r>
              <a:rPr lang="nl-NL" dirty="0"/>
              <a:t>Een </a:t>
            </a:r>
            <a:r>
              <a:rPr lang="nl-NL" u="sng" dirty="0"/>
              <a:t>verband</a:t>
            </a:r>
            <a:r>
              <a:rPr lang="nl-NL" dirty="0"/>
              <a:t> tussen k en h wordt beschreven in een </a:t>
            </a:r>
            <a:r>
              <a:rPr lang="nl-NL" u="sng" dirty="0"/>
              <a:t>formule</a:t>
            </a:r>
            <a:r>
              <a:rPr lang="nl-NL" dirty="0"/>
              <a:t>.</a:t>
            </a:r>
          </a:p>
        </p:txBody>
      </p:sp>
      <p:cxnSp>
        <p:nvCxnSpPr>
          <p:cNvPr id="5" name="Rechte verbindingslijn 4"/>
          <p:cNvCxnSpPr>
            <a:cxnSpLocks/>
          </p:cNvCxnSpPr>
          <p:nvPr/>
        </p:nvCxnSpPr>
        <p:spPr>
          <a:xfrm flipH="1">
            <a:off x="2555776" y="3789040"/>
            <a:ext cx="4320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Rechte verbindingslijn 9"/>
          <p:cNvCxnSpPr/>
          <p:nvPr/>
        </p:nvCxnSpPr>
        <p:spPr>
          <a:xfrm>
            <a:off x="6516216" y="1700808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35BA222-C532-06E4-A04E-C1E163762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6459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5.7 formules met wortels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i="1" dirty="0"/>
              <a:t>k = 2,5 x </a:t>
            </a:r>
            <a:r>
              <a:rPr lang="nl-NL" b="1" i="1" dirty="0">
                <a:sym typeface="Symbol"/>
              </a:rPr>
              <a:t> 2h</a:t>
            </a:r>
            <a:r>
              <a:rPr lang="nl-NL" b="1" i="1" baseline="30000" dirty="0"/>
              <a:t> </a:t>
            </a:r>
          </a:p>
          <a:p>
            <a:r>
              <a:rPr lang="nl-NL" dirty="0"/>
              <a:t>Tabel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Hoe ver kan je kijken als je op 1m hoogte staat?</a:t>
            </a:r>
          </a:p>
          <a:p>
            <a:endParaRPr lang="nl-NL" dirty="0"/>
          </a:p>
          <a:p>
            <a:r>
              <a:rPr lang="nl-NL" b="1" i="1" dirty="0"/>
              <a:t>k = 2,5 x </a:t>
            </a:r>
            <a:r>
              <a:rPr lang="nl-NL" b="1" i="1" dirty="0">
                <a:sym typeface="Symbol"/>
              </a:rPr>
              <a:t> 2 </a:t>
            </a:r>
            <a:r>
              <a:rPr lang="nl-NL" b="1" i="1" dirty="0">
                <a:solidFill>
                  <a:srgbClr val="FF0000"/>
                </a:solidFill>
                <a:sym typeface="Symbol"/>
              </a:rPr>
              <a:t>x 1</a:t>
            </a:r>
            <a:r>
              <a:rPr lang="nl-NL" b="1" i="1" baseline="30000" dirty="0"/>
              <a:t> </a:t>
            </a:r>
          </a:p>
          <a:p>
            <a:endParaRPr lang="nl-NL" b="1" i="1" baseline="30000" dirty="0"/>
          </a:p>
          <a:p>
            <a:r>
              <a:rPr lang="nl-NL" b="1" i="1" dirty="0"/>
              <a:t>k = 3,5</a:t>
            </a:r>
            <a:endParaRPr lang="nl-NL" b="1" i="1" baseline="30000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2925"/>
              </p:ext>
            </p:extLst>
          </p:nvPr>
        </p:nvGraphicFramePr>
        <p:xfrm>
          <a:off x="1331640" y="2708920"/>
          <a:ext cx="6095999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nl-NL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kstvak 5"/>
          <p:cNvSpPr txBox="1"/>
          <p:nvPr/>
        </p:nvSpPr>
        <p:spPr>
          <a:xfrm>
            <a:off x="4427984" y="4869318"/>
            <a:ext cx="318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rgbClr val="FF0000"/>
                </a:solidFill>
                <a:latin typeface="Showcard Gothic" panose="04020904020102020604" pitchFamily="82" charset="0"/>
              </a:rPr>
              <a:t>Rekenregels!</a:t>
            </a:r>
          </a:p>
        </p:txBody>
      </p:sp>
      <p:cxnSp>
        <p:nvCxnSpPr>
          <p:cNvPr id="7" name="Rechte verbindingslijn 6"/>
          <p:cNvCxnSpPr/>
          <p:nvPr/>
        </p:nvCxnSpPr>
        <p:spPr>
          <a:xfrm>
            <a:off x="2555776" y="4869318"/>
            <a:ext cx="9361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vak 7"/>
          <p:cNvSpPr txBox="1"/>
          <p:nvPr/>
        </p:nvSpPr>
        <p:spPr>
          <a:xfrm>
            <a:off x="2411760" y="3068960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3,5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F61D0008-2A0E-44CF-82FB-BDDB21B5292E}"/>
              </a:ext>
            </a:extLst>
          </p:cNvPr>
          <p:cNvCxnSpPr>
            <a:cxnSpLocks/>
          </p:cNvCxnSpPr>
          <p:nvPr/>
        </p:nvCxnSpPr>
        <p:spPr>
          <a:xfrm>
            <a:off x="2555776" y="1700808"/>
            <a:ext cx="504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DAEEC16-DE12-E57A-FCBF-060A971DE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9647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5.7 formules met wortels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i="1" dirty="0"/>
              <a:t>kijkafstand = 2,5 x </a:t>
            </a:r>
            <a:r>
              <a:rPr lang="nl-NL" b="1" i="1" dirty="0">
                <a:sym typeface="Symbol"/>
              </a:rPr>
              <a:t> 2h</a:t>
            </a:r>
            <a:r>
              <a:rPr lang="nl-NL" b="1" i="1" baseline="30000" dirty="0"/>
              <a:t> </a:t>
            </a:r>
          </a:p>
          <a:p>
            <a:pPr marL="0" indent="0">
              <a:buNone/>
            </a:pPr>
            <a:r>
              <a:rPr lang="nl-NL" b="1" i="1" baseline="30000" dirty="0"/>
              <a:t> </a:t>
            </a: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Hoe ver kan je kijken als je op 2m hoogte staat?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b="1" i="1" dirty="0"/>
              <a:t>k = 2,5 x </a:t>
            </a:r>
            <a:r>
              <a:rPr lang="nl-NL" b="1" i="1" dirty="0">
                <a:sym typeface="Symbol"/>
              </a:rPr>
              <a:t> 2 </a:t>
            </a:r>
            <a:r>
              <a:rPr lang="nl-NL" b="1" i="1" dirty="0">
                <a:solidFill>
                  <a:srgbClr val="FF0000"/>
                </a:solidFill>
                <a:sym typeface="Symbol"/>
              </a:rPr>
              <a:t>x 2</a:t>
            </a:r>
            <a:r>
              <a:rPr lang="nl-NL" b="1" i="1" baseline="30000" dirty="0"/>
              <a:t> </a:t>
            </a:r>
          </a:p>
          <a:p>
            <a:pPr marL="0" indent="0">
              <a:buNone/>
            </a:pPr>
            <a:endParaRPr lang="nl-NL" b="1" i="1" baseline="30000" dirty="0"/>
          </a:p>
          <a:p>
            <a:r>
              <a:rPr lang="nl-NL" b="1" i="1" dirty="0"/>
              <a:t>k = 5</a:t>
            </a:r>
            <a:endParaRPr lang="nl-NL" b="1" i="1" baseline="30000" dirty="0"/>
          </a:p>
          <a:p>
            <a:pPr marL="0" indent="0">
              <a:buNone/>
            </a:pPr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425414"/>
              </p:ext>
            </p:extLst>
          </p:nvPr>
        </p:nvGraphicFramePr>
        <p:xfrm>
          <a:off x="1379984" y="2121417"/>
          <a:ext cx="6095999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nl-NL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12">
                <a:tc>
                  <a:txBody>
                    <a:bodyPr/>
                    <a:lstStyle/>
                    <a:p>
                      <a:r>
                        <a:rPr lang="nl-NL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kstvak 5"/>
          <p:cNvSpPr txBox="1"/>
          <p:nvPr/>
        </p:nvSpPr>
        <p:spPr>
          <a:xfrm>
            <a:off x="4551322" y="4793728"/>
            <a:ext cx="318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rgbClr val="FF0000"/>
                </a:solidFill>
                <a:latin typeface="Showcard Gothic" panose="04020904020102020604" pitchFamily="82" charset="0"/>
              </a:rPr>
              <a:t>Rekenregels!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3311860" y="248179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5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4247964" y="2500372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6,1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5076056" y="2505161"/>
            <a:ext cx="52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5961474" y="2472203"/>
            <a:ext cx="554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7,9</a:t>
            </a:r>
          </a:p>
        </p:txBody>
      </p:sp>
      <p:sp>
        <p:nvSpPr>
          <p:cNvPr id="10" name="Tekstvak 9"/>
          <p:cNvSpPr txBox="1"/>
          <p:nvPr/>
        </p:nvSpPr>
        <p:spPr>
          <a:xfrm flipH="1">
            <a:off x="6841486" y="2500372"/>
            <a:ext cx="610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8,6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E0A62797-BFB4-4519-AE33-CB4BBD255083}"/>
              </a:ext>
            </a:extLst>
          </p:cNvPr>
          <p:cNvCxnSpPr/>
          <p:nvPr/>
        </p:nvCxnSpPr>
        <p:spPr>
          <a:xfrm>
            <a:off x="2555776" y="4869318"/>
            <a:ext cx="93610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D977EAD1-2ECC-49F3-8950-4945D5BF7504}"/>
              </a:ext>
            </a:extLst>
          </p:cNvPr>
          <p:cNvCxnSpPr>
            <a:cxnSpLocks/>
          </p:cNvCxnSpPr>
          <p:nvPr/>
        </p:nvCxnSpPr>
        <p:spPr>
          <a:xfrm>
            <a:off x="4139952" y="1700808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433F613D-7ECF-7949-D150-037EEE497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5552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7" grpId="0"/>
      <p:bldP spid="8" grpId="0"/>
      <p:bldP spid="9" grpId="0"/>
      <p:bldP spid="1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5.7 formules met wortels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i="1" dirty="0"/>
              <a:t>k = 2,5 x </a:t>
            </a:r>
            <a:r>
              <a:rPr lang="nl-NL" b="1" i="1" dirty="0">
                <a:sym typeface="Symbol"/>
              </a:rPr>
              <a:t> 2h</a:t>
            </a:r>
            <a:r>
              <a:rPr lang="nl-NL" b="1" i="1" baseline="30000" dirty="0"/>
              <a:t>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Grafiek</a:t>
            </a:r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861662"/>
              </p:ext>
            </p:extLst>
          </p:nvPr>
        </p:nvGraphicFramePr>
        <p:xfrm>
          <a:off x="1379984" y="2121417"/>
          <a:ext cx="6095999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1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9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08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nl-NL" dirty="0"/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312">
                <a:tc>
                  <a:txBody>
                    <a:bodyPr/>
                    <a:lstStyle/>
                    <a:p>
                      <a:r>
                        <a:rPr lang="nl-NL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3311860" y="248179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5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4247964" y="2500372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6,1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5076056" y="2505161"/>
            <a:ext cx="52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7,1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5961474" y="2472203"/>
            <a:ext cx="698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7,9</a:t>
            </a:r>
          </a:p>
        </p:txBody>
      </p:sp>
      <p:sp>
        <p:nvSpPr>
          <p:cNvPr id="10" name="Tekstvak 9"/>
          <p:cNvSpPr txBox="1"/>
          <p:nvPr/>
        </p:nvSpPr>
        <p:spPr>
          <a:xfrm flipH="1">
            <a:off x="6841486" y="2500372"/>
            <a:ext cx="53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8,7</a:t>
            </a:r>
          </a:p>
        </p:txBody>
      </p:sp>
      <p:graphicFrame>
        <p:nvGraphicFramePr>
          <p:cNvPr id="11" name="Grafiek 10"/>
          <p:cNvGraphicFramePr/>
          <p:nvPr>
            <p:extLst>
              <p:ext uri="{D42A27DB-BD31-4B8C-83A1-F6EECF244321}">
                <p14:modId xmlns:p14="http://schemas.microsoft.com/office/powerpoint/2010/main" val="1000059822"/>
              </p:ext>
            </p:extLst>
          </p:nvPr>
        </p:nvGraphicFramePr>
        <p:xfrm>
          <a:off x="2387156" y="3573016"/>
          <a:ext cx="4617495" cy="2955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E00F3C54-7CD4-4184-A3EE-94833FFAB0DA}"/>
              </a:ext>
            </a:extLst>
          </p:cNvPr>
          <p:cNvCxnSpPr>
            <a:cxnSpLocks/>
          </p:cNvCxnSpPr>
          <p:nvPr/>
        </p:nvCxnSpPr>
        <p:spPr>
          <a:xfrm>
            <a:off x="2555776" y="1700808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6BC8CEB-2B52-166C-D00C-8D28C39C9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1866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5.8 Periodieke 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Grafiek met tijd.</a:t>
            </a:r>
          </a:p>
          <a:p>
            <a:endParaRPr lang="nl-NL" dirty="0"/>
          </a:p>
          <a:p>
            <a:r>
              <a:rPr lang="nl-NL" dirty="0"/>
              <a:t>Om de zoveel tijd een herhaling (bijv. eb en vloed).</a:t>
            </a:r>
          </a:p>
          <a:p>
            <a:endParaRPr lang="nl-NL" dirty="0"/>
          </a:p>
          <a:p>
            <a:r>
              <a:rPr lang="nl-NL" dirty="0"/>
              <a:t>Herhaling = periode.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4109742"/>
            <a:ext cx="3375620" cy="2346621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054471E-1C6B-4269-0E70-34503F6BB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00772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5.8 Periodieke verbanden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Maximum</a:t>
            </a:r>
          </a:p>
          <a:p>
            <a:r>
              <a:rPr lang="nl-NL" dirty="0"/>
              <a:t>Minimum</a:t>
            </a:r>
          </a:p>
          <a:p>
            <a:r>
              <a:rPr lang="nl-NL" dirty="0"/>
              <a:t>Periode</a:t>
            </a:r>
          </a:p>
          <a:p>
            <a:r>
              <a:rPr lang="nl-NL" dirty="0"/>
              <a:t>Grafiek aflezen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3631448"/>
            <a:ext cx="4039764" cy="2808312"/>
          </a:xfrm>
          <a:prstGeom prst="rect">
            <a:avLst/>
          </a:prstGeom>
        </p:spPr>
      </p:pic>
      <p:sp>
        <p:nvSpPr>
          <p:cNvPr id="4" name="PIJL-OMLAAG 3"/>
          <p:cNvSpPr/>
          <p:nvPr/>
        </p:nvSpPr>
        <p:spPr>
          <a:xfrm>
            <a:off x="5076056" y="2348880"/>
            <a:ext cx="432048" cy="15121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PIJL-RECHTS 5"/>
          <p:cNvSpPr/>
          <p:nvPr/>
        </p:nvSpPr>
        <p:spPr>
          <a:xfrm>
            <a:off x="2411760" y="5301208"/>
            <a:ext cx="1440160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8" name="Rechte verbindingslijn 7"/>
          <p:cNvCxnSpPr/>
          <p:nvPr/>
        </p:nvCxnSpPr>
        <p:spPr>
          <a:xfrm>
            <a:off x="4302080" y="5695104"/>
            <a:ext cx="1980000" cy="0"/>
          </a:xfrm>
          <a:prstGeom prst="line">
            <a:avLst/>
          </a:prstGeom>
          <a:ln w="6032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3572E4FC-BA44-6B9C-8D2B-15B2AC55B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2189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4">
            <a:extLst>
              <a:ext uri="{FF2B5EF4-FFF2-40B4-BE49-F238E27FC236}">
                <a16:creationId xmlns:a16="http://schemas.microsoft.com/office/drawing/2014/main" id="{C0291D0D-765B-4D06-887F-60DCB43F0E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05" t="24162"/>
          <a:stretch>
            <a:fillRect/>
          </a:stretch>
        </p:blipFill>
        <p:spPr>
          <a:xfrm>
            <a:off x="2858466" y="1675629"/>
            <a:ext cx="4729153" cy="384774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11,971 Tick Cross Stock Vector Illustration and Royalty Free Tick Cross  Clipart">
            <a:extLst>
              <a:ext uri="{FF2B5EF4-FFF2-40B4-BE49-F238E27FC236}">
                <a16:creationId xmlns:a16="http://schemas.microsoft.com/office/drawing/2014/main" id="{18C5B16D-BD6C-48F3-BDE0-BF6E150984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103" t="28494" b="31702"/>
          <a:stretch>
            <a:fillRect/>
          </a:stretch>
        </p:blipFill>
        <p:spPr>
          <a:xfrm>
            <a:off x="1556381" y="1754786"/>
            <a:ext cx="1313293" cy="11048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 descr="11,971 Tick Cross Stock Vector Illustration and Royalty Free Tick Cross  Clipart">
            <a:extLst>
              <a:ext uri="{FF2B5EF4-FFF2-40B4-BE49-F238E27FC236}">
                <a16:creationId xmlns:a16="http://schemas.microsoft.com/office/drawing/2014/main" id="{9CA1A361-5A2A-4AA7-93AA-D81A119526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561" r="56001" b="31637"/>
          <a:stretch>
            <a:fillRect/>
          </a:stretch>
        </p:blipFill>
        <p:spPr>
          <a:xfrm>
            <a:off x="1556381" y="3074681"/>
            <a:ext cx="1160360" cy="10496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2" descr="11,971 Tick Cross Stock Vector Illustration and Royalty Free Tick Cross  Clipart">
            <a:extLst>
              <a:ext uri="{FF2B5EF4-FFF2-40B4-BE49-F238E27FC236}">
                <a16:creationId xmlns:a16="http://schemas.microsoft.com/office/drawing/2014/main" id="{01B88626-D495-48F6-B157-074ECB62E3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103" t="28494" b="31702"/>
          <a:stretch>
            <a:fillRect/>
          </a:stretch>
        </p:blipFill>
        <p:spPr>
          <a:xfrm>
            <a:off x="1579648" y="4418479"/>
            <a:ext cx="1313293" cy="11048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kstvak 6">
            <a:extLst>
              <a:ext uri="{FF2B5EF4-FFF2-40B4-BE49-F238E27FC236}">
                <a16:creationId xmlns:a16="http://schemas.microsoft.com/office/drawing/2014/main" id="{9C3DE30D-4CEE-4A56-9290-F7FEDDEF82B4}"/>
              </a:ext>
            </a:extLst>
          </p:cNvPr>
          <p:cNvSpPr txBox="1"/>
          <p:nvPr/>
        </p:nvSpPr>
        <p:spPr>
          <a:xfrm>
            <a:off x="2026024" y="1230325"/>
            <a:ext cx="4729500" cy="438582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68580" tIns="34290" rIns="68580" bIns="34290" anchor="t" anchorCtr="0" compatLnSpc="1">
            <a:spAutoFit/>
          </a:bodyPr>
          <a:lstStyle/>
          <a:p>
            <a:pPr defTabSz="342900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>
                <a:solidFill>
                  <a:srgbClr val="000000"/>
                </a:solidFill>
                <a:latin typeface="Century Gothic"/>
              </a:rPr>
              <a:t>Welke grafieken zijn periodiek?</a:t>
            </a:r>
          </a:p>
        </p:txBody>
      </p:sp>
      <p:pic>
        <p:nvPicPr>
          <p:cNvPr id="7" name="Picture 2" descr="Het Beatrix College in Tilburg voor vmbo-tl, havo en atheneum.">
            <a:extLst>
              <a:ext uri="{FF2B5EF4-FFF2-40B4-BE49-F238E27FC236}">
                <a16:creationId xmlns:a16="http://schemas.microsoft.com/office/drawing/2014/main" id="{1DFEA00E-B07F-47CE-A015-0B88D2D62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2671" y="942612"/>
            <a:ext cx="985241" cy="8403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E56C0117-2314-8B37-6B55-78AB5A723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33644-07A6-453C-9D8C-D5263BC986A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nl-NL"/>
              <a:t>Hoe gaat de grafiek verder?</a:t>
            </a:r>
          </a:p>
        </p:txBody>
      </p:sp>
      <p:pic>
        <p:nvPicPr>
          <p:cNvPr id="3" name="Afbeelding 15">
            <a:extLst>
              <a:ext uri="{FF2B5EF4-FFF2-40B4-BE49-F238E27FC236}">
                <a16:creationId xmlns:a16="http://schemas.microsoft.com/office/drawing/2014/main" id="{9AF0E950-7EAE-4774-A8EB-31B2B694CE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85834"/>
          <a:stretch>
            <a:fillRect/>
          </a:stretch>
        </p:blipFill>
        <p:spPr>
          <a:xfrm>
            <a:off x="649295" y="2871863"/>
            <a:ext cx="1295401" cy="111426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Afbeelding 14">
            <a:extLst>
              <a:ext uri="{FF2B5EF4-FFF2-40B4-BE49-F238E27FC236}">
                <a16:creationId xmlns:a16="http://schemas.microsoft.com/office/drawing/2014/main" id="{CBA117C2-F72B-4C3E-9F15-C1A5FB6D7A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72942"/>
          <a:stretch>
            <a:fillRect/>
          </a:stretch>
        </p:blipFill>
        <p:spPr>
          <a:xfrm>
            <a:off x="647704" y="2871863"/>
            <a:ext cx="2474264" cy="111426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Afbeelding 13">
            <a:extLst>
              <a:ext uri="{FF2B5EF4-FFF2-40B4-BE49-F238E27FC236}">
                <a16:creationId xmlns:a16="http://schemas.microsoft.com/office/drawing/2014/main" id="{5BF38E98-F8E3-422F-955E-81CDC926BC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59903"/>
          <a:stretch>
            <a:fillRect/>
          </a:stretch>
        </p:blipFill>
        <p:spPr>
          <a:xfrm>
            <a:off x="647704" y="2871863"/>
            <a:ext cx="3666568" cy="111426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Afbeelding 12">
            <a:extLst>
              <a:ext uri="{FF2B5EF4-FFF2-40B4-BE49-F238E27FC236}">
                <a16:creationId xmlns:a16="http://schemas.microsoft.com/office/drawing/2014/main" id="{8D072479-6CFD-4825-8E96-0E3F3BD4FA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47207"/>
          <a:stretch>
            <a:fillRect/>
          </a:stretch>
        </p:blipFill>
        <p:spPr>
          <a:xfrm>
            <a:off x="649939" y="2871863"/>
            <a:ext cx="4827497" cy="111426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Afbeelding 11">
            <a:extLst>
              <a:ext uri="{FF2B5EF4-FFF2-40B4-BE49-F238E27FC236}">
                <a16:creationId xmlns:a16="http://schemas.microsoft.com/office/drawing/2014/main" id="{B955E237-EF12-4858-A0D4-D35DCA648C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34118"/>
          <a:stretch>
            <a:fillRect/>
          </a:stretch>
        </p:blipFill>
        <p:spPr>
          <a:xfrm>
            <a:off x="647704" y="2871863"/>
            <a:ext cx="6024280" cy="111426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Afbeelding 10">
            <a:extLst>
              <a:ext uri="{FF2B5EF4-FFF2-40B4-BE49-F238E27FC236}">
                <a16:creationId xmlns:a16="http://schemas.microsoft.com/office/drawing/2014/main" id="{12C8CBC0-6C08-41F0-B3C5-7B299283D5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21177"/>
          <a:stretch>
            <a:fillRect/>
          </a:stretch>
        </p:blipFill>
        <p:spPr>
          <a:xfrm>
            <a:off x="647704" y="2871863"/>
            <a:ext cx="7207621" cy="111426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Afbeelding 9">
            <a:extLst>
              <a:ext uri="{FF2B5EF4-FFF2-40B4-BE49-F238E27FC236}">
                <a16:creationId xmlns:a16="http://schemas.microsoft.com/office/drawing/2014/main" id="{73A4AD46-771D-4F72-88D3-8D2620A5B8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8236"/>
          <a:stretch>
            <a:fillRect/>
          </a:stretch>
        </p:blipFill>
        <p:spPr>
          <a:xfrm>
            <a:off x="647704" y="2871863"/>
            <a:ext cx="8390962" cy="111426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Afbeelding 16">
            <a:extLst>
              <a:ext uri="{FF2B5EF4-FFF2-40B4-BE49-F238E27FC236}">
                <a16:creationId xmlns:a16="http://schemas.microsoft.com/office/drawing/2014/main" id="{42AEF598-926E-4F53-B2F2-CE19A7E81B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4094"/>
          <a:stretch>
            <a:fillRect/>
          </a:stretch>
        </p:blipFill>
        <p:spPr>
          <a:xfrm>
            <a:off x="647704" y="2871863"/>
            <a:ext cx="8769722" cy="111426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Tekstvak 11">
            <a:extLst>
              <a:ext uri="{FF2B5EF4-FFF2-40B4-BE49-F238E27FC236}">
                <a16:creationId xmlns:a16="http://schemas.microsoft.com/office/drawing/2014/main" id="{40525E67-4EA1-4AC8-ABB7-0042ED6EF8AD}"/>
              </a:ext>
            </a:extLst>
          </p:cNvPr>
          <p:cNvSpPr txBox="1"/>
          <p:nvPr/>
        </p:nvSpPr>
        <p:spPr>
          <a:xfrm>
            <a:off x="827584" y="5035092"/>
            <a:ext cx="5250476" cy="131574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68580" tIns="34290" rIns="68580" bIns="34290" anchor="t" anchorCtr="0" compatLnSpc="1">
            <a:spAutoFit/>
          </a:bodyPr>
          <a:lstStyle/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350" dirty="0">
                <a:solidFill>
                  <a:srgbClr val="000000"/>
                </a:solidFill>
                <a:latin typeface="Century Gothic" pitchFamily="34"/>
              </a:rPr>
              <a:t>Periode duurt 4 seconden</a:t>
            </a: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350" dirty="0">
                <a:solidFill>
                  <a:srgbClr val="000000"/>
                </a:solidFill>
                <a:latin typeface="Century Gothic" pitchFamily="34"/>
              </a:rPr>
              <a:t>Je kan er 5 periodes van 4 seconde “uit’ halen.</a:t>
            </a: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350" dirty="0">
                <a:solidFill>
                  <a:srgbClr val="000000"/>
                </a:solidFill>
                <a:latin typeface="Century Gothic" pitchFamily="34"/>
              </a:rPr>
              <a:t>5 x 4 = 20</a:t>
            </a: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350" dirty="0">
                <a:solidFill>
                  <a:srgbClr val="000000"/>
                </a:solidFill>
                <a:latin typeface="Century Gothic" pitchFamily="34"/>
              </a:rPr>
              <a:t>23 – 20 = 3</a:t>
            </a: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350" dirty="0">
                <a:solidFill>
                  <a:srgbClr val="000000"/>
                </a:solidFill>
                <a:latin typeface="Century Gothic" pitchFamily="34"/>
              </a:rPr>
              <a:t>De hoogte bij 3 seconde is hetzelfde als bij 23 secondes. </a:t>
            </a:r>
          </a:p>
          <a:p>
            <a:pPr marL="342900" indent="-342900" defTabSz="6858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350" dirty="0">
                <a:solidFill>
                  <a:srgbClr val="000000"/>
                </a:solidFill>
                <a:latin typeface="Century Gothic" pitchFamily="34"/>
              </a:rPr>
              <a:t>De hoogte is </a:t>
            </a:r>
            <a:r>
              <a:rPr lang="nl-NL" sz="1350">
                <a:solidFill>
                  <a:srgbClr val="000000"/>
                </a:solidFill>
                <a:latin typeface="Century Gothic" pitchFamily="34"/>
              </a:rPr>
              <a:t>1 meter.</a:t>
            </a:r>
            <a:endParaRPr lang="nl-NL" sz="1350" dirty="0">
              <a:solidFill>
                <a:srgbClr val="000000"/>
              </a:solidFill>
              <a:latin typeface="Century Gothic" pitchFamily="34"/>
            </a:endParaRPr>
          </a:p>
        </p:txBody>
      </p:sp>
      <p:pic>
        <p:nvPicPr>
          <p:cNvPr id="12" name="Picture 2" descr="Het Beatrix College in Tilburg voor vmbo-tl, havo en atheneum.">
            <a:extLst>
              <a:ext uri="{FF2B5EF4-FFF2-40B4-BE49-F238E27FC236}">
                <a16:creationId xmlns:a16="http://schemas.microsoft.com/office/drawing/2014/main" id="{338307A8-D7E0-4B4D-ADBA-26B6973925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671" y="942612"/>
            <a:ext cx="985241" cy="8403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Tekstvak 11">
            <a:extLst>
              <a:ext uri="{FF2B5EF4-FFF2-40B4-BE49-F238E27FC236}">
                <a16:creationId xmlns:a16="http://schemas.microsoft.com/office/drawing/2014/main" id="{285A444D-A9A5-DA69-3C22-555B5AFA92B4}"/>
              </a:ext>
            </a:extLst>
          </p:cNvPr>
          <p:cNvSpPr txBox="1"/>
          <p:nvPr/>
        </p:nvSpPr>
        <p:spPr>
          <a:xfrm>
            <a:off x="2097096" y="1958063"/>
            <a:ext cx="2945358" cy="34624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68580" tIns="34290" rIns="68580" bIns="34290" anchor="t" anchorCtr="0" compatLnSpc="1"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dirty="0">
                <a:solidFill>
                  <a:srgbClr val="000000"/>
                </a:solidFill>
                <a:latin typeface="Century Gothic" pitchFamily="34"/>
              </a:rPr>
              <a:t>Wat is de hoogte bij x=23</a:t>
            </a:r>
            <a:endParaRPr lang="nl-NL" sz="1350" dirty="0">
              <a:solidFill>
                <a:srgbClr val="000000"/>
              </a:solidFill>
              <a:latin typeface="Century Gothic" pitchFamily="34"/>
            </a:endParaRPr>
          </a:p>
        </p:txBody>
      </p:sp>
      <p:sp>
        <p:nvSpPr>
          <p:cNvPr id="13" name="Tijdelijke aanduiding voor voettekst 12">
            <a:extLst>
              <a:ext uri="{FF2B5EF4-FFF2-40B4-BE49-F238E27FC236}">
                <a16:creationId xmlns:a16="http://schemas.microsoft.com/office/drawing/2014/main" id="{5B64452F-C270-00D8-5482-6E2E4C0A0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702A0D-6BFE-4318-9279-C0B2B14C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Herhaling: Grafiek Tekenen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4C7436-ACB0-45E0-A9FD-C79B8327ED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Wat moet er allemaal gebeuren?</a:t>
            </a:r>
          </a:p>
          <a:p>
            <a:endParaRPr lang="nl-NL" dirty="0"/>
          </a:p>
          <a:p>
            <a:r>
              <a:rPr lang="nl-NL" dirty="0"/>
              <a:t>Bijvoorbeeld formule: y = 2 – 0,5x</a:t>
            </a:r>
            <a:r>
              <a:rPr lang="nl-NL" baseline="30000" dirty="0"/>
              <a:t>2</a:t>
            </a:r>
          </a:p>
          <a:p>
            <a:endParaRPr lang="nl-NL" baseline="30000" dirty="0"/>
          </a:p>
          <a:p>
            <a:r>
              <a:rPr lang="nl-NL" dirty="0"/>
              <a:t>En daarbij hoort de tabel: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Coördinaten: (-1;1,5) en (0,2) en (1; 1,5)…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09C543E-9453-4457-9319-609B2390F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146" y="4293096"/>
            <a:ext cx="6133108" cy="865707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C196837-3D40-6354-7F69-654E6AD2D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8677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71715D-A233-4377-B7E4-9726507D8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Grafiek tekenen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70E846C-75D4-44D2-8636-B6C9C31F2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Coördinaten: (-1;1,5) en (0,2) en (1; 1,5)… </a:t>
            </a: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62CC4AC-C521-4D5E-A280-EEFA62F2D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3068960"/>
            <a:ext cx="2804403" cy="2822693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B56FB91-5F5B-02C6-D542-41A9272CA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126419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71715D-A233-4377-B7E4-9726507D8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Grafiek tekenen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70E846C-75D4-44D2-8636-B6C9C31F2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Stapgrootte</a:t>
            </a:r>
          </a:p>
          <a:p>
            <a:r>
              <a:rPr lang="nl-NL" dirty="0"/>
              <a:t>Vloeiende lijn</a:t>
            </a:r>
          </a:p>
          <a:p>
            <a:r>
              <a:rPr lang="nl-NL" dirty="0"/>
              <a:t>Titel</a:t>
            </a:r>
          </a:p>
          <a:p>
            <a:r>
              <a:rPr lang="nl-NL" dirty="0"/>
              <a:t>X-as</a:t>
            </a:r>
          </a:p>
          <a:p>
            <a:r>
              <a:rPr lang="nl-NL" dirty="0"/>
              <a:t>Y-as</a:t>
            </a: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62CC4AC-C521-4D5E-A280-EEFA62F2D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3068960"/>
            <a:ext cx="2804403" cy="2822693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F0E7CA0-433F-4B18-8958-15347B5DFC70}"/>
              </a:ext>
            </a:extLst>
          </p:cNvPr>
          <p:cNvSpPr txBox="1"/>
          <p:nvPr/>
        </p:nvSpPr>
        <p:spPr>
          <a:xfrm>
            <a:off x="3635896" y="262660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y = 2 – 0,5x</a:t>
            </a:r>
            <a:r>
              <a:rPr lang="nl-NL" baseline="30000" dirty="0"/>
              <a:t>2</a:t>
            </a:r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37FA910-2E09-4ED1-A8B7-4DA553C7AF77}"/>
              </a:ext>
            </a:extLst>
          </p:cNvPr>
          <p:cNvSpPr txBox="1"/>
          <p:nvPr/>
        </p:nvSpPr>
        <p:spPr>
          <a:xfrm>
            <a:off x="5576203" y="566404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FEA3D080-658D-4557-B648-961C595E51DF}"/>
              </a:ext>
            </a:extLst>
          </p:cNvPr>
          <p:cNvSpPr txBox="1"/>
          <p:nvPr/>
        </p:nvSpPr>
        <p:spPr>
          <a:xfrm>
            <a:off x="2483768" y="2995935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y</a:t>
            </a:r>
          </a:p>
        </p:txBody>
      </p:sp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E5B74EEA-C9E6-4634-A3F3-F9B3711FB295}"/>
              </a:ext>
            </a:extLst>
          </p:cNvPr>
          <p:cNvCxnSpPr/>
          <p:nvPr/>
        </p:nvCxnSpPr>
        <p:spPr>
          <a:xfrm>
            <a:off x="2411760" y="2492896"/>
            <a:ext cx="1368152" cy="1296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A4DB5620-4952-3EF5-FB74-0AEA7D1F1FC6}"/>
              </a:ext>
            </a:extLst>
          </p:cNvPr>
          <p:cNvCxnSpPr>
            <a:cxnSpLocks/>
          </p:cNvCxnSpPr>
          <p:nvPr/>
        </p:nvCxnSpPr>
        <p:spPr>
          <a:xfrm>
            <a:off x="2411760" y="1999540"/>
            <a:ext cx="1664940" cy="3314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5EC18F98-5918-4C25-C7D1-125348840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7793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5D65C2-1D43-4C1C-B649-D6143AD15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Stapgrootte en Zaagtand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72D1BB-A851-41FD-8057-3267D0EE0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Alle stap even groot (per as mag verschillend).</a:t>
            </a:r>
          </a:p>
          <a:p>
            <a:endParaRPr lang="nl-NL" dirty="0"/>
          </a:p>
          <a:p>
            <a:r>
              <a:rPr lang="nl-NL" dirty="0"/>
              <a:t>Eerste stap mag afwijken.</a:t>
            </a:r>
          </a:p>
          <a:p>
            <a:endParaRPr lang="nl-NL" dirty="0"/>
          </a:p>
          <a:p>
            <a:r>
              <a:rPr lang="nl-NL" dirty="0"/>
              <a:t>Maar dat wel duidelijk maken d.m.v. zaagtand.</a:t>
            </a:r>
          </a:p>
          <a:p>
            <a:pPr marL="0" indent="0">
              <a:buNone/>
            </a:pPr>
            <a:r>
              <a:rPr lang="nl-NL" dirty="0"/>
              <a:t> 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C5B5CEA-FCD4-41AB-AA9C-4CA18640A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4827588"/>
            <a:ext cx="2809875" cy="162877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B03D4B-C395-A36A-F105-8A33A7C98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02394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2115</Words>
  <Application>Microsoft Office PowerPoint</Application>
  <PresentationFormat>Diavoorstelling (4:3)</PresentationFormat>
  <Paragraphs>568</Paragraphs>
  <Slides>68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68</vt:i4>
      </vt:variant>
    </vt:vector>
  </HeadingPairs>
  <TitlesOfParts>
    <vt:vector size="78" baseType="lpstr">
      <vt:lpstr>Calibri</vt:lpstr>
      <vt:lpstr>Cambria Math</vt:lpstr>
      <vt:lpstr>Century Gothic</vt:lpstr>
      <vt:lpstr>Showcard Gothic</vt:lpstr>
      <vt:lpstr>Symbol</vt:lpstr>
      <vt:lpstr>Times New Roman</vt:lpstr>
      <vt:lpstr>Trebuchet MS</vt:lpstr>
      <vt:lpstr>Wingdings</vt:lpstr>
      <vt:lpstr>Wingdings 2</vt:lpstr>
      <vt:lpstr>H1.4-1.6-oudpp</vt:lpstr>
      <vt:lpstr>Wiskunde 2Tl</vt:lpstr>
      <vt:lpstr>Wiskunde leer je door:</vt:lpstr>
      <vt:lpstr>Kwadraten</vt:lpstr>
      <vt:lpstr>Kwadraten</vt:lpstr>
      <vt:lpstr>Wortels</vt:lpstr>
      <vt:lpstr>Wortels</vt:lpstr>
      <vt:lpstr>Wortels</vt:lpstr>
      <vt:lpstr>Plus  + Min</vt:lpstr>
      <vt:lpstr>Vermenigvuldigen  + delen</vt:lpstr>
      <vt:lpstr>Kwadrateren  + Worteltrekken</vt:lpstr>
      <vt:lpstr>Worteltrekken</vt:lpstr>
      <vt:lpstr>Wortels</vt:lpstr>
      <vt:lpstr>Wisseltoets</vt:lpstr>
      <vt:lpstr>Rekenvolgorde</vt:lpstr>
      <vt:lpstr>HOE</vt:lpstr>
      <vt:lpstr>HOE KOmen</vt:lpstr>
      <vt:lpstr>HOE Komen WE</vt:lpstr>
      <vt:lpstr>HOE KOMEN WE VAN</vt:lpstr>
      <vt:lpstr>HOE Komen we van die</vt:lpstr>
      <vt:lpstr>HOE komen we van die onvoldoendes</vt:lpstr>
      <vt:lpstr>HOE komen we van die onvoldoendes AF?</vt:lpstr>
      <vt:lpstr>HOE komen we van die onvoldoendes AF?</vt:lpstr>
      <vt:lpstr>Rekenvolgorde</vt:lpstr>
      <vt:lpstr>Rekenvolgorde</vt:lpstr>
      <vt:lpstr>Quiz </vt:lpstr>
      <vt:lpstr>Quiz 1</vt:lpstr>
      <vt:lpstr>Quiz 2</vt:lpstr>
      <vt:lpstr>Quiz 3</vt:lpstr>
      <vt:lpstr>Quiz 4</vt:lpstr>
      <vt:lpstr>Quiz 5</vt:lpstr>
      <vt:lpstr>Quiz uitslag</vt:lpstr>
      <vt:lpstr>5.1 Machten</vt:lpstr>
      <vt:lpstr>5.1 Machten</vt:lpstr>
      <vt:lpstr>5.1 Machten</vt:lpstr>
      <vt:lpstr>5.2 Volgorde en deelstreep</vt:lpstr>
      <vt:lpstr>5.2 Volgorde en deelstreep</vt:lpstr>
      <vt:lpstr>5.4 formules met haakjes</vt:lpstr>
      <vt:lpstr>5.4 formules met haakjes</vt:lpstr>
      <vt:lpstr>Notatie</vt:lpstr>
      <vt:lpstr>Formules</vt:lpstr>
      <vt:lpstr>Met de auto:</vt:lpstr>
      <vt:lpstr>5.4 Formules met haakjes</vt:lpstr>
      <vt:lpstr>5.4 Formules met haakjes</vt:lpstr>
      <vt:lpstr>5.4 Formules met haakjes</vt:lpstr>
      <vt:lpstr>5.5 Formules met deelstreep</vt:lpstr>
      <vt:lpstr>Formules met deelstreep</vt:lpstr>
      <vt:lpstr>Formules met deelstreep</vt:lpstr>
      <vt:lpstr>5.6 formules en kwadraten</vt:lpstr>
      <vt:lpstr>5.6 Formules en kwadraten</vt:lpstr>
      <vt:lpstr>5.6 formules en kwadraten</vt:lpstr>
      <vt:lpstr>5.6 formules en kwadraten</vt:lpstr>
      <vt:lpstr>5.6 formules en kwadraten</vt:lpstr>
      <vt:lpstr>Berg-parabool</vt:lpstr>
      <vt:lpstr>Dal-parabool</vt:lpstr>
      <vt:lpstr>Voorbeeld formule</vt:lpstr>
      <vt:lpstr>5.7 Formules met wortels</vt:lpstr>
      <vt:lpstr>5.7 Formules met wortels</vt:lpstr>
      <vt:lpstr>5.7 formules met wortels</vt:lpstr>
      <vt:lpstr>5.7 formules met wortels</vt:lpstr>
      <vt:lpstr>5.7 formules met wortels</vt:lpstr>
      <vt:lpstr>5.8 Periodieke verbanden</vt:lpstr>
      <vt:lpstr>5.8 Periodieke verbanden</vt:lpstr>
      <vt:lpstr>PowerPoint-presentatie</vt:lpstr>
      <vt:lpstr>Hoe gaat de grafiek verder?</vt:lpstr>
      <vt:lpstr>Herhaling: Grafiek Tekenen</vt:lpstr>
      <vt:lpstr>Grafiek tekenen</vt:lpstr>
      <vt:lpstr>Grafiek tekenen</vt:lpstr>
      <vt:lpstr>Stapgrootte en Zaagtand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229</cp:revision>
  <dcterms:created xsi:type="dcterms:W3CDTF">2013-09-15T12:09:42Z</dcterms:created>
  <dcterms:modified xsi:type="dcterms:W3CDTF">2026-07-26T11:33:51Z</dcterms:modified>
</cp:coreProperties>
</file>