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309" r:id="rId3"/>
    <p:sldId id="342" r:id="rId4"/>
    <p:sldId id="358" r:id="rId5"/>
    <p:sldId id="359" r:id="rId6"/>
    <p:sldId id="381" r:id="rId7"/>
    <p:sldId id="360" r:id="rId8"/>
    <p:sldId id="364" r:id="rId9"/>
    <p:sldId id="384" r:id="rId10"/>
    <p:sldId id="383" r:id="rId11"/>
    <p:sldId id="392" r:id="rId12"/>
    <p:sldId id="365" r:id="rId13"/>
    <p:sldId id="391" r:id="rId14"/>
    <p:sldId id="387" r:id="rId15"/>
    <p:sldId id="389" r:id="rId16"/>
    <p:sldId id="388" r:id="rId17"/>
    <p:sldId id="390" r:id="rId18"/>
    <p:sldId id="373" r:id="rId19"/>
    <p:sldId id="367" r:id="rId20"/>
    <p:sldId id="368" r:id="rId21"/>
    <p:sldId id="369" r:id="rId22"/>
    <p:sldId id="370" r:id="rId23"/>
    <p:sldId id="395" r:id="rId24"/>
    <p:sldId id="435" r:id="rId25"/>
    <p:sldId id="375" r:id="rId2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ijl, lich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94660"/>
  </p:normalViewPr>
  <p:slideViewPr>
    <p:cSldViewPr>
      <p:cViewPr varScale="1">
        <p:scale>
          <a:sx n="78" d="100"/>
          <a:sy n="78" d="100"/>
        </p:scale>
        <p:origin x="1618" y="6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F69AB7-22F6-4D3A-95B7-9177375813C2}" type="datetimeFigureOut">
              <a:rPr lang="nl-NL" smtClean="0"/>
              <a:t>26-7-2026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398FB9-D676-4734-B7F4-14670193D7B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08737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267445F4-F551-4951-BCFB-BF4B2BA6CD11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AE55A89-297A-4C2B-9EEF-0BE5180C836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95179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3F806B-3C24-42EE-B6A8-D1245B92D838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AC593-7020-4039-A9F4-473F190BAC8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9995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2DA3A344-70DE-45E6-AF10-8A0D09417BEC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43BBBE-708A-4FF4-AE11-453135AEFA2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0068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77C98-DA8F-41C6-BFDE-1141B271DB60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9CB8D-39B1-4A50-90BA-19798424064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1426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3CB042-8398-425C-928D-3C88826A94F7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6CFCE-D0F1-4F81-BC79-4F625EAFE2C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3927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BE966-9311-4C5B-BE28-27A60CC18B77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0C75D-1724-485A-A720-E6758AD2B33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633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BD8C71-480A-45F0-A1CC-48B90CAAC231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23B64-6504-47DB-A5C7-ED4FCBF6592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502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3FB7D-22BB-401E-B71E-53B0C6405093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5D503-70F3-4940-9D1F-C47792528E3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2443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7479F38-7E18-4A7B-AF40-DF1D984DADE0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F34EC-3BEC-43D2-80DF-E62D470BA4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52389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BBA2E-99AE-402B-AF40-E05E37D49C52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8BB63-B48C-4568-B49F-999898C47FB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1345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78EBF6A-524B-4797-B04D-E7349046540E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42F84-2C11-40B7-8E4F-9E4E0AE928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1249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CE176BE3-12EF-4ECB-96C1-B2187A949870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6228784-D0FE-4415-B750-EEB4A17C393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3" r:id="rId1"/>
    <p:sldLayoutId id="2147484276" r:id="rId2"/>
    <p:sldLayoutId id="2147484284" r:id="rId3"/>
    <p:sldLayoutId id="2147484277" r:id="rId4"/>
    <p:sldLayoutId id="2147484278" r:id="rId5"/>
    <p:sldLayoutId id="2147484279" r:id="rId6"/>
    <p:sldLayoutId id="2147484280" r:id="rId7"/>
    <p:sldLayoutId id="2147484281" r:id="rId8"/>
    <p:sldLayoutId id="2147484285" r:id="rId9"/>
    <p:sldLayoutId id="2147484282" r:id="rId10"/>
    <p:sldLayoutId id="2147484286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anose="05020102010507070707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anose="05000000000000000000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rU3Lzed5yI" TargetMode="External"/><Relationship Id="rId2" Type="http://schemas.openxmlformats.org/officeDocument/2006/relationships/hyperlink" Target="http://www.youtube.com/watch?v=brU3Lzed5yI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www.youtube.com/watch?v=p644f18mq7Q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 2Tl</a:t>
            </a:r>
          </a:p>
        </p:txBody>
      </p:sp>
      <p:sp>
        <p:nvSpPr>
          <p:cNvPr id="6147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/>
              <a:t>Hoofdstuk 6: Pythagoras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1808E55-0518-B0A3-B63C-0C154D66A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EEBE79E0-3409-45B4-9AB7-E90A5A707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Pythagoras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700808"/>
            <a:ext cx="7239000" cy="4846638"/>
          </a:xfrm>
        </p:spPr>
        <p:txBody>
          <a:bodyPr/>
          <a:lstStyle/>
          <a:p>
            <a:r>
              <a:rPr lang="nl-NL" dirty="0"/>
              <a:t>Slimme Griek, leefde in 570 voor Christus in Samos.</a:t>
            </a:r>
          </a:p>
          <a:p>
            <a:r>
              <a:rPr lang="nl-NL" dirty="0"/>
              <a:t>Ontdekte o.a. een verband tussen de zijdes van een rechthoekige driehoek.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77072"/>
            <a:ext cx="2438400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436514"/>
            <a:ext cx="3409325" cy="2841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C10DB95-19E1-82B3-E93A-E6BEA23AF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392202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Rechthoekige driehoek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Rechte hoek  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Driehoek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Rechthoekige driehoek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9142" y="1521371"/>
            <a:ext cx="1676400" cy="1676400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760" y="2192731"/>
            <a:ext cx="2143125" cy="2143125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016" y="4653136"/>
            <a:ext cx="2286000" cy="1419225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4694ABD-AF63-FCE6-5589-EA207657D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56123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6.1 Rechthoekige driehoek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Namen:</a:t>
            </a:r>
          </a:p>
          <a:p>
            <a:r>
              <a:rPr lang="nl-NL" i="1" dirty="0"/>
              <a:t>Eén schuine zijde (SZ)</a:t>
            </a:r>
          </a:p>
          <a:p>
            <a:r>
              <a:rPr lang="nl-NL" i="1" dirty="0"/>
              <a:t>Twee korte zijdes (KZ)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3501008"/>
            <a:ext cx="4536504" cy="2448572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4780" y="1982864"/>
            <a:ext cx="1822872" cy="1011361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A14B2C7-CE6A-9494-F38C-039C6BDC3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26369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Rechthoekige driehoek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De 2 korte zijdes zitten vast aan de rechte hoek. </a:t>
            </a:r>
          </a:p>
          <a:p>
            <a:endParaRPr lang="nl-NL" dirty="0"/>
          </a:p>
          <a:p>
            <a:r>
              <a:rPr lang="nl-NL" dirty="0"/>
              <a:t>De lange zijde zit NIET vast aan een rechte hoek.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4653136"/>
            <a:ext cx="2743200" cy="1666875"/>
          </a:xfrm>
          <a:prstGeom prst="rect">
            <a:avLst/>
          </a:prstGeom>
        </p:spPr>
      </p:pic>
      <p:cxnSp>
        <p:nvCxnSpPr>
          <p:cNvPr id="6" name="Rechte verbindingslijn met pijl 5"/>
          <p:cNvCxnSpPr/>
          <p:nvPr/>
        </p:nvCxnSpPr>
        <p:spPr>
          <a:xfrm>
            <a:off x="1907704" y="2060848"/>
            <a:ext cx="1224136" cy="34563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met pijl 7"/>
          <p:cNvCxnSpPr/>
          <p:nvPr/>
        </p:nvCxnSpPr>
        <p:spPr>
          <a:xfrm>
            <a:off x="1907704" y="2060848"/>
            <a:ext cx="2168996" cy="41044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met pijl 9"/>
          <p:cNvCxnSpPr/>
          <p:nvPr/>
        </p:nvCxnSpPr>
        <p:spPr>
          <a:xfrm>
            <a:off x="2843808" y="3429000"/>
            <a:ext cx="1656184" cy="21602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645597">
            <a:off x="5910095" y="4407910"/>
            <a:ext cx="2210706" cy="1218682"/>
          </a:xfrm>
          <a:prstGeom prst="rect">
            <a:avLst/>
          </a:prstGeom>
        </p:spPr>
      </p:pic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F9EE2E52-9E1E-0606-6960-C848C168E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001491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6.1 Pythagoras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De stelling van Pythagoras gebruik je:</a:t>
            </a:r>
          </a:p>
          <a:p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Alleen voor </a:t>
            </a:r>
            <a:r>
              <a:rPr lang="nl-NL" dirty="0">
                <a:solidFill>
                  <a:srgbClr val="FF0000"/>
                </a:solidFill>
              </a:rPr>
              <a:t>rechthoek</a:t>
            </a:r>
            <a:r>
              <a:rPr lang="nl-NL" dirty="0"/>
              <a:t>ige driehoeken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Om de schuine zijde te berekenen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Om de korte zijdes te berekenen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144" y="4405502"/>
            <a:ext cx="1524000" cy="1866900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4446637"/>
            <a:ext cx="2466975" cy="184785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200" y="206375"/>
            <a:ext cx="1495425" cy="137160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086377D-4947-1BB2-01BA-9C3EAE347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265689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239000" cy="1143000"/>
          </a:xfrm>
        </p:spPr>
        <p:txBody>
          <a:bodyPr/>
          <a:lstStyle/>
          <a:p>
            <a:r>
              <a:rPr lang="nl-NL" dirty="0"/>
              <a:t>6.1 Pythagoras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Opdracht: Bereken zijde BC.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859" y="2348880"/>
            <a:ext cx="5558281" cy="3384376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1788959" y="3848378"/>
            <a:ext cx="272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4076700" y="5927367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4</a:t>
            </a:r>
          </a:p>
        </p:txBody>
      </p:sp>
      <p:sp>
        <p:nvSpPr>
          <p:cNvPr id="10" name="Ovaal 9"/>
          <p:cNvSpPr/>
          <p:nvPr/>
        </p:nvSpPr>
        <p:spPr>
          <a:xfrm>
            <a:off x="1752956" y="3848378"/>
            <a:ext cx="344283" cy="369332"/>
          </a:xfrm>
          <a:prstGeom prst="ellipse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vaal 11"/>
          <p:cNvSpPr/>
          <p:nvPr/>
        </p:nvSpPr>
        <p:spPr>
          <a:xfrm>
            <a:off x="4050199" y="5927367"/>
            <a:ext cx="344283" cy="369332"/>
          </a:xfrm>
          <a:prstGeom prst="ellipse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2B9CFEB-4840-5B35-A2AB-4E69BB0AF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127810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239000" cy="1143000"/>
          </a:xfrm>
        </p:spPr>
        <p:txBody>
          <a:bodyPr/>
          <a:lstStyle/>
          <a:p>
            <a:r>
              <a:rPr lang="nl-NL" dirty="0"/>
              <a:t>6.1 Pythagoras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Werkschema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8634472"/>
              </p:ext>
            </p:extLst>
          </p:nvPr>
        </p:nvGraphicFramePr>
        <p:xfrm>
          <a:off x="1149897" y="2327280"/>
          <a:ext cx="6096000" cy="148336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Naam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Lengte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Kwadraat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SZ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Afbeelding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6296" y="3284984"/>
            <a:ext cx="310923" cy="310923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5235" y="188640"/>
            <a:ext cx="2743438" cy="1670449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4803781" y="908720"/>
            <a:ext cx="272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5959476" y="185908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4</a:t>
            </a:r>
          </a:p>
        </p:txBody>
      </p:sp>
      <p:sp>
        <p:nvSpPr>
          <p:cNvPr id="10" name="Ovaal 9"/>
          <p:cNvSpPr/>
          <p:nvPr/>
        </p:nvSpPr>
        <p:spPr>
          <a:xfrm>
            <a:off x="4803781" y="908720"/>
            <a:ext cx="344283" cy="369332"/>
          </a:xfrm>
          <a:prstGeom prst="ellipse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vaal 11"/>
          <p:cNvSpPr/>
          <p:nvPr/>
        </p:nvSpPr>
        <p:spPr>
          <a:xfrm>
            <a:off x="5931132" y="1859089"/>
            <a:ext cx="344283" cy="369332"/>
          </a:xfrm>
          <a:prstGeom prst="ellipse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4" name="Rechte verbindingslijn met pijl 13"/>
          <p:cNvCxnSpPr>
            <a:stCxn id="10" idx="4"/>
          </p:cNvCxnSpPr>
          <p:nvPr/>
        </p:nvCxnSpPr>
        <p:spPr>
          <a:xfrm flipH="1">
            <a:off x="3419872" y="1278052"/>
            <a:ext cx="1556051" cy="1574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met pijl 15"/>
          <p:cNvCxnSpPr>
            <a:stCxn id="12" idx="3"/>
          </p:cNvCxnSpPr>
          <p:nvPr/>
        </p:nvCxnSpPr>
        <p:spPr>
          <a:xfrm flipH="1">
            <a:off x="3491880" y="2174334"/>
            <a:ext cx="2489671" cy="1110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CC16962-1D29-7F1A-CA70-F62E16B0F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79135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239000" cy="1143000"/>
          </a:xfrm>
        </p:spPr>
        <p:txBody>
          <a:bodyPr/>
          <a:lstStyle/>
          <a:p>
            <a:r>
              <a:rPr lang="nl-NL" dirty="0"/>
              <a:t>6.1 Pythagoras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 dirty="0"/>
                  <a:t>Werkschema</a:t>
                </a:r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r>
                  <a:rPr lang="nl-NL" dirty="0"/>
                  <a:t>Wortel van 25 =</a:t>
                </a:r>
                <a:r>
                  <a:rPr lang="nl-NL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√ 25 = 5</a:t>
                </a:r>
              </a:p>
              <a:p>
                <a:r>
                  <a:rPr lang="nl-NL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SZ = 5</a:t>
                </a:r>
              </a:p>
              <a:p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𝑂𝐹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𝑠𝑛𝑒𝑙𝑙𝑒𝑟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:       </m:t>
                    </m:r>
                    <m:r>
                      <a:rPr lang="nl-NL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𝑆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𝐾𝑍</m:t>
                        </m:r>
                        <m:r>
                          <a:rPr lang="nl-NL" i="1" baseline="300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𝐾𝑍</m:t>
                        </m:r>
                      </m:e>
                    </m:rad>
                    <m:r>
                      <a:rPr lang="nl-NL" baseline="300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nl-NL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nl-NL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</p:txBody>
          </p:sp>
        </mc:Choice>
        <mc:Fallback xmlns=""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05" t="-113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121730"/>
              </p:ext>
            </p:extLst>
          </p:nvPr>
        </p:nvGraphicFramePr>
        <p:xfrm>
          <a:off x="1111052" y="2348880"/>
          <a:ext cx="6096000" cy="148336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Naam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Lengte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Kwadraat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SZ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Gekromde PIJL-OMLAAG 4"/>
          <p:cNvSpPr/>
          <p:nvPr/>
        </p:nvSpPr>
        <p:spPr>
          <a:xfrm rot="10800000">
            <a:off x="4139678" y="4149080"/>
            <a:ext cx="1575420" cy="62009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-468560" y="6302278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rgbClr val="FF0000"/>
                </a:solidFill>
              </a:rPr>
              <a:t>5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6296" y="3284984"/>
            <a:ext cx="310923" cy="310923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5235" y="188640"/>
            <a:ext cx="2743438" cy="1670449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4803781" y="908720"/>
            <a:ext cx="272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5943307" y="186221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4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5220072" y="27809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9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5220072" y="315026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16</a:t>
            </a:r>
          </a:p>
        </p:txBody>
      </p:sp>
      <p:sp>
        <p:nvSpPr>
          <p:cNvPr id="17" name="Tekstvak 16"/>
          <p:cNvSpPr txBox="1"/>
          <p:nvPr/>
        </p:nvSpPr>
        <p:spPr>
          <a:xfrm>
            <a:off x="5220072" y="3497875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25</a:t>
            </a:r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10847D30-C610-1A7D-7DF0-6C35E673B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50847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778 -0.05811 L 0.42118 -0.425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48" y="-18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3" grpId="0"/>
      <p:bldP spid="15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239000" cy="1143000"/>
          </a:xfrm>
        </p:spPr>
        <p:txBody>
          <a:bodyPr/>
          <a:lstStyle/>
          <a:p>
            <a:r>
              <a:rPr lang="nl-NL" dirty="0"/>
              <a:t>6.1 Pythagoras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Opdracht: Bereken zijde AB.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859" y="2348880"/>
            <a:ext cx="5558281" cy="3384376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1788959" y="3848378"/>
            <a:ext cx="272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6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4716016" y="313167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9</a:t>
            </a:r>
          </a:p>
        </p:txBody>
      </p:sp>
      <p:sp>
        <p:nvSpPr>
          <p:cNvPr id="10" name="Ovaal 9"/>
          <p:cNvSpPr/>
          <p:nvPr/>
        </p:nvSpPr>
        <p:spPr>
          <a:xfrm>
            <a:off x="1752956" y="3848378"/>
            <a:ext cx="344283" cy="369332"/>
          </a:xfrm>
          <a:prstGeom prst="ellipse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vaal 11"/>
          <p:cNvSpPr/>
          <p:nvPr/>
        </p:nvSpPr>
        <p:spPr>
          <a:xfrm>
            <a:off x="4716016" y="3140968"/>
            <a:ext cx="344283" cy="369332"/>
          </a:xfrm>
          <a:prstGeom prst="ellipse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7306703-65DF-6DD7-E0DC-A43148351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8647440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224510"/>
            <a:ext cx="7239000" cy="1143000"/>
          </a:xfrm>
        </p:spPr>
        <p:txBody>
          <a:bodyPr/>
          <a:lstStyle/>
          <a:p>
            <a:r>
              <a:rPr lang="nl-NL" dirty="0"/>
              <a:t>6.1 Pythagoras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Werkschema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683740"/>
              </p:ext>
            </p:extLst>
          </p:nvPr>
        </p:nvGraphicFramePr>
        <p:xfrm>
          <a:off x="1111052" y="2348880"/>
          <a:ext cx="6096000" cy="148336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Naam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Lengte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Kwadraat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SZ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Afbeelding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8031" y="422935"/>
            <a:ext cx="2743438" cy="1670449"/>
          </a:xfrm>
          <a:prstGeom prst="rect">
            <a:avLst/>
          </a:prstGeom>
        </p:spPr>
      </p:pic>
      <p:sp>
        <p:nvSpPr>
          <p:cNvPr id="10" name="Tekstvak 9"/>
          <p:cNvSpPr txBox="1"/>
          <p:nvPr/>
        </p:nvSpPr>
        <p:spPr>
          <a:xfrm>
            <a:off x="6185612" y="888827"/>
            <a:ext cx="504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9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4937316" y="104701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6</a:t>
            </a:r>
          </a:p>
        </p:txBody>
      </p:sp>
      <p:sp>
        <p:nvSpPr>
          <p:cNvPr id="12" name="Ovaal 11"/>
          <p:cNvSpPr/>
          <p:nvPr/>
        </p:nvSpPr>
        <p:spPr>
          <a:xfrm>
            <a:off x="4888031" y="1047015"/>
            <a:ext cx="355779" cy="369332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Ovaal 12"/>
          <p:cNvSpPr/>
          <p:nvPr/>
        </p:nvSpPr>
        <p:spPr>
          <a:xfrm>
            <a:off x="6229540" y="870816"/>
            <a:ext cx="355779" cy="369332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5" name="Rechte verbindingslijn met pijl 14"/>
          <p:cNvCxnSpPr/>
          <p:nvPr/>
        </p:nvCxnSpPr>
        <p:spPr>
          <a:xfrm flipH="1">
            <a:off x="3419872" y="1354229"/>
            <a:ext cx="1517444" cy="1478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met pijl 16"/>
          <p:cNvCxnSpPr/>
          <p:nvPr/>
        </p:nvCxnSpPr>
        <p:spPr>
          <a:xfrm flipH="1">
            <a:off x="3563888" y="1224155"/>
            <a:ext cx="2665652" cy="23701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DFE4898-BB4F-C704-0D1B-A28721683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15139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224510"/>
            <a:ext cx="7239000" cy="1143000"/>
          </a:xfrm>
        </p:spPr>
        <p:txBody>
          <a:bodyPr/>
          <a:lstStyle/>
          <a:p>
            <a:r>
              <a:rPr lang="nl-NL" dirty="0"/>
              <a:t>6.1 Pythagoras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 dirty="0"/>
                  <a:t>Werkschema</a:t>
                </a:r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r>
                  <a:rPr lang="nl-NL" dirty="0"/>
                  <a:t>Wortel van 45 =</a:t>
                </a:r>
                <a:r>
                  <a:rPr lang="nl-NL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√ 45 = 6,7</a:t>
                </a:r>
              </a:p>
              <a:p>
                <a:r>
                  <a:rPr lang="nl-NL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KZ = 6,7</a:t>
                </a:r>
              </a:p>
              <a:p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𝑂𝐹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𝑠𝑛𝑒𝑙𝑙𝑒𝑟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:       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𝐾𝑍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𝑆</m:t>
                        </m:r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  <m:r>
                          <a:rPr lang="nl-NL" i="1" baseline="300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2 </m:t>
                        </m:r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𝐾𝑍</m:t>
                        </m:r>
                      </m:e>
                    </m:rad>
                    <m:r>
                      <a:rPr lang="nl-NL" baseline="300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nl-NL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nl-NL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</p:txBody>
          </p:sp>
        </mc:Choice>
        <mc:Fallback xmlns=""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05" t="-113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536200"/>
              </p:ext>
            </p:extLst>
          </p:nvPr>
        </p:nvGraphicFramePr>
        <p:xfrm>
          <a:off x="1111052" y="2348880"/>
          <a:ext cx="6096000" cy="148336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Naam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Lengte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Kwadraat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SZ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Gekromde PIJL-OMLAAG 4"/>
          <p:cNvSpPr/>
          <p:nvPr/>
        </p:nvSpPr>
        <p:spPr>
          <a:xfrm rot="10800000">
            <a:off x="4180762" y="3389644"/>
            <a:ext cx="1575420" cy="63889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-612576" y="6302278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rgbClr val="FF0000"/>
                </a:solidFill>
              </a:rPr>
              <a:t>6,7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5220072" y="3070317"/>
            <a:ext cx="1224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45 (</a:t>
            </a:r>
            <a:r>
              <a:rPr lang="nl-NL" sz="1200" dirty="0"/>
              <a:t>81-36)</a:t>
            </a:r>
            <a:endParaRPr lang="nl-NL" dirty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8031" y="422935"/>
            <a:ext cx="2743438" cy="1670449"/>
          </a:xfrm>
          <a:prstGeom prst="rect">
            <a:avLst/>
          </a:prstGeom>
        </p:spPr>
      </p:pic>
      <p:sp>
        <p:nvSpPr>
          <p:cNvPr id="10" name="Tekstvak 9"/>
          <p:cNvSpPr txBox="1"/>
          <p:nvPr/>
        </p:nvSpPr>
        <p:spPr>
          <a:xfrm>
            <a:off x="6185612" y="888827"/>
            <a:ext cx="504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9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4937316" y="104701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6</a:t>
            </a:r>
          </a:p>
        </p:txBody>
      </p:sp>
      <p:sp>
        <p:nvSpPr>
          <p:cNvPr id="12" name="Ovaal 11"/>
          <p:cNvSpPr/>
          <p:nvPr/>
        </p:nvSpPr>
        <p:spPr>
          <a:xfrm>
            <a:off x="4888031" y="1047015"/>
            <a:ext cx="355779" cy="369332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Ovaal 12"/>
          <p:cNvSpPr/>
          <p:nvPr/>
        </p:nvSpPr>
        <p:spPr>
          <a:xfrm>
            <a:off x="6229540" y="870816"/>
            <a:ext cx="355779" cy="369332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0D1AEDC5-D8FA-4B16-B3D4-199859A2BBEB}"/>
              </a:ext>
            </a:extLst>
          </p:cNvPr>
          <p:cNvSpPr/>
          <p:nvPr/>
        </p:nvSpPr>
        <p:spPr>
          <a:xfrm>
            <a:off x="7452320" y="3212976"/>
            <a:ext cx="326232" cy="7200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4D37233F-FC14-4EFC-D921-26FDEC168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714359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57 -0.11459 L 0.40139 -0.4821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48" y="-18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D4E0DE-1A45-4092-A427-06DA96F79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6.2 Pythagoras gebruiken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36DA50A-D3B7-4B02-9DC0-50286CD055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Hoe </a:t>
            </a:r>
            <a:r>
              <a:rPr lang="nl-NL" b="1" dirty="0"/>
              <a:t>bewijs</a:t>
            </a:r>
            <a:r>
              <a:rPr lang="nl-NL" dirty="0"/>
              <a:t> je dat een driehoek rechthoekig is?</a:t>
            </a:r>
          </a:p>
          <a:p>
            <a:endParaRPr lang="nl-NL" dirty="0"/>
          </a:p>
          <a:p>
            <a:r>
              <a:rPr lang="nl-NL" dirty="0"/>
              <a:t>A: rechthoekig?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B: rechthoekig?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C: rechthoekig?</a:t>
            </a:r>
          </a:p>
        </p:txBody>
      </p:sp>
      <p:sp>
        <p:nvSpPr>
          <p:cNvPr id="5" name="Gelijkbenige driehoek 4">
            <a:extLst>
              <a:ext uri="{FF2B5EF4-FFF2-40B4-BE49-F238E27FC236}">
                <a16:creationId xmlns:a16="http://schemas.microsoft.com/office/drawing/2014/main" id="{2F47D900-4FAF-4EB2-B412-D88C20B996B0}"/>
              </a:ext>
            </a:extLst>
          </p:cNvPr>
          <p:cNvSpPr/>
          <p:nvPr/>
        </p:nvSpPr>
        <p:spPr>
          <a:xfrm>
            <a:off x="3923928" y="5308101"/>
            <a:ext cx="2088232" cy="100811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Gelijkbenige driehoek 5">
            <a:extLst>
              <a:ext uri="{FF2B5EF4-FFF2-40B4-BE49-F238E27FC236}">
                <a16:creationId xmlns:a16="http://schemas.microsoft.com/office/drawing/2014/main" id="{C503621D-2FC9-429C-B390-697D4C319C45}"/>
              </a:ext>
            </a:extLst>
          </p:cNvPr>
          <p:cNvSpPr/>
          <p:nvPr/>
        </p:nvSpPr>
        <p:spPr>
          <a:xfrm>
            <a:off x="3707726" y="2646799"/>
            <a:ext cx="2304256" cy="64807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Gelijkbenige driehoek 7">
            <a:extLst>
              <a:ext uri="{FF2B5EF4-FFF2-40B4-BE49-F238E27FC236}">
                <a16:creationId xmlns:a16="http://schemas.microsoft.com/office/drawing/2014/main" id="{C36D0CFE-954C-4845-83CF-60C3552F6D06}"/>
              </a:ext>
            </a:extLst>
          </p:cNvPr>
          <p:cNvSpPr/>
          <p:nvPr/>
        </p:nvSpPr>
        <p:spPr>
          <a:xfrm>
            <a:off x="3729074" y="4033044"/>
            <a:ext cx="2304256" cy="79208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48CA51C-DD26-FDFA-8D5A-8609161B7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45821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D4E0DE-1A45-4092-A427-06DA96F79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6.2 Pythagoras gebruiken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36DA50A-D3B7-4B02-9DC0-50286CD055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Hoe </a:t>
            </a:r>
            <a:r>
              <a:rPr lang="nl-NL" b="1" dirty="0"/>
              <a:t>bewijs</a:t>
            </a:r>
            <a:r>
              <a:rPr lang="nl-NL" dirty="0"/>
              <a:t> je dat een driehoek rechthoekig is?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C: rechthoekig?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Als je de lengtes van de zijdes weet, gebruik je Pythagoras.</a:t>
            </a:r>
          </a:p>
        </p:txBody>
      </p:sp>
      <p:sp>
        <p:nvSpPr>
          <p:cNvPr id="5" name="Gelijkbenige driehoek 4">
            <a:extLst>
              <a:ext uri="{FF2B5EF4-FFF2-40B4-BE49-F238E27FC236}">
                <a16:creationId xmlns:a16="http://schemas.microsoft.com/office/drawing/2014/main" id="{2F47D900-4FAF-4EB2-B412-D88C20B996B0}"/>
              </a:ext>
            </a:extLst>
          </p:cNvPr>
          <p:cNvSpPr/>
          <p:nvPr/>
        </p:nvSpPr>
        <p:spPr>
          <a:xfrm>
            <a:off x="4076700" y="2564904"/>
            <a:ext cx="2088232" cy="100811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D000366-90E7-725E-B4FE-7077BFC36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590940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224510"/>
            <a:ext cx="7239000" cy="1143000"/>
          </a:xfrm>
        </p:spPr>
        <p:txBody>
          <a:bodyPr/>
          <a:lstStyle/>
          <a:p>
            <a:r>
              <a:rPr lang="nl-NL" dirty="0"/>
              <a:t>6.2 Pythagoras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Werkschema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097074"/>
              </p:ext>
            </p:extLst>
          </p:nvPr>
        </p:nvGraphicFramePr>
        <p:xfrm>
          <a:off x="1028700" y="2982708"/>
          <a:ext cx="6096000" cy="14782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Naam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Lengte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Kwadraat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876">
                <a:tc>
                  <a:txBody>
                    <a:bodyPr/>
                    <a:lstStyle/>
                    <a:p>
                      <a:r>
                        <a:rPr lang="nl-NL" dirty="0"/>
                        <a:t>SZ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Afbeelding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6296" y="3284984"/>
            <a:ext cx="310711" cy="309330"/>
          </a:xfrm>
          <a:prstGeom prst="rect">
            <a:avLst/>
          </a:prstGeom>
        </p:spPr>
      </p:pic>
      <p:sp>
        <p:nvSpPr>
          <p:cNvPr id="10" name="Tekstvak 9"/>
          <p:cNvSpPr txBox="1"/>
          <p:nvPr/>
        </p:nvSpPr>
        <p:spPr>
          <a:xfrm>
            <a:off x="6185612" y="888827"/>
            <a:ext cx="504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4937316" y="104701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6</a:t>
            </a:r>
          </a:p>
        </p:txBody>
      </p:sp>
      <p:sp>
        <p:nvSpPr>
          <p:cNvPr id="12" name="Ovaal 11"/>
          <p:cNvSpPr/>
          <p:nvPr/>
        </p:nvSpPr>
        <p:spPr>
          <a:xfrm>
            <a:off x="4888031" y="1047015"/>
            <a:ext cx="355779" cy="369332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Ovaal 12"/>
          <p:cNvSpPr/>
          <p:nvPr/>
        </p:nvSpPr>
        <p:spPr>
          <a:xfrm>
            <a:off x="6079373" y="2130161"/>
            <a:ext cx="291469" cy="27731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5" name="Rechte verbindingslijn met pijl 14"/>
          <p:cNvCxnSpPr>
            <a:cxnSpLocks/>
            <a:stCxn id="12" idx="3"/>
          </p:cNvCxnSpPr>
          <p:nvPr/>
        </p:nvCxnSpPr>
        <p:spPr>
          <a:xfrm flipH="1">
            <a:off x="3489054" y="1362260"/>
            <a:ext cx="1451080" cy="21908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met pijl 16"/>
          <p:cNvCxnSpPr>
            <a:cxnSpLocks/>
          </p:cNvCxnSpPr>
          <p:nvPr/>
        </p:nvCxnSpPr>
        <p:spPr>
          <a:xfrm flipH="1">
            <a:off x="3531243" y="1186685"/>
            <a:ext cx="2689310" cy="27661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vak 15">
            <a:extLst>
              <a:ext uri="{FF2B5EF4-FFF2-40B4-BE49-F238E27FC236}">
                <a16:creationId xmlns:a16="http://schemas.microsoft.com/office/drawing/2014/main" id="{AD0B7A43-1C63-4345-99C9-BD66DFC48571}"/>
              </a:ext>
            </a:extLst>
          </p:cNvPr>
          <p:cNvSpPr txBox="1"/>
          <p:nvPr/>
        </p:nvSpPr>
        <p:spPr>
          <a:xfrm>
            <a:off x="6079373" y="2102096"/>
            <a:ext cx="468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9</a:t>
            </a:r>
          </a:p>
        </p:txBody>
      </p:sp>
      <p:sp>
        <p:nvSpPr>
          <p:cNvPr id="18" name="Ovaal 17">
            <a:extLst>
              <a:ext uri="{FF2B5EF4-FFF2-40B4-BE49-F238E27FC236}">
                <a16:creationId xmlns:a16="http://schemas.microsoft.com/office/drawing/2014/main" id="{E456C564-B184-49B8-8122-626533D352AF}"/>
              </a:ext>
            </a:extLst>
          </p:cNvPr>
          <p:cNvSpPr/>
          <p:nvPr/>
        </p:nvSpPr>
        <p:spPr>
          <a:xfrm>
            <a:off x="6166772" y="888827"/>
            <a:ext cx="355779" cy="369332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20" name="Rechte verbindingslijn met pijl 19">
            <a:extLst>
              <a:ext uri="{FF2B5EF4-FFF2-40B4-BE49-F238E27FC236}">
                <a16:creationId xmlns:a16="http://schemas.microsoft.com/office/drawing/2014/main" id="{D28827C3-A645-4603-85F1-6895622D215D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3531243" y="2286762"/>
            <a:ext cx="2548130" cy="20044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Gelijkbenige driehoek 18">
            <a:extLst>
              <a:ext uri="{FF2B5EF4-FFF2-40B4-BE49-F238E27FC236}">
                <a16:creationId xmlns:a16="http://schemas.microsoft.com/office/drawing/2014/main" id="{63EBB2EA-6831-4261-BE1F-E61631658E2B}"/>
              </a:ext>
            </a:extLst>
          </p:cNvPr>
          <p:cNvSpPr/>
          <p:nvPr/>
        </p:nvSpPr>
        <p:spPr>
          <a:xfrm>
            <a:off x="4738142" y="1041828"/>
            <a:ext cx="2088232" cy="100811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29A43C6-F3AB-EDA3-0F93-A052C20E6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79347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224510"/>
            <a:ext cx="7239000" cy="1143000"/>
          </a:xfrm>
        </p:spPr>
        <p:txBody>
          <a:bodyPr/>
          <a:lstStyle/>
          <a:p>
            <a:r>
              <a:rPr lang="nl-NL" dirty="0"/>
              <a:t>6.2 Pythagoras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Werkschema invullen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Kwadraten uitrekenen.</a:t>
            </a:r>
          </a:p>
          <a:p>
            <a:r>
              <a:rPr lang="nl-NL" dirty="0"/>
              <a:t>Is 36 + 49 </a:t>
            </a:r>
            <a:r>
              <a:rPr lang="nl-NL"/>
              <a:t>= 81</a:t>
            </a:r>
            <a:r>
              <a:rPr lang="nl-NL" dirty="0"/>
              <a:t>? </a:t>
            </a:r>
          </a:p>
          <a:p>
            <a:r>
              <a:rPr lang="nl-NL" dirty="0"/>
              <a:t>Dan rechthoekig, anders niet.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030821"/>
              </p:ext>
            </p:extLst>
          </p:nvPr>
        </p:nvGraphicFramePr>
        <p:xfrm>
          <a:off x="1028700" y="2982708"/>
          <a:ext cx="6096000" cy="14782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Naam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Lengte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Kwadraat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876">
                <a:tc>
                  <a:txBody>
                    <a:bodyPr/>
                    <a:lstStyle/>
                    <a:p>
                      <a:r>
                        <a:rPr lang="nl-NL" dirty="0"/>
                        <a:t>SZ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Afbeelding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7739" y="3878379"/>
            <a:ext cx="310711" cy="309330"/>
          </a:xfrm>
          <a:prstGeom prst="rect">
            <a:avLst/>
          </a:prstGeom>
        </p:spPr>
      </p:pic>
      <p:sp>
        <p:nvSpPr>
          <p:cNvPr id="10" name="Tekstvak 9"/>
          <p:cNvSpPr txBox="1"/>
          <p:nvPr/>
        </p:nvSpPr>
        <p:spPr>
          <a:xfrm>
            <a:off x="6185612" y="888827"/>
            <a:ext cx="504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4937316" y="104701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6</a:t>
            </a:r>
          </a:p>
        </p:txBody>
      </p:sp>
      <p:sp>
        <p:nvSpPr>
          <p:cNvPr id="12" name="Ovaal 11"/>
          <p:cNvSpPr/>
          <p:nvPr/>
        </p:nvSpPr>
        <p:spPr>
          <a:xfrm>
            <a:off x="4888031" y="1047015"/>
            <a:ext cx="355779" cy="369332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Ovaal 12"/>
          <p:cNvSpPr/>
          <p:nvPr/>
        </p:nvSpPr>
        <p:spPr>
          <a:xfrm>
            <a:off x="6079373" y="2130161"/>
            <a:ext cx="291469" cy="27731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AD0B7A43-1C63-4345-99C9-BD66DFC48571}"/>
              </a:ext>
            </a:extLst>
          </p:cNvPr>
          <p:cNvSpPr txBox="1"/>
          <p:nvPr/>
        </p:nvSpPr>
        <p:spPr>
          <a:xfrm>
            <a:off x="6079373" y="2102096"/>
            <a:ext cx="468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9</a:t>
            </a:r>
          </a:p>
        </p:txBody>
      </p:sp>
      <p:sp>
        <p:nvSpPr>
          <p:cNvPr id="18" name="Ovaal 17">
            <a:extLst>
              <a:ext uri="{FF2B5EF4-FFF2-40B4-BE49-F238E27FC236}">
                <a16:creationId xmlns:a16="http://schemas.microsoft.com/office/drawing/2014/main" id="{E456C564-B184-49B8-8122-626533D352AF}"/>
              </a:ext>
            </a:extLst>
          </p:cNvPr>
          <p:cNvSpPr/>
          <p:nvPr/>
        </p:nvSpPr>
        <p:spPr>
          <a:xfrm>
            <a:off x="6166772" y="888827"/>
            <a:ext cx="355779" cy="369332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" name="Gelijkbenige driehoek 18">
            <a:extLst>
              <a:ext uri="{FF2B5EF4-FFF2-40B4-BE49-F238E27FC236}">
                <a16:creationId xmlns:a16="http://schemas.microsoft.com/office/drawing/2014/main" id="{63EBB2EA-6831-4261-BE1F-E61631658E2B}"/>
              </a:ext>
            </a:extLst>
          </p:cNvPr>
          <p:cNvSpPr/>
          <p:nvPr/>
        </p:nvSpPr>
        <p:spPr>
          <a:xfrm>
            <a:off x="4738142" y="1041828"/>
            <a:ext cx="2088232" cy="100811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23DBA9A-01DC-B0CA-93D0-7929ECF5E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085349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6.3 Doorsneden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altLang="en-US" dirty="0"/>
              <a:t>Wat is een ‘doorsnede’?</a:t>
            </a:r>
          </a:p>
          <a:p>
            <a:pPr marL="0" indent="0">
              <a:buNone/>
            </a:pPr>
            <a:endParaRPr lang="nl-NL" altLang="en-US" dirty="0"/>
          </a:p>
          <a:p>
            <a:r>
              <a:rPr lang="nl-NL" altLang="en-US" dirty="0">
                <a:solidFill>
                  <a:srgbClr val="FF0000"/>
                </a:solidFill>
                <a:hlinkClick r:id="rId2"/>
              </a:rPr>
              <a:t>Video</a:t>
            </a:r>
            <a:endParaRPr lang="nl-NL" altLang="en-US" dirty="0">
              <a:solidFill>
                <a:srgbClr val="FF0000"/>
              </a:solidFill>
            </a:endParaRPr>
          </a:p>
          <a:p>
            <a:endParaRPr lang="nl-NL" altLang="en-US" dirty="0"/>
          </a:p>
          <a:p>
            <a:endParaRPr lang="nl-NL" altLang="en-US" dirty="0"/>
          </a:p>
          <a:p>
            <a:pPr marL="0" indent="0">
              <a:buNone/>
            </a:pPr>
            <a:endParaRPr lang="nl-NL" altLang="en-US" dirty="0"/>
          </a:p>
          <a:p>
            <a:r>
              <a:rPr lang="nl-NL" altLang="en-US" dirty="0"/>
              <a:t>Voorwerp </a:t>
            </a:r>
            <a:r>
              <a:rPr lang="nl-NL" altLang="en-US" i="1" dirty="0"/>
              <a:t>recht</a:t>
            </a:r>
            <a:r>
              <a:rPr lang="nl-NL" altLang="en-US" dirty="0"/>
              <a:t> doorsnijden. </a:t>
            </a:r>
          </a:p>
          <a:p>
            <a:r>
              <a:rPr lang="nl-NL" altLang="en-US" dirty="0"/>
              <a:t>Plat </a:t>
            </a:r>
            <a:r>
              <a:rPr lang="nl-NL" altLang="en-US" i="1" dirty="0"/>
              <a:t>snijvlak.</a:t>
            </a:r>
          </a:p>
          <a:p>
            <a:r>
              <a:rPr lang="nl-NL" altLang="en-US" dirty="0"/>
              <a:t>Snijvlak = Doorsnede.</a:t>
            </a:r>
          </a:p>
          <a:p>
            <a:endParaRPr lang="nl-NL" dirty="0"/>
          </a:p>
        </p:txBody>
      </p:sp>
      <p:pic>
        <p:nvPicPr>
          <p:cNvPr id="4" name="Afbeelding 3">
            <a:hlinkClick r:id="rId3"/>
            <a:extLst>
              <a:ext uri="{FF2B5EF4-FFF2-40B4-BE49-F238E27FC236}">
                <a16:creationId xmlns:a16="http://schemas.microsoft.com/office/drawing/2014/main" id="{FE52FEE3-3756-8CE2-0EC8-A71E52A595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7824" y="2204864"/>
            <a:ext cx="1877731" cy="1969179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5F304BF-BA86-B7AC-220B-565E1BFAF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558817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6.3 Doorsneden</a:t>
            </a:r>
          </a:p>
        </p:txBody>
      </p:sp>
      <p:sp>
        <p:nvSpPr>
          <p:cNvPr id="7171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 dirty="0"/>
              <a:t>Appel</a:t>
            </a:r>
          </a:p>
        </p:txBody>
      </p:sp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527300"/>
            <a:ext cx="3760787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476500"/>
            <a:ext cx="2873375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8FEF958-3088-DFEE-9950-EB7464E8D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5447760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6.3 Doorsneden</a:t>
            </a:r>
          </a:p>
        </p:txBody>
      </p:sp>
      <p:sp>
        <p:nvSpPr>
          <p:cNvPr id="8195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 dirty="0"/>
              <a:t>Molen</a:t>
            </a:r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76475"/>
            <a:ext cx="2600325" cy="390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620963"/>
            <a:ext cx="3384550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63E659F-4529-0AA7-6BFF-F8EABD326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535588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6.3 Doorsneden</a:t>
            </a:r>
          </a:p>
        </p:txBody>
      </p:sp>
      <p:sp>
        <p:nvSpPr>
          <p:cNvPr id="9219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 dirty="0"/>
              <a:t>Oog</a:t>
            </a:r>
          </a:p>
        </p:txBody>
      </p:sp>
      <p:pic>
        <p:nvPicPr>
          <p:cNvPr id="922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3" y="3933825"/>
            <a:ext cx="3362325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204863"/>
            <a:ext cx="3030003" cy="2016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660FA0C-8A88-0DEB-318A-4815AF0BD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5945886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6.3 Doorsneden</a:t>
            </a:r>
          </a:p>
        </p:txBody>
      </p:sp>
      <p:pic>
        <p:nvPicPr>
          <p:cNvPr id="1024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11638" y="3573463"/>
            <a:ext cx="3619500" cy="29956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38" y="2132856"/>
            <a:ext cx="3382962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820A12C-EE40-87AF-2E1F-6D4F5FDAE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0655070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AD07A0-D8FD-DEFD-ACF5-8E8961A5A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Doorsnede op </a:t>
            </a:r>
            <a:r>
              <a:rPr lang="nl-NL"/>
              <a:t>ware grootte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ABBE834-6B5B-18C2-6E11-E9B22397D4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Je ziet een rechthoekig vlak. Die moet je tekenen op ‘ware grootte’.</a:t>
            </a:r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F653865-1731-388F-2131-D5918DAEFC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1645" b="21731"/>
          <a:stretch/>
        </p:blipFill>
        <p:spPr>
          <a:xfrm>
            <a:off x="1979712" y="2516870"/>
            <a:ext cx="4104456" cy="3720442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E7E8DF6-7089-CBA6-2927-A48934907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9039866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6.2 Pythagoras gebruiken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i="1" dirty="0"/>
              <a:t>Doorsneden (op ware grootte) tekenen </a:t>
            </a:r>
          </a:p>
          <a:p>
            <a:endParaRPr lang="nl-NL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4" name="Picture 3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636912"/>
            <a:ext cx="1881300" cy="1971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kstvak 4"/>
          <p:cNvSpPr txBox="1"/>
          <p:nvPr/>
        </p:nvSpPr>
        <p:spPr>
          <a:xfrm>
            <a:off x="827584" y="5063609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Youtube</a:t>
            </a:r>
            <a:r>
              <a:rPr lang="nl-NL" dirty="0"/>
              <a:t>: Doorsnede op ware grootte 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154D27D-3F29-A26E-070E-2FE90E6CA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6985566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6.3 Doorsneden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Aanpak:</a:t>
            </a:r>
          </a:p>
          <a:p>
            <a:pPr marL="0" indent="0">
              <a:buNone/>
            </a:pPr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Maak een schets.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Zet alle bekende maten erbij.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Kijk of je Pythagoras nodig hebt.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Reken alle onbekende maten uit.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Teken op ware grootte.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088F513-FC62-0F98-2769-5741D8C3D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09105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569</Words>
  <Application>Microsoft Office PowerPoint</Application>
  <PresentationFormat>Diavoorstelling (4:3)</PresentationFormat>
  <Paragraphs>259</Paragraphs>
  <Slides>25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25</vt:i4>
      </vt:variant>
    </vt:vector>
  </HeadingPairs>
  <TitlesOfParts>
    <vt:vector size="32" baseType="lpstr">
      <vt:lpstr>Aptos</vt:lpstr>
      <vt:lpstr>Cambria Math</vt:lpstr>
      <vt:lpstr>Times New Roman</vt:lpstr>
      <vt:lpstr>Trebuchet MS</vt:lpstr>
      <vt:lpstr>Wingdings</vt:lpstr>
      <vt:lpstr>Wingdings 2</vt:lpstr>
      <vt:lpstr>H1.4-1.6-oudpp</vt:lpstr>
      <vt:lpstr>Wiskunde 2Tl</vt:lpstr>
      <vt:lpstr>Wiskunde leer je door:</vt:lpstr>
      <vt:lpstr>Pythagoras</vt:lpstr>
      <vt:lpstr>Rechthoekige driehoek</vt:lpstr>
      <vt:lpstr>6.1 Rechthoekige driehoek</vt:lpstr>
      <vt:lpstr>Rechthoekige driehoek</vt:lpstr>
      <vt:lpstr>6.1 Pythagoras</vt:lpstr>
      <vt:lpstr>6.1 Pythagoras</vt:lpstr>
      <vt:lpstr>6.1 Pythagoras</vt:lpstr>
      <vt:lpstr>6.1 Pythagoras</vt:lpstr>
      <vt:lpstr>6.1 Pythagoras</vt:lpstr>
      <vt:lpstr>6.1 Pythagoras</vt:lpstr>
      <vt:lpstr>6.1 Pythagoras</vt:lpstr>
      <vt:lpstr>6.2 Pythagoras gebruiken</vt:lpstr>
      <vt:lpstr>6.2 Pythagoras gebruiken</vt:lpstr>
      <vt:lpstr>6.2 Pythagoras</vt:lpstr>
      <vt:lpstr>6.2 Pythagoras</vt:lpstr>
      <vt:lpstr>6.3 Doorsneden</vt:lpstr>
      <vt:lpstr>6.3 Doorsneden</vt:lpstr>
      <vt:lpstr>6.3 Doorsneden</vt:lpstr>
      <vt:lpstr>6.3 Doorsneden</vt:lpstr>
      <vt:lpstr>6.3 Doorsneden</vt:lpstr>
      <vt:lpstr>Doorsnede op ware grootte</vt:lpstr>
      <vt:lpstr>6.2 Pythagoras gebruiken</vt:lpstr>
      <vt:lpstr>6.3 Doorsneden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176</cp:revision>
  <dcterms:created xsi:type="dcterms:W3CDTF">2013-09-15T12:09:42Z</dcterms:created>
  <dcterms:modified xsi:type="dcterms:W3CDTF">2026-07-26T11:35:54Z</dcterms:modified>
</cp:coreProperties>
</file>