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362" r:id="rId2"/>
  </p:sldMasterIdLst>
  <p:notesMasterIdLst>
    <p:notesMasterId r:id="rId39"/>
  </p:notesMasterIdLst>
  <p:sldIdLst>
    <p:sldId id="256" r:id="rId3"/>
    <p:sldId id="309" r:id="rId4"/>
    <p:sldId id="392" r:id="rId5"/>
    <p:sldId id="388" r:id="rId6"/>
    <p:sldId id="393" r:id="rId7"/>
    <p:sldId id="402" r:id="rId8"/>
    <p:sldId id="389" r:id="rId9"/>
    <p:sldId id="438" r:id="rId10"/>
    <p:sldId id="396" r:id="rId11"/>
    <p:sldId id="397" r:id="rId12"/>
    <p:sldId id="398" r:id="rId13"/>
    <p:sldId id="399" r:id="rId14"/>
    <p:sldId id="400" r:id="rId15"/>
    <p:sldId id="401" r:id="rId16"/>
    <p:sldId id="394" r:id="rId17"/>
    <p:sldId id="302" r:id="rId18"/>
    <p:sldId id="257" r:id="rId19"/>
    <p:sldId id="303" r:id="rId20"/>
    <p:sldId id="297" r:id="rId21"/>
    <p:sldId id="275" r:id="rId22"/>
    <p:sldId id="287" r:id="rId23"/>
    <p:sldId id="306" r:id="rId24"/>
    <p:sldId id="277" r:id="rId25"/>
    <p:sldId id="307" r:id="rId26"/>
    <p:sldId id="439" r:id="rId27"/>
    <p:sldId id="304" r:id="rId28"/>
    <p:sldId id="433" r:id="rId29"/>
    <p:sldId id="425" r:id="rId30"/>
    <p:sldId id="426" r:id="rId31"/>
    <p:sldId id="427" r:id="rId32"/>
    <p:sldId id="428" r:id="rId33"/>
    <p:sldId id="429" r:id="rId34"/>
    <p:sldId id="430" r:id="rId35"/>
    <p:sldId id="431" r:id="rId36"/>
    <p:sldId id="440" r:id="rId37"/>
    <p:sldId id="44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5D09F-DE81-41C0-B27D-BCEF6E8D83FF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5A7EA-5B0D-4118-AA05-D29B41FE00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91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405894-BB8D-4CF5-801C-7C71F4A8511A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822A2-3808-4C51-81A6-2D494784C70A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026570A-3961-4589-8DC8-53079C961B2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4B321-D0E3-4E69-8C96-77B41FACCC1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58EBB-872A-44A7-9F1D-BDFF72FE47E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C06B4-E6C0-4F8C-9DBE-16DF79BE4A1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34F45-538B-47F3-88D7-6D1ADE6A02B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75287-9388-4F56-9CAB-51460394021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3EAC7F-D93B-44E4-B824-A0AA445A500F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82A41-A8C8-4E2F-81FE-2012590FF4B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D9C4C4-EA2C-4921-98AA-65B26BD3A34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l-NL" altLang="en-US" noProof="0"/>
              <a:t>Klik om het opmaakprofiel te bewerken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nl-NL" altLang="en-US" noProof="0"/>
              <a:t>Klik om het opmaakprofiel van de modelondertitel te bewerken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22C88-4180-43C7-A68A-EE33227E7D3B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CBE28E5-EBE1-48A0-8EEC-79AF93B1A62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089312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348D7-85CA-435E-AD49-8E4113093B03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94D8E-27FB-4D3B-A98A-0C3626B4297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063011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F93C1-72BB-4A4D-8CC3-02860245651D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FB1B9-0B34-491D-ADC9-99DD569106D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63257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F8247-C292-4839-86AD-1E8B9A448B05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E46AA-2233-4ECF-B365-462A1CA3E25B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9693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42F7B-ED94-438C-B699-043366608035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A4957-6890-403C-BB50-F97706A1133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02845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2D0FE-279C-42E3-9259-F0D7EB715E89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20294-31A2-44B4-9E4C-EAE3D7261D0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934994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6C741-7CF0-4D12-A5DB-A514A4D464A2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20F11-C1BD-4F3E-8FBD-05A48499AF4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404746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DD06A-6786-4CC0-9D3D-E1266F7C4507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C2072-E826-4C70-8B9D-43F5AA8755C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117098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86CDE-0BA2-49D1-AA9E-5864C2C4D8C0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4D7D2-8872-46D8-A01D-9707A76A39AE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764382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D96EB-02A6-4614-AD27-F063036BD0CF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DA586-2FC2-4981-B7C7-AEFD2D5C0DD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641777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7521E-D746-4853-9988-443B27E88DFD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084B6-A88C-441B-9C84-40457397F18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26831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7525528-74A0-4830-94CC-A61AB396A3D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opmaakprofielen van de modeltekst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fld id="{3DAB78C6-0738-43FF-809C-6E10CFCBABB0}" type="datetime1">
              <a:rPr lang="nl-NL" altLang="en-US" smtClean="0"/>
              <a:t>26-7-2026</a:t>
            </a:fld>
            <a:endParaRPr lang="nl-NL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1E7A671E-D326-4160-B4CD-2AAA946AA1AD}" type="slidenum">
              <a:rPr lang="nl-NL" altLang="en-US"/>
              <a:pPr/>
              <a:t>‹nr.›</a:t>
            </a:fld>
            <a:endParaRPr lang="nl-NL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68955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8UT_m6l9-A" TargetMode="External"/><Relationship Id="rId2" Type="http://schemas.openxmlformats.org/officeDocument/2006/relationships/hyperlink" Target="https://www.youtube.com/watch?v=2G41_MofTP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IJGEN3v7Jm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7: Ruimtefiguren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CD61E1-0E63-E38B-C2AA-ABAE9233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358E8AE-D14F-9500-9CEA-BCA36B755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7.1 Diepte zien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Dimensies</a:t>
            </a:r>
          </a:p>
          <a:p>
            <a:endParaRPr lang="nl-NL" dirty="0"/>
          </a:p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dimensie = lengte </a:t>
            </a:r>
          </a:p>
          <a:p>
            <a:endParaRPr lang="nl-NL" dirty="0"/>
          </a:p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dimensie = lengte en breedte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3</a:t>
            </a:r>
            <a:r>
              <a:rPr lang="nl-NL" baseline="30000" dirty="0"/>
              <a:t>e</a:t>
            </a:r>
            <a:r>
              <a:rPr lang="nl-NL" dirty="0"/>
              <a:t> dimensie = lengte, breedte en hoogte </a:t>
            </a:r>
          </a:p>
        </p:txBody>
      </p:sp>
      <p:cxnSp>
        <p:nvCxnSpPr>
          <p:cNvPr id="5" name="Rechte verbindingslijn 4"/>
          <p:cNvCxnSpPr/>
          <p:nvPr/>
        </p:nvCxnSpPr>
        <p:spPr>
          <a:xfrm>
            <a:off x="4355976" y="2780928"/>
            <a:ext cx="259228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>
            <a:off x="5940152" y="3789040"/>
            <a:ext cx="187220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7833531" y="3140968"/>
            <a:ext cx="0" cy="12961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4211960" y="5157192"/>
            <a:ext cx="0" cy="100811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 flipH="1">
            <a:off x="2843808" y="6165304"/>
            <a:ext cx="136815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 flipV="1">
            <a:off x="4199434" y="5661248"/>
            <a:ext cx="1008112" cy="5040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D4C555-78A2-E325-B0D9-4EE757467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3114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7.1 Diepte zien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Diepte zien</a:t>
            </a:r>
          </a:p>
          <a:p>
            <a:endParaRPr lang="nl-NL" dirty="0"/>
          </a:p>
          <a:p>
            <a:r>
              <a:rPr lang="nl-NL" dirty="0"/>
              <a:t>Ruimtelijk kijken</a:t>
            </a:r>
          </a:p>
          <a:p>
            <a:endParaRPr lang="nl-NL" dirty="0"/>
          </a:p>
          <a:p>
            <a:r>
              <a:rPr lang="nl-NL" dirty="0"/>
              <a:t>Perspectief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256" y="3910694"/>
            <a:ext cx="2774506" cy="23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301" y="548680"/>
            <a:ext cx="1615650" cy="2282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25144"/>
            <a:ext cx="29146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C4E024-825D-72F8-3E67-6393B54B3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36023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7.1 diepte zien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Escher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68935"/>
            <a:ext cx="3888432" cy="4966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EF636EC-5F19-F005-B0DF-4C6B19C5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48027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9C3730-C254-45DC-A1DE-37CE212CA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7.1 diepte zien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D1F9BF-954C-48B5-B022-394C91621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4483571"/>
          </a:xfrm>
        </p:spPr>
        <p:txBody>
          <a:bodyPr/>
          <a:lstStyle/>
          <a:p>
            <a:r>
              <a:rPr lang="nl-NL" dirty="0"/>
              <a:t>Begrippen</a:t>
            </a:r>
          </a:p>
          <a:p>
            <a:pPr lvl="1"/>
            <a:r>
              <a:rPr lang="nl-NL" dirty="0"/>
              <a:t>Balk</a:t>
            </a:r>
          </a:p>
          <a:p>
            <a:pPr lvl="1"/>
            <a:r>
              <a:rPr lang="nl-NL" dirty="0"/>
              <a:t>Ribben</a:t>
            </a:r>
          </a:p>
          <a:p>
            <a:pPr lvl="1"/>
            <a:r>
              <a:rPr lang="nl-NL" dirty="0"/>
              <a:t>Grensvlakken</a:t>
            </a:r>
          </a:p>
          <a:p>
            <a:pPr lvl="1"/>
            <a:r>
              <a:rPr lang="nl-NL" dirty="0"/>
              <a:t>Boven-, onder- en zijvlakken</a:t>
            </a:r>
          </a:p>
          <a:p>
            <a:pPr lvl="1"/>
            <a:r>
              <a:rPr lang="nl-NL" dirty="0"/>
              <a:t>Hoekpunten</a:t>
            </a:r>
          </a:p>
          <a:p>
            <a:pPr lvl="1"/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EAFE43E-D8A9-473D-A41B-868906979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3933056"/>
            <a:ext cx="3457936" cy="197929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CF4CB9-EA68-64B3-67FF-755626F3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802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7.1 Diepte zien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Kubussen en balken tekenen</a:t>
            </a:r>
          </a:p>
          <a:p>
            <a:endParaRPr lang="nl-NL" dirty="0"/>
          </a:p>
          <a:p>
            <a:r>
              <a:rPr lang="nl-NL" dirty="0">
                <a:hlinkClick r:id="rId2"/>
              </a:rPr>
              <a:t>Kubus tekenen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>
                <a:hlinkClick r:id="rId3"/>
              </a:rPr>
              <a:t>Balken tekenen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999" y="2348880"/>
            <a:ext cx="20955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10466"/>
            <a:ext cx="22669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4A74791-9E60-B810-B853-6514B468F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09517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4EC7A-9819-2E90-9E71-67141EAA8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980F84-DF9B-7C97-8E21-6646532CC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Opgave 1: teken een kubus met ribben van 6 cm.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Opgave 2: teken een balk ABCD_EFGH met AB = 5, BC = 6 en AE = 4.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B0814FB-664B-FF75-CEC6-6F84401A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2264475"/>
            <a:ext cx="1577813" cy="141803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A7E47E4-74C0-496D-C3D8-C897E8E21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4437112"/>
            <a:ext cx="3240360" cy="185475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E6216F9-B9B5-B524-0AE4-D9BFB632A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8250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82BAC3-A55C-4EC8-89C4-46AE6391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CFAFE1-ADC9-4FE8-9394-3FF46FEC6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verschillende kanten iets bekijken</a:t>
            </a:r>
          </a:p>
          <a:p>
            <a:endParaRPr lang="nl-NL" dirty="0"/>
          </a:p>
          <a:p>
            <a:r>
              <a:rPr lang="nl-NL" dirty="0"/>
              <a:t>Voor-</a:t>
            </a:r>
          </a:p>
          <a:p>
            <a:r>
              <a:rPr lang="nl-NL" dirty="0"/>
              <a:t>Achter-</a:t>
            </a:r>
          </a:p>
          <a:p>
            <a:r>
              <a:rPr lang="nl-NL" dirty="0"/>
              <a:t>Linkerzij-</a:t>
            </a:r>
          </a:p>
          <a:p>
            <a:r>
              <a:rPr lang="nl-NL" dirty="0"/>
              <a:t>Rechterzij-</a:t>
            </a:r>
          </a:p>
          <a:p>
            <a:r>
              <a:rPr lang="nl-NL" dirty="0"/>
              <a:t>Boven-</a:t>
            </a:r>
          </a:p>
          <a:p>
            <a:endParaRPr lang="nl-NL" dirty="0"/>
          </a:p>
          <a:p>
            <a:r>
              <a:rPr lang="nl-NL" dirty="0">
                <a:hlinkClick r:id="rId2"/>
              </a:rPr>
              <a:t>Video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8C8C0AB-1078-4F6F-9E2D-F7A946162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2780928"/>
            <a:ext cx="4143348" cy="288032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7F705F-5D43-1754-FBC7-60605FFD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9359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Hoeveel kubussen kan je zien van een bepaalde kant.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343400"/>
            <a:ext cx="2524125" cy="18097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695A04-68C1-5C54-E5A0-CEAC0E53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0663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ervoor staat?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989646"/>
              </p:ext>
            </p:extLst>
          </p:nvPr>
        </p:nvGraphicFramePr>
        <p:xfrm>
          <a:off x="1907705" y="4509120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E5787A-37B0-FB71-D016-56CB63DF4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751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rechtsvoor staat?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250550"/>
              </p:ext>
            </p:extLst>
          </p:nvPr>
        </p:nvGraphicFramePr>
        <p:xfrm>
          <a:off x="1907705" y="4509120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E57251-9A74-BE96-C892-8463B831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3836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van boven naar kijkt?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F989CBC-F520-B9FA-8ABE-99350A9A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4396382"/>
            <a:ext cx="1693143" cy="170378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7E9CAE6-E071-3E55-68EE-8D867DBDF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61443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van boven naar kijkt?</a:t>
            </a:r>
          </a:p>
          <a:p>
            <a:r>
              <a:rPr lang="nl-NL" dirty="0"/>
              <a:t>Geef aan hoeveel blokjes hoog de stapel is.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8C01314-E8BE-4E2F-83EF-4622DB0E3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616081" y="4529540"/>
            <a:ext cx="1608232" cy="172819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6765C78-D1C9-166E-CD9C-919F35FF6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021207" y="4595305"/>
            <a:ext cx="1822862" cy="188962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AC8915-4750-C19C-705E-7759C6CA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1778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Maateenheden omrekenen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altLang="en-US">
                <a:solidFill>
                  <a:srgbClr val="FF3300"/>
                </a:solidFill>
                <a:latin typeface="Arial" panose="020B0604020202020204" pitchFamily="34" charset="0"/>
              </a:rPr>
              <a:t>Afstands-, oppervlakte- en inhoudsmaten.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36291317-7FC0-1336-E82A-3925B59A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Meters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Millimeter 	(mm)</a:t>
            </a:r>
          </a:p>
          <a:p>
            <a:r>
              <a:rPr lang="nl-NL" altLang="en-US" dirty="0"/>
              <a:t>Centimeter 	(cm)</a:t>
            </a:r>
          </a:p>
          <a:p>
            <a:r>
              <a:rPr lang="nl-NL" altLang="en-US" dirty="0"/>
              <a:t>Decimeter 	(dm)</a:t>
            </a:r>
          </a:p>
          <a:p>
            <a:r>
              <a:rPr lang="nl-NL" altLang="en-US" dirty="0"/>
              <a:t>Meter 		(m)</a:t>
            </a:r>
          </a:p>
          <a:p>
            <a:r>
              <a:rPr lang="nl-NL" altLang="en-US" dirty="0"/>
              <a:t>Decameter	(dam)</a:t>
            </a:r>
          </a:p>
          <a:p>
            <a:r>
              <a:rPr lang="nl-NL" altLang="en-US" dirty="0"/>
              <a:t>Hectometer	(hm)</a:t>
            </a:r>
          </a:p>
          <a:p>
            <a:r>
              <a:rPr lang="nl-NL" altLang="en-US" dirty="0"/>
              <a:t>Kilometer	(km)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344174"/>
            <a:ext cx="2828925" cy="16097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61161AE-FBC8-F1A1-CDCD-0114A19CC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476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Liter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Milliliter	(ml)</a:t>
            </a:r>
          </a:p>
          <a:p>
            <a:r>
              <a:rPr lang="nl-NL" altLang="en-US" dirty="0"/>
              <a:t>Centiliter 	(cl)</a:t>
            </a:r>
          </a:p>
          <a:p>
            <a:r>
              <a:rPr lang="nl-NL" altLang="en-US" dirty="0"/>
              <a:t>Deciliter 	(dl)</a:t>
            </a:r>
          </a:p>
          <a:p>
            <a:r>
              <a:rPr lang="nl-NL" altLang="en-US" dirty="0"/>
              <a:t>Liter 		(l)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2872137" cy="28803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763E5A4-11D3-7EC9-A3A8-5F958ED2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Gewicht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Milligram	(mg)</a:t>
            </a:r>
          </a:p>
          <a:p>
            <a:r>
              <a:rPr lang="nl-NL" altLang="en-US" dirty="0"/>
              <a:t>Gram	 	(g)</a:t>
            </a:r>
          </a:p>
          <a:p>
            <a:r>
              <a:rPr lang="nl-NL" altLang="en-US" dirty="0"/>
              <a:t>Kilogram 	(kg)</a:t>
            </a:r>
          </a:p>
          <a:p>
            <a:r>
              <a:rPr lang="nl-NL" altLang="en-US" dirty="0"/>
              <a:t>Ton		(t)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996952"/>
            <a:ext cx="2139881" cy="214597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A56B0D3-1B7D-8DF4-E8A8-262BDB14E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41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drie vragen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</a:p>
          <a:p>
            <a:r>
              <a:rPr lang="nl-NL" dirty="0"/>
              <a:t>Vraag 2: Delen of vermenigvuldigen?</a:t>
            </a:r>
          </a:p>
          <a:p>
            <a:r>
              <a:rPr lang="nl-NL" dirty="0"/>
              <a:t>Vraag 3: Wat is de factor?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4407687-84C8-9F72-2EC7-D0FAC76F9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23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2800" dirty="0"/>
              <a:t>Tel het aantal stapjes tussen oude en nieuwe maat.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r>
              <a:rPr lang="nl-NL" dirty="0"/>
              <a:t>mm – cm – dm – m – dam – hm – km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ml – cl – dl – l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mg – g – kg – ton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5" name="Gekromde PIJL-OMLAAG 4"/>
          <p:cNvSpPr/>
          <p:nvPr/>
        </p:nvSpPr>
        <p:spPr>
          <a:xfrm>
            <a:off x="3215847" y="263272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Gekromde PIJL-OMLAAG 5"/>
          <p:cNvSpPr/>
          <p:nvPr/>
        </p:nvSpPr>
        <p:spPr>
          <a:xfrm>
            <a:off x="1187624" y="378904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Gekromde PIJL-OMLAAG 6"/>
          <p:cNvSpPr/>
          <p:nvPr/>
        </p:nvSpPr>
        <p:spPr>
          <a:xfrm>
            <a:off x="2800353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Gekromde PIJL-OMLAAG 7"/>
          <p:cNvSpPr/>
          <p:nvPr/>
        </p:nvSpPr>
        <p:spPr>
          <a:xfrm>
            <a:off x="1988096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4139952" y="2631809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Gekromde PIJL-OMLAAG 9"/>
          <p:cNvSpPr/>
          <p:nvPr/>
        </p:nvSpPr>
        <p:spPr>
          <a:xfrm>
            <a:off x="2267744" y="2599484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663E617-B80A-B414-D1D9-96C33695C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KLEINER?</a:t>
            </a:r>
          </a:p>
          <a:p>
            <a:pPr>
              <a:defRPr/>
            </a:pPr>
            <a:r>
              <a:rPr lang="nl-NL" dirty="0"/>
              <a:t>dan getallen juist GROTER!</a:t>
            </a:r>
          </a:p>
          <a:p>
            <a:pPr>
              <a:defRPr/>
            </a:pPr>
            <a:r>
              <a:rPr lang="nl-NL" dirty="0"/>
              <a:t>Dus: vermenigvuldigen!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1A805F0-179D-6DE0-1DDF-35F883FEC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2316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GROTER?</a:t>
            </a:r>
          </a:p>
          <a:p>
            <a:pPr>
              <a:defRPr/>
            </a:pPr>
            <a:r>
              <a:rPr lang="nl-NL" dirty="0"/>
              <a:t>dan getallen juist KLEINER!</a:t>
            </a:r>
          </a:p>
          <a:p>
            <a:pPr>
              <a:defRPr/>
            </a:pPr>
            <a:r>
              <a:rPr lang="nl-NL" dirty="0"/>
              <a:t>Dus: delen!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75954ED-F2CC-2BC3-037F-D2D5AFAFF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001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mm – cm – dm – m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2</a:t>
            </a:r>
            <a:r>
              <a:rPr lang="nl-NL" dirty="0"/>
              <a:t> – cm</a:t>
            </a:r>
            <a:r>
              <a:rPr lang="nl-NL" baseline="30000" dirty="0"/>
              <a:t>2</a:t>
            </a:r>
            <a:r>
              <a:rPr lang="nl-NL" dirty="0"/>
              <a:t> – dm</a:t>
            </a:r>
            <a:r>
              <a:rPr lang="nl-NL" baseline="30000" dirty="0"/>
              <a:t>2</a:t>
            </a:r>
            <a:r>
              <a:rPr lang="nl-NL" dirty="0"/>
              <a:t> – m</a:t>
            </a:r>
            <a:r>
              <a:rPr lang="nl-NL" baseline="30000" dirty="0"/>
              <a:t>2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3</a:t>
            </a:r>
            <a:r>
              <a:rPr lang="nl-NL" dirty="0"/>
              <a:t> – cm</a:t>
            </a:r>
            <a:r>
              <a:rPr lang="nl-NL" baseline="30000" dirty="0"/>
              <a:t>3</a:t>
            </a:r>
            <a:r>
              <a:rPr lang="nl-NL" dirty="0"/>
              <a:t> – dm</a:t>
            </a:r>
            <a:r>
              <a:rPr lang="nl-NL" baseline="30000" dirty="0"/>
              <a:t>3</a:t>
            </a:r>
            <a:r>
              <a:rPr lang="nl-NL" dirty="0"/>
              <a:t> – m</a:t>
            </a:r>
            <a:r>
              <a:rPr lang="nl-NL" baseline="30000" dirty="0"/>
              <a:t>3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Stroomdiagram: Verbindingslijn 1"/>
          <p:cNvSpPr/>
          <p:nvPr/>
        </p:nvSpPr>
        <p:spPr>
          <a:xfrm>
            <a:off x="4504248" y="3000183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Stroomdiagram: Verbindingslijn 4"/>
          <p:cNvSpPr/>
          <p:nvPr/>
        </p:nvSpPr>
        <p:spPr>
          <a:xfrm>
            <a:off x="4458333" y="4221088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5436096" y="317555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 in de maat dan ook 2 nullen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436096" y="430180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in de maat dan ook 3 nullen</a:t>
            </a:r>
          </a:p>
        </p:txBody>
      </p:sp>
      <p:cxnSp>
        <p:nvCxnSpPr>
          <p:cNvPr id="8" name="Rechte verbindingslijn met pijl 7"/>
          <p:cNvCxnSpPr/>
          <p:nvPr/>
        </p:nvCxnSpPr>
        <p:spPr>
          <a:xfrm flipH="1">
            <a:off x="3188849" y="3544889"/>
            <a:ext cx="4119455" cy="331717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 flipH="1">
            <a:off x="3283394" y="4581128"/>
            <a:ext cx="4240934" cy="535215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4" idx="1"/>
          </p:cNvCxnSpPr>
          <p:nvPr/>
        </p:nvCxnSpPr>
        <p:spPr>
          <a:xfrm flipH="1" flipV="1">
            <a:off x="4797045" y="3180203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/>
          <p:nvPr/>
        </p:nvCxnSpPr>
        <p:spPr>
          <a:xfrm flipH="1" flipV="1">
            <a:off x="4818373" y="4306452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9C79D7B-D16A-E891-E8D0-CC4A85F1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ml – cl – dl – l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</a:p>
          <a:p>
            <a:pPr marL="0" indent="0">
              <a:buNone/>
              <a:defRPr/>
            </a:pPr>
            <a:endParaRPr lang="nl-NL" b="1" baseline="30000" dirty="0"/>
          </a:p>
          <a:p>
            <a:pPr>
              <a:defRPr/>
            </a:pPr>
            <a:r>
              <a:rPr lang="nl-NL" dirty="0"/>
              <a:t>mg– g – kg – t</a:t>
            </a:r>
            <a:endParaRPr lang="nl-NL" baseline="30000" dirty="0"/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38A243ED-E589-3703-367E-12A6978B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319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8616F-1F5F-0A39-E050-FA9DF446D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Onthoud: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6B17B4-20AA-E297-D6AE-3C5502446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 Liter = 1 dm</a:t>
            </a:r>
            <a:r>
              <a:rPr lang="nl-NL" baseline="30000" dirty="0"/>
              <a:t>3</a:t>
            </a:r>
          </a:p>
          <a:p>
            <a:endParaRPr lang="nl-NL" baseline="30000" dirty="0"/>
          </a:p>
          <a:p>
            <a:pPr marL="0" indent="0">
              <a:buNone/>
            </a:pPr>
            <a:r>
              <a:rPr lang="nl-NL" dirty="0"/>
              <a:t>Hoeveel dm</a:t>
            </a:r>
            <a:r>
              <a:rPr lang="nl-NL" baseline="30000" dirty="0"/>
              <a:t>3</a:t>
            </a:r>
            <a:r>
              <a:rPr lang="nl-NL" dirty="0"/>
              <a:t> = 500ml?</a:t>
            </a:r>
          </a:p>
          <a:p>
            <a:pPr marL="0" indent="0">
              <a:buNone/>
            </a:pPr>
            <a:r>
              <a:rPr lang="nl-NL" dirty="0"/>
              <a:t>	500ml = 0,5 L = 0,5 dm</a:t>
            </a:r>
            <a:r>
              <a:rPr lang="nl-NL" baseline="30000" dirty="0"/>
              <a:t>3</a:t>
            </a:r>
          </a:p>
          <a:p>
            <a:endParaRPr lang="nl-NL" baseline="30000" dirty="0"/>
          </a:p>
          <a:p>
            <a:pPr marL="0" indent="0">
              <a:buNone/>
            </a:pPr>
            <a:r>
              <a:rPr lang="nl-NL" dirty="0"/>
              <a:t>Hoeveel liter is 2500cm</a:t>
            </a:r>
            <a:r>
              <a:rPr lang="nl-NL" baseline="30000" dirty="0"/>
              <a:t>3</a:t>
            </a:r>
            <a:r>
              <a:rPr lang="nl-NL" dirty="0"/>
              <a:t>?</a:t>
            </a:r>
          </a:p>
          <a:p>
            <a:pPr marL="0" indent="0">
              <a:buNone/>
            </a:pPr>
            <a:r>
              <a:rPr lang="nl-NL" dirty="0"/>
              <a:t>	2500 cm</a:t>
            </a:r>
            <a:r>
              <a:rPr lang="nl-NL" baseline="30000" dirty="0"/>
              <a:t>3</a:t>
            </a:r>
            <a:r>
              <a:rPr lang="nl-NL" dirty="0"/>
              <a:t> = 2,5 dm</a:t>
            </a:r>
            <a:r>
              <a:rPr lang="nl-NL" baseline="30000" dirty="0"/>
              <a:t>3</a:t>
            </a:r>
            <a:r>
              <a:rPr lang="nl-NL" dirty="0"/>
              <a:t> = 2,5 L</a:t>
            </a:r>
            <a:endParaRPr lang="nl-NL" baseline="30000" dirty="0"/>
          </a:p>
          <a:p>
            <a:pPr marL="0" indent="0">
              <a:buNone/>
            </a:pPr>
            <a:endParaRPr lang="nl-NL" dirty="0"/>
          </a:p>
          <a:p>
            <a:endParaRPr lang="nl-NL" baseline="30000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B63A69-9DF1-BF33-6711-A752913A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3697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Matenkaart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Alle informatie bij elkaar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8C3B72D-58F3-452E-B7FC-F5C30A8576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44" t="31539" r="14962" b="23667"/>
          <a:stretch/>
        </p:blipFill>
        <p:spPr>
          <a:xfrm>
            <a:off x="1763688" y="2512920"/>
            <a:ext cx="5457044" cy="363802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D58A25-AAF7-0A0F-188E-699C435B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6880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5E92A4-6DDB-420C-BE8E-F116946C7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H7 Extra.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4EF180-3D43-4A30-B6F6-6CB65088C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Maateenheden van tijd.</a:t>
            </a:r>
          </a:p>
          <a:p>
            <a:endParaRPr lang="nl-NL" dirty="0"/>
          </a:p>
          <a:p>
            <a:r>
              <a:rPr lang="nl-NL" dirty="0"/>
              <a:t>Rekenen met tijd.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36B71ED-FEF2-409B-8974-911FB81B8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501008"/>
            <a:ext cx="5351790" cy="2787749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8EC0FA-C379-609E-3AFF-AA84CFC3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95166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DD72DC-9219-49B8-9610-70E184EC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Eenheden van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93DBF2-4A88-40D9-BF43-9AD0B097B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99" y="1573218"/>
            <a:ext cx="7239000" cy="4846638"/>
          </a:xfrm>
        </p:spPr>
        <p:txBody>
          <a:bodyPr/>
          <a:lstStyle/>
          <a:p>
            <a:r>
              <a:rPr lang="nl-NL" dirty="0"/>
              <a:t>De tijd vliegt..</a:t>
            </a:r>
          </a:p>
          <a:p>
            <a:r>
              <a:rPr lang="nl-NL" sz="2000" dirty="0"/>
              <a:t>Seconden</a:t>
            </a:r>
          </a:p>
          <a:p>
            <a:r>
              <a:rPr lang="nl-NL" sz="2000" dirty="0"/>
              <a:t>Minuten</a:t>
            </a:r>
          </a:p>
          <a:p>
            <a:r>
              <a:rPr lang="nl-NL" sz="2000" dirty="0"/>
              <a:t>Uren</a:t>
            </a:r>
          </a:p>
          <a:p>
            <a:r>
              <a:rPr lang="nl-NL" sz="2000" dirty="0"/>
              <a:t>Dagen</a:t>
            </a:r>
          </a:p>
          <a:p>
            <a:r>
              <a:rPr lang="nl-NL" sz="2000" dirty="0"/>
              <a:t>Weken</a:t>
            </a:r>
          </a:p>
          <a:p>
            <a:r>
              <a:rPr lang="nl-NL" sz="2000" dirty="0"/>
              <a:t>Maanden</a:t>
            </a:r>
          </a:p>
          <a:p>
            <a:r>
              <a:rPr lang="nl-NL" sz="2000" dirty="0"/>
              <a:t>Kwartalen</a:t>
            </a:r>
          </a:p>
          <a:p>
            <a:r>
              <a:rPr lang="nl-NL" sz="2000" dirty="0"/>
              <a:t>Jaren</a:t>
            </a:r>
          </a:p>
          <a:p>
            <a:r>
              <a:rPr lang="nl-NL" sz="2000" dirty="0"/>
              <a:t>Decennia</a:t>
            </a:r>
          </a:p>
          <a:p>
            <a:r>
              <a:rPr lang="nl-NL" sz="2000" dirty="0"/>
              <a:t>Eeuwen</a:t>
            </a:r>
          </a:p>
          <a:p>
            <a:r>
              <a:rPr lang="nl-NL" sz="2000" dirty="0"/>
              <a:t>Millennia</a:t>
            </a:r>
          </a:p>
          <a:p>
            <a:r>
              <a:rPr lang="nl-NL" sz="2000" dirty="0"/>
              <a:t>Eons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88E1FA3-2A76-4E10-B555-651CC1D59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852936"/>
            <a:ext cx="2376264" cy="350659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8A21DD6-9A84-CC33-F0E1-978A6334F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53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53"/>
    </mc:Choice>
    <mc:Fallback xmlns="">
      <p:transition spd="slow" advTm="17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33894-02AB-4DEC-A061-7E7A5553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Eenheden van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3B87BF-E424-4033-91D8-06AC65798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10A013"/>
                </a:solidFill>
              </a:rPr>
              <a:t>Welke moet je kennen?</a:t>
            </a:r>
          </a:p>
          <a:p>
            <a:r>
              <a:rPr lang="nl-NL" dirty="0"/>
              <a:t>1 millennium = 10 eeuwen </a:t>
            </a:r>
            <a:r>
              <a:rPr lang="nl-NL" sz="2000" i="1" dirty="0"/>
              <a:t>o</a:t>
            </a:r>
            <a:r>
              <a:rPr lang="nl-NL" sz="2400" i="1" dirty="0"/>
              <a:t>f </a:t>
            </a:r>
            <a:r>
              <a:rPr lang="nl-NL" dirty="0"/>
              <a:t>1000 jaar</a:t>
            </a:r>
          </a:p>
          <a:p>
            <a:r>
              <a:rPr lang="nl-NL" dirty="0"/>
              <a:t>1 eeuw = 100 jaar</a:t>
            </a:r>
          </a:p>
          <a:p>
            <a:r>
              <a:rPr lang="nl-NL" dirty="0"/>
              <a:t>1 jaar = 365 dagen</a:t>
            </a:r>
            <a:r>
              <a:rPr lang="nl-NL" sz="2000" i="1" dirty="0"/>
              <a:t> of </a:t>
            </a:r>
            <a:r>
              <a:rPr lang="nl-NL" dirty="0"/>
              <a:t>12 maanden </a:t>
            </a:r>
            <a:r>
              <a:rPr lang="nl-NL" sz="2000" i="1" dirty="0"/>
              <a:t>of</a:t>
            </a:r>
            <a:r>
              <a:rPr lang="nl-NL" sz="2800" i="1" dirty="0"/>
              <a:t> </a:t>
            </a:r>
            <a:r>
              <a:rPr lang="nl-NL" dirty="0"/>
              <a:t>4 kwartalen </a:t>
            </a:r>
            <a:r>
              <a:rPr lang="nl-NL" sz="2000" i="1" dirty="0"/>
              <a:t>of</a:t>
            </a:r>
            <a:r>
              <a:rPr lang="nl-NL" dirty="0"/>
              <a:t> 52 weken</a:t>
            </a:r>
          </a:p>
          <a:p>
            <a:r>
              <a:rPr lang="nl-NL" dirty="0"/>
              <a:t>1 kwartaal = 3 maanden</a:t>
            </a:r>
            <a:r>
              <a:rPr lang="nl-NL" sz="2800" i="1" dirty="0"/>
              <a:t> </a:t>
            </a:r>
            <a:r>
              <a:rPr lang="nl-NL" sz="2000" i="1" dirty="0"/>
              <a:t>of</a:t>
            </a:r>
            <a:r>
              <a:rPr lang="nl-NL" sz="3600" i="1" dirty="0"/>
              <a:t> </a:t>
            </a:r>
            <a:r>
              <a:rPr lang="nl-NL" dirty="0"/>
              <a:t>13 weken</a:t>
            </a:r>
          </a:p>
          <a:p>
            <a:r>
              <a:rPr lang="nl-NL" dirty="0"/>
              <a:t>1 week = 7 dagen</a:t>
            </a:r>
          </a:p>
          <a:p>
            <a:r>
              <a:rPr lang="nl-NL" dirty="0"/>
              <a:t>1 dag = 24 uur</a:t>
            </a:r>
          </a:p>
          <a:p>
            <a:r>
              <a:rPr lang="nl-NL" dirty="0"/>
              <a:t>1 uur = 60 minuten</a:t>
            </a:r>
          </a:p>
          <a:p>
            <a:r>
              <a:rPr lang="nl-NL" dirty="0"/>
              <a:t>1 minuut = 60 seconden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02F7FFC-2B55-4FAF-9306-A57BBC264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93" y="5009831"/>
            <a:ext cx="2088232" cy="159258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F396D9-F4CA-CA94-FCDE-1E1A1E49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5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minuten naar uur:</a:t>
            </a:r>
          </a:p>
          <a:p>
            <a:pPr lvl="1"/>
            <a:r>
              <a:rPr lang="nl-NL" dirty="0"/>
              <a:t>Minuten delen door 60. Voor de komma staan dan de hele uren. Die hele uren haal je uit de som. Wat resteert zijn 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165 minuten naar hele uren en minuten.</a:t>
            </a:r>
          </a:p>
          <a:p>
            <a:pPr lvl="1"/>
            <a:r>
              <a:rPr lang="nl-NL"/>
              <a:t>165 </a:t>
            </a:r>
            <a:r>
              <a:rPr lang="nl-NL" dirty="0"/>
              <a:t>: 60 = 2,75</a:t>
            </a:r>
          </a:p>
          <a:p>
            <a:pPr lvl="1"/>
            <a:r>
              <a:rPr lang="nl-NL" dirty="0"/>
              <a:t>2 hele uren (= 120 minuten)</a:t>
            </a:r>
          </a:p>
          <a:p>
            <a:pPr lvl="1"/>
            <a:r>
              <a:rPr lang="nl-NL" dirty="0"/>
              <a:t>165 – 120 = 45 minuten over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Antwoord: 2 uur en 45 minuten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4452B1-B655-458C-BE81-C8109159F4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14" t="42866" r="14827" b="2578"/>
          <a:stretch/>
        </p:blipFill>
        <p:spPr>
          <a:xfrm>
            <a:off x="5741696" y="4221088"/>
            <a:ext cx="1954504" cy="144016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6CA5B0-286A-8BA5-5625-D02889E4D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707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95"/>
    </mc:Choice>
    <mc:Fallback xmlns="">
      <p:transition spd="slow" advTm="32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seconden naar minuten:</a:t>
            </a:r>
          </a:p>
          <a:p>
            <a:pPr lvl="1"/>
            <a:r>
              <a:rPr lang="nl-NL" dirty="0"/>
              <a:t>Seconden delen door 60. Voor de komma staan dan de hele minuten. Die hele minuten haal je uit de som. Wat resteert zijn seconden.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250 seconden naar hele minuten en seconden.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250 : 60 = 4,166</a:t>
            </a:r>
          </a:p>
          <a:p>
            <a:pPr lvl="1"/>
            <a:r>
              <a:rPr lang="nl-NL" dirty="0"/>
              <a:t>4 hele minuten (= 240 seconden)</a:t>
            </a:r>
          </a:p>
          <a:p>
            <a:pPr lvl="1"/>
            <a:r>
              <a:rPr lang="nl-NL" dirty="0"/>
              <a:t>250 – 240 = 10 seconden over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Antwoord: 4 minuten en 10 seconden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B26F5F6-1B31-423F-BBE9-DF84E8497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428"/>
          <a:stretch/>
        </p:blipFill>
        <p:spPr>
          <a:xfrm>
            <a:off x="6112024" y="4293096"/>
            <a:ext cx="1584176" cy="143878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E17AFB-57DA-1E80-DBC9-471AB179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6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5"/>
    </mc:Choice>
    <mc:Fallback xmlns="">
      <p:transition spd="slow" advTm="21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dagen:</a:t>
            </a:r>
          </a:p>
          <a:p>
            <a:pPr lvl="1"/>
            <a:r>
              <a:rPr lang="nl-NL" dirty="0"/>
              <a:t>Uren delen door 24. Voor de komma staan dan de hele dagen. Die hele dagen haal je uit de som. Wat resteert zijn uren.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r>
              <a:rPr lang="nl-NL" dirty="0"/>
              <a:t>Bijv. 280 uur is hoeveel hele dagen en uren?</a:t>
            </a:r>
          </a:p>
          <a:p>
            <a:pPr lvl="1"/>
            <a:r>
              <a:rPr lang="nl-NL" dirty="0"/>
              <a:t>280: 24 = 11,66</a:t>
            </a:r>
          </a:p>
          <a:p>
            <a:pPr lvl="1"/>
            <a:r>
              <a:rPr lang="nl-NL" dirty="0"/>
              <a:t>11 hele dagen </a:t>
            </a:r>
          </a:p>
          <a:p>
            <a:pPr lvl="1"/>
            <a:r>
              <a:rPr lang="nl-NL" dirty="0"/>
              <a:t>11 x 24 = 264 uur</a:t>
            </a:r>
          </a:p>
          <a:p>
            <a:pPr lvl="1"/>
            <a:r>
              <a:rPr lang="nl-NL" dirty="0"/>
              <a:t>280 – 264 = 16 uur over </a:t>
            </a:r>
          </a:p>
          <a:p>
            <a:pPr lvl="1"/>
            <a:r>
              <a:rPr lang="nl-NL" dirty="0"/>
              <a:t>11 dagen en 16 uur.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CD8AC31-69D3-4C92-941F-9DF17DE61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4176712"/>
            <a:ext cx="2143125" cy="21431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397AA0-5060-E321-BA4F-137B28CCF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9364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4"/>
    </mc:Choice>
    <mc:Fallback xmlns="">
      <p:transition spd="slow" advTm="8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Tijdeenheden omrekenen, vanuit decimale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minuten:</a:t>
            </a:r>
          </a:p>
          <a:p>
            <a:pPr lvl="1"/>
            <a:r>
              <a:rPr lang="nl-NL" dirty="0"/>
              <a:t>Voor de komma staan dan de hele uren. Die hele uren haal je uit de som. Wat overblijft (de decimalen) vermenigvuldig je met 60.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3,7 uur naar hele uren en 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3 hele uren</a:t>
            </a:r>
          </a:p>
          <a:p>
            <a:pPr lvl="1"/>
            <a:r>
              <a:rPr lang="nl-NL" dirty="0"/>
              <a:t>0,7 x 60 = 42 minuten</a:t>
            </a:r>
          </a:p>
          <a:p>
            <a:pPr lvl="1"/>
            <a:r>
              <a:rPr lang="nl-NL" dirty="0"/>
              <a:t>3 uur en 42 minuten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F4CECC-C797-41DD-9CC6-B5F5277EC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28884"/>
            <a:ext cx="1585097" cy="143878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F717DF-FB82-1C7E-1141-125E9FC9B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035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Tijdeenheden omrekenen, vanuit decimale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jaren naar dagen:</a:t>
            </a:r>
          </a:p>
          <a:p>
            <a:pPr lvl="1"/>
            <a:r>
              <a:rPr lang="nl-NL" dirty="0"/>
              <a:t>Voor de komma staan dan de hele jaren. Die hele jaren haal je uit de som. Wat overblijft (de decimalen) vermenigvuldig je met 365.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25,67 jaar naar hele jaren en dagen.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25 hele jaren</a:t>
            </a:r>
          </a:p>
          <a:p>
            <a:pPr lvl="1"/>
            <a:r>
              <a:rPr lang="nl-NL" dirty="0"/>
              <a:t>0,67 x 365 = 245 dagen</a:t>
            </a:r>
          </a:p>
          <a:p>
            <a:pPr lvl="1"/>
            <a:r>
              <a:rPr lang="nl-NL" dirty="0"/>
              <a:t>25 jaar en 245 dagen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799B3D7-2930-449F-AAC6-B5A266DDD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4509120"/>
            <a:ext cx="1396359" cy="167563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C98565-C179-4DA6-80CB-FD9C4BA18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1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33"/>
    </mc:Choice>
    <mc:Fallback xmlns="">
      <p:transition spd="slow" advTm="29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734CE-2428-EAC1-8A65-20B70FCA9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Oefenen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1A829D9-138C-29A1-CCB0-7DC751DA9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027" t="37249" r="25253"/>
          <a:stretch/>
        </p:blipFill>
        <p:spPr>
          <a:xfrm>
            <a:off x="899592" y="1556792"/>
            <a:ext cx="5978899" cy="4180904"/>
          </a:xfr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A80C6B7-026B-1C20-6F83-8316058E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04610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764C9-55C5-1B4C-2D66-E824A3B0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Antwoorden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CD0DE91-4965-C6E3-5865-1A2B45C25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45" t="25597" r="25185" b="3483"/>
          <a:stretch/>
        </p:blipFill>
        <p:spPr>
          <a:xfrm>
            <a:off x="1043608" y="1844824"/>
            <a:ext cx="5647485" cy="4392488"/>
          </a:xfr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A135450-885C-DB3B-9777-6303CF905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621931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1.3|0.6|0.6|0.5|0.5|0.8|0.5|0.6|0.5|0.6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5.5|2.2|8.2|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3.6|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1.3|5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wadrant">
  <a:themeElements>
    <a:clrScheme name="Kw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Kw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w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1130</Words>
  <Application>Microsoft Office PowerPoint</Application>
  <PresentationFormat>Diavoorstelling (4:3)</PresentationFormat>
  <Paragraphs>280</Paragraphs>
  <Slides>36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36</vt:i4>
      </vt:variant>
    </vt:vector>
  </HeadingPairs>
  <TitlesOfParts>
    <vt:vector size="44" baseType="lpstr">
      <vt:lpstr>Arial</vt:lpstr>
      <vt:lpstr>Calibri</vt:lpstr>
      <vt:lpstr>Times New Roman</vt:lpstr>
      <vt:lpstr>Trebuchet MS</vt:lpstr>
      <vt:lpstr>Wingdings</vt:lpstr>
      <vt:lpstr>Wingdings 2</vt:lpstr>
      <vt:lpstr>H1.4-1.6-oudpp</vt:lpstr>
      <vt:lpstr>Kwadrant</vt:lpstr>
      <vt:lpstr>Wiskunde 2Tl</vt:lpstr>
      <vt:lpstr>Wiskunde leer je door:</vt:lpstr>
      <vt:lpstr>7.1 Diepte zien</vt:lpstr>
      <vt:lpstr>7.1 Diepte zien</vt:lpstr>
      <vt:lpstr>7.1 diepte zien</vt:lpstr>
      <vt:lpstr>7.1 diepte zien</vt:lpstr>
      <vt:lpstr>7.1 Diepte zien</vt:lpstr>
      <vt:lpstr>Oefening</vt:lpstr>
      <vt:lpstr>7.2 aanzichten</vt:lpstr>
      <vt:lpstr>7.2 aanzichten</vt:lpstr>
      <vt:lpstr>7.2 aanzichten</vt:lpstr>
      <vt:lpstr>7.2 aanzichten</vt:lpstr>
      <vt:lpstr>7.2 aanzichten</vt:lpstr>
      <vt:lpstr>7.2 aanzichten</vt:lpstr>
      <vt:lpstr>Maateenheden omrekenen</vt:lpstr>
      <vt:lpstr>Algemeen - Meters</vt:lpstr>
      <vt:lpstr>Algemeen - Liter</vt:lpstr>
      <vt:lpstr>Algemeen - Gewicht</vt:lpstr>
      <vt:lpstr>De drie vragen</vt:lpstr>
      <vt:lpstr>Vraag 1: hoeveel stapjes?</vt:lpstr>
      <vt:lpstr>Vraag 2: Delen of vermenigvuldigen</vt:lpstr>
      <vt:lpstr>Vraag 2: Delen of vermenigvuldigen</vt:lpstr>
      <vt:lpstr>Vraag 3: De factor?</vt:lpstr>
      <vt:lpstr>Vraag 3: De factor?</vt:lpstr>
      <vt:lpstr>Onthoud:</vt:lpstr>
      <vt:lpstr>Matenkaart</vt:lpstr>
      <vt:lpstr>H7 Extra.</vt:lpstr>
      <vt:lpstr>Eenheden van tijd</vt:lpstr>
      <vt:lpstr>Eenheden van tijd</vt:lpstr>
      <vt:lpstr>Tijdeenheden omrekenen</vt:lpstr>
      <vt:lpstr>Tijdeenheden omrekenen</vt:lpstr>
      <vt:lpstr>Tijdeenheden omrekenen</vt:lpstr>
      <vt:lpstr>Tijdeenheden omrekenen, vanuit decimale getallen</vt:lpstr>
      <vt:lpstr>Tijdeenheden omrekenen, vanuit decimale getallen</vt:lpstr>
      <vt:lpstr>Oefenen</vt:lpstr>
      <vt:lpstr>Antwoorden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217</cp:revision>
  <dcterms:created xsi:type="dcterms:W3CDTF">2013-09-15T12:09:42Z</dcterms:created>
  <dcterms:modified xsi:type="dcterms:W3CDTF">2026-07-26T11:40:07Z</dcterms:modified>
</cp:coreProperties>
</file>