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6" r:id="rId2"/>
    <p:sldId id="309" r:id="rId3"/>
    <p:sldId id="392" r:id="rId4"/>
    <p:sldId id="409" r:id="rId5"/>
    <p:sldId id="410" r:id="rId6"/>
    <p:sldId id="411" r:id="rId7"/>
    <p:sldId id="466" r:id="rId8"/>
    <p:sldId id="415" r:id="rId9"/>
    <p:sldId id="412" r:id="rId10"/>
    <p:sldId id="416" r:id="rId11"/>
    <p:sldId id="418" r:id="rId12"/>
    <p:sldId id="468" r:id="rId13"/>
    <p:sldId id="417" r:id="rId14"/>
    <p:sldId id="419" r:id="rId15"/>
    <p:sldId id="469" r:id="rId16"/>
    <p:sldId id="499" r:id="rId17"/>
    <p:sldId id="470" r:id="rId18"/>
    <p:sldId id="471" r:id="rId19"/>
    <p:sldId id="472" r:id="rId20"/>
    <p:sldId id="473" r:id="rId21"/>
    <p:sldId id="474" r:id="rId22"/>
    <p:sldId id="475" r:id="rId23"/>
    <p:sldId id="500" r:id="rId24"/>
    <p:sldId id="480" r:id="rId25"/>
    <p:sldId id="501" r:id="rId26"/>
    <p:sldId id="491" r:id="rId27"/>
    <p:sldId id="486" r:id="rId28"/>
    <p:sldId id="497" r:id="rId29"/>
    <p:sldId id="502" r:id="rId30"/>
    <p:sldId id="478" r:id="rId31"/>
    <p:sldId id="479" r:id="rId32"/>
    <p:sldId id="493" r:id="rId33"/>
    <p:sldId id="494" r:id="rId34"/>
    <p:sldId id="495" r:id="rId35"/>
    <p:sldId id="496" r:id="rId36"/>
    <p:sldId id="425" r:id="rId37"/>
    <p:sldId id="426" r:id="rId38"/>
    <p:sldId id="427" r:id="rId39"/>
    <p:sldId id="428" r:id="rId40"/>
    <p:sldId id="431" r:id="rId41"/>
    <p:sldId id="432" r:id="rId42"/>
    <p:sldId id="433" r:id="rId43"/>
    <p:sldId id="440" r:id="rId44"/>
    <p:sldId id="476" r:id="rId45"/>
    <p:sldId id="441" r:id="rId46"/>
    <p:sldId id="445" r:id="rId47"/>
    <p:sldId id="449" r:id="rId48"/>
    <p:sldId id="467" r:id="rId49"/>
    <p:sldId id="435" r:id="rId50"/>
    <p:sldId id="436" r:id="rId51"/>
    <p:sldId id="456" r:id="rId52"/>
    <p:sldId id="450" r:id="rId53"/>
    <p:sldId id="437" r:id="rId54"/>
    <p:sldId id="438" r:id="rId55"/>
    <p:sldId id="457" r:id="rId56"/>
    <p:sldId id="451" r:id="rId57"/>
    <p:sldId id="458" r:id="rId58"/>
    <p:sldId id="459" r:id="rId59"/>
    <p:sldId id="460" r:id="rId60"/>
    <p:sldId id="461" r:id="rId61"/>
    <p:sldId id="462" r:id="rId62"/>
    <p:sldId id="463" r:id="rId63"/>
    <p:sldId id="464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AB208-DA4B-4964-AE46-43A30438E6B0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BB7CD-764C-4AEC-9199-012F36A0FF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0966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F592AB4-F995-4071-ABB2-0178E40E93A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97872-C9A0-4B88-8AC2-1F154D3A35EE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F553BFA-0CA6-4C11-8303-918E70480349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60C7F-118F-43D9-A550-58807348F94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A1089-986B-4851-B079-7559F427B932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69C5F-191C-4A0A-9726-98D040A6AA3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33C44-16DD-4971-AD57-6DB573C0C34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975B5-C9F4-4CFE-ABA4-AFBE27AF67E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2A02AA-E2E9-4AF8-953B-8D7C661F550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C3A8E-D7FD-4560-A2A0-CF915D7EED2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AAAC7B-3677-4464-BF05-91B64DCAFEE1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6312FD2-95F8-4D58-A745-2460DA9BCD9B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8: Inhoud en vergroten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647C6D7-8D10-0329-2B56-654BE87E4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69DF337-08E4-E9FA-29B3-CA6D2757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8.1 inhoud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afhankelijk van: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Hoogte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844824"/>
            <a:ext cx="2466975" cy="18478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4466C91-EE3D-E74F-15F4-FEF62F6C9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3114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8.1 Inhoud Kubus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i="1" dirty="0"/>
              <a:t>lengte x breedte </a:t>
            </a:r>
            <a:r>
              <a:rPr lang="nl-NL" dirty="0"/>
              <a:t>dus 24 x 24 = 576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576 x 24 = 13.824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700808"/>
            <a:ext cx="3152775" cy="14478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7B83BC-2266-05B6-F073-D9AC19E9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9000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8.1 Inhoud balk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i="1" dirty="0"/>
              <a:t>lengte x breedte </a:t>
            </a:r>
            <a:r>
              <a:rPr lang="nl-NL" dirty="0"/>
              <a:t>dus 10 x 4 = 40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40 x 3 = 120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416" y="1582400"/>
            <a:ext cx="3057525" cy="1495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0205F3-8E51-1D65-91C7-006881BCF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6547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8.1 inhoud prisma</a:t>
            </a:r>
          </a:p>
        </p:txBody>
      </p:sp>
      <p:sp>
        <p:nvSpPr>
          <p:cNvPr id="4" name="AutoShape 2" descr="Afbeeldingsresultaat voor wiskunde kubus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 driehoek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i="1" dirty="0"/>
              <a:t>0,5 x zijde x bijbehorende hoogte </a:t>
            </a:r>
          </a:p>
          <a:p>
            <a:pPr marL="0" indent="0">
              <a:buNone/>
            </a:pPr>
            <a:r>
              <a:rPr lang="nl-NL" dirty="0"/>
              <a:t>dus 0,5 x 5 x 4 = 10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10 x 6 = 60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607881"/>
            <a:ext cx="1209675" cy="1714500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/>
        </p:nvCxnSpPr>
        <p:spPr>
          <a:xfrm>
            <a:off x="7092280" y="2060848"/>
            <a:ext cx="0" cy="1261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6588224" y="1607881"/>
            <a:ext cx="345579" cy="452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 flipV="1">
            <a:off x="5940152" y="1844824"/>
            <a:ext cx="72008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/>
          <p:cNvSpPr txBox="1"/>
          <p:nvPr/>
        </p:nvSpPr>
        <p:spPr>
          <a:xfrm>
            <a:off x="7164288" y="2511971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6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876256" y="1700808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4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328965" y="1952836"/>
            <a:ext cx="187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5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9CB9479-A21B-EA4F-B997-B996F01D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746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van een cirkel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het grondvlak een cirkel is?</a:t>
            </a:r>
          </a:p>
          <a:p>
            <a:endParaRPr lang="nl-NL" dirty="0"/>
          </a:p>
          <a:p>
            <a:r>
              <a:rPr lang="nl-NL" dirty="0"/>
              <a:t>Bereken de oppervlakte met de formule:</a:t>
            </a:r>
          </a:p>
          <a:p>
            <a:pPr lvl="3" algn="ctr"/>
            <a:r>
              <a:rPr lang="nl-NL" sz="4400" b="1" dirty="0">
                <a:sym typeface="Symbol"/>
              </a:rPr>
              <a:t> x </a:t>
            </a:r>
            <a:r>
              <a:rPr lang="nl-NL" sz="4400" b="1" dirty="0"/>
              <a:t>straal</a:t>
            </a:r>
            <a:r>
              <a:rPr lang="nl-NL" sz="4400" b="1" baseline="30000" dirty="0"/>
              <a:t>2</a:t>
            </a:r>
            <a:endParaRPr lang="nl-NL" sz="4400" b="1" dirty="0"/>
          </a:p>
          <a:p>
            <a:pPr lvl="3"/>
            <a:endParaRPr lang="nl-NL" dirty="0"/>
          </a:p>
          <a:p>
            <a:endParaRPr lang="nl-NL" dirty="0"/>
          </a:p>
          <a:p>
            <a:pPr lvl="2"/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4149080"/>
            <a:ext cx="2143125" cy="21336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E73FDAF-1C1B-8D24-51E7-4BA6316BD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224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Straal en diameter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Middellijn = diameter (“d”)</a:t>
            </a:r>
          </a:p>
          <a:p>
            <a:pPr>
              <a:defRPr/>
            </a:pPr>
            <a:r>
              <a:rPr lang="nl-NL" dirty="0"/>
              <a:t>Straal = Radius (“r”)</a:t>
            </a: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90900"/>
            <a:ext cx="29686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26" y="3340100"/>
            <a:ext cx="24479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FAB0C4A-361F-5CCD-91B8-2FFF979F9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6412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8.1 inhoud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dirty="0"/>
              <a:t>Grondvlak is cirkel dus</a:t>
            </a:r>
          </a:p>
          <a:p>
            <a:pPr marL="0" indent="0">
              <a:buNone/>
            </a:pPr>
            <a:r>
              <a:rPr lang="nl-NL" i="1" dirty="0"/>
              <a:t>Pi x straal</a:t>
            </a:r>
            <a:r>
              <a:rPr lang="nl-NL" i="1" baseline="30000" dirty="0"/>
              <a:t>2</a:t>
            </a:r>
            <a:r>
              <a:rPr lang="nl-NL" i="1" dirty="0"/>
              <a:t> </a:t>
            </a:r>
            <a:r>
              <a:rPr lang="nl-NL" dirty="0"/>
              <a:t>dus pi x 5,5</a:t>
            </a:r>
            <a:r>
              <a:rPr lang="nl-NL" baseline="30000" dirty="0"/>
              <a:t>2</a:t>
            </a:r>
            <a:r>
              <a:rPr lang="nl-NL" dirty="0"/>
              <a:t> = 95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20 x 95 = 1900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642269"/>
            <a:ext cx="1914525" cy="23907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ED218AC-C425-D8A1-B56A-508BFA9B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9515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8.2 Inhoud piramide &amp; kegel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Piramide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Deel door 3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endParaRPr lang="nl-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01008"/>
            <a:ext cx="4017243" cy="291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1A23D81-B660-5DCF-5652-F5EB3330E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7022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8.2 Inhoud piramide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Delen door 3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lengte x breedte</a:t>
            </a:r>
          </a:p>
          <a:p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hoogte </a:t>
            </a:r>
          </a:p>
          <a:p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Piramide: </a:t>
            </a:r>
            <a:r>
              <a:rPr lang="nl-NL" dirty="0"/>
              <a:t>(lengte x breedte x hoogte) : 3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B0C4289-EA63-43A2-A5CC-03982BEC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647548"/>
            <a:ext cx="2450891" cy="1781452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478268C-3979-1020-E9E6-9E1E011C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9366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8.2 Inhoud piramide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Piramide heeft als grondvlak een vierkant met een zijde van 150m. Hij is 80m hoog. Hoe groot is de inhoud in m</a:t>
            </a:r>
            <a:r>
              <a:rPr lang="nl-NL" baseline="30000" dirty="0"/>
              <a:t>3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150 x 150</a:t>
            </a:r>
          </a:p>
          <a:p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80</a:t>
            </a:r>
          </a:p>
          <a:p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endParaRPr lang="nl-NL" i="1" dirty="0">
              <a:solidFill>
                <a:srgbClr val="FF0000"/>
              </a:solidFill>
            </a:endParaRPr>
          </a:p>
          <a:p>
            <a:r>
              <a:rPr lang="nl-NL" i="1" dirty="0">
                <a:solidFill>
                  <a:srgbClr val="FF0000"/>
                </a:solidFill>
              </a:rPr>
              <a:t>Antwoord: 600.000m</a:t>
            </a:r>
            <a:r>
              <a:rPr lang="nl-NL" i="1" baseline="30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B0C4289-EA63-43A2-A5CC-03982BEC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4437112"/>
            <a:ext cx="2450891" cy="1781452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6C606CE-51D1-F508-A16B-BDB7E7C8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661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8.2 Inhoud piramide &amp; kegel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7067128" cy="3293209"/>
          </a:xfr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nl-NL" dirty="0">
                <a:latin typeface="Trebuchet MS" pitchFamily="34" charset="0"/>
                <a:cs typeface="Arial" charset="0"/>
              </a:rPr>
              <a:t>Kegel</a:t>
            </a:r>
          </a:p>
          <a:p>
            <a:pPr>
              <a:spcBef>
                <a:spcPct val="0"/>
              </a:spcBef>
            </a:pPr>
            <a:endParaRPr lang="nl-NL" dirty="0">
              <a:latin typeface="Trebuchet MS" pitchFamily="34" charset="0"/>
              <a:cs typeface="Arial" charset="0"/>
            </a:endParaRP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nl-NL" dirty="0">
                <a:latin typeface="Trebuchet MS" pitchFamily="34" charset="0"/>
                <a:cs typeface="Arial" charset="0"/>
              </a:rPr>
              <a:t>Oppervlakte grondvlak berekenen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nl-NL" dirty="0">
                <a:latin typeface="Trebuchet MS" pitchFamily="34" charset="0"/>
                <a:cs typeface="Arial" charset="0"/>
              </a:rPr>
              <a:t>Oppervlakte x hoogte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nl-NL" dirty="0">
                <a:latin typeface="Trebuchet MS" pitchFamily="34" charset="0"/>
                <a:cs typeface="Arial" charset="0"/>
              </a:rPr>
              <a:t>Deel door 3</a:t>
            </a:r>
          </a:p>
          <a:p>
            <a:pPr>
              <a:spcBef>
                <a:spcPct val="0"/>
              </a:spcBef>
            </a:pPr>
            <a:endParaRPr lang="nl-NL" dirty="0">
              <a:latin typeface="Trebuchet MS" pitchFamily="34" charset="0"/>
              <a:cs typeface="Arial" charset="0"/>
            </a:endParaRPr>
          </a:p>
          <a:p>
            <a:pPr>
              <a:spcBef>
                <a:spcPct val="0"/>
              </a:spcBef>
            </a:pPr>
            <a:endParaRPr lang="nl-NL" dirty="0">
              <a:latin typeface="Trebuchet MS" pitchFamily="34" charset="0"/>
              <a:cs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nl-NL" dirty="0">
              <a:latin typeface="Trebuchet MS" pitchFamily="34" charset="0"/>
              <a:cs typeface="Arial" charset="0"/>
            </a:endParaRP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3501008"/>
            <a:ext cx="3168352" cy="3168352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FC6C2B9-755B-294F-9073-5D23E4705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9886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8.2 Inhoud kegel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Delen door 3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π x straal</a:t>
            </a:r>
            <a:r>
              <a:rPr lang="nl-NL" i="1" baseline="30000" dirty="0">
                <a:solidFill>
                  <a:srgbClr val="FF0000"/>
                </a:solidFill>
              </a:rPr>
              <a:t>2</a:t>
            </a:r>
            <a:r>
              <a:rPr lang="nl-NL" i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hoogte </a:t>
            </a:r>
          </a:p>
          <a:p>
            <a:pPr marL="0" indent="0">
              <a:buNone/>
            </a:pPr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Kegel: </a:t>
            </a:r>
            <a:r>
              <a:rPr lang="nl-NL" dirty="0"/>
              <a:t>(π x straal</a:t>
            </a:r>
            <a:r>
              <a:rPr lang="nl-NL" baseline="30000" dirty="0"/>
              <a:t>2</a:t>
            </a:r>
            <a:r>
              <a:rPr lang="nl-NL" dirty="0"/>
              <a:t> x hoogte) : 3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F6587BD-7777-4F85-84FD-8DDB50926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502695"/>
            <a:ext cx="2066339" cy="207032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FB52C4-3E07-F601-CF04-E4CE91592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8871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8.2 Inhoud kegel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kegel heeft een diameter van 10cm en een hoogte van 7 cm. Wat is de inhoud?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π x 5</a:t>
            </a:r>
            <a:r>
              <a:rPr lang="nl-NL" i="1" baseline="30000" dirty="0">
                <a:solidFill>
                  <a:srgbClr val="FF0000"/>
                </a:solidFill>
              </a:rPr>
              <a:t>2</a:t>
            </a:r>
            <a:r>
              <a:rPr lang="nl-NL" i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7 </a:t>
            </a:r>
          </a:p>
          <a:p>
            <a:pPr marL="0" indent="0">
              <a:buNone/>
            </a:pPr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l-NL" i="1" dirty="0">
                <a:solidFill>
                  <a:srgbClr val="FF0000"/>
                </a:solidFill>
              </a:rPr>
              <a:t>Antwoord: 183,3 cm</a:t>
            </a:r>
            <a:r>
              <a:rPr lang="nl-NL" i="1" baseline="30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F6587BD-7777-4F85-84FD-8DDB50926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861" y="4386042"/>
            <a:ext cx="2066339" cy="207032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033BDC-F2D1-D64C-7923-9112AE06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1760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33C86-3955-9DB6-ACF0-7595F1FB3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Samenvatting Inhoud berekenen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21F6B8-148A-DC1B-71BC-DEEB43017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kan de inhoud berekenen van:</a:t>
            </a:r>
          </a:p>
          <a:p>
            <a:endParaRPr lang="nl-NL" dirty="0"/>
          </a:p>
          <a:p>
            <a:r>
              <a:rPr lang="nl-NL" dirty="0"/>
              <a:t>Balk</a:t>
            </a:r>
          </a:p>
          <a:p>
            <a:r>
              <a:rPr lang="nl-NL" dirty="0"/>
              <a:t>Kubus</a:t>
            </a:r>
          </a:p>
          <a:p>
            <a:r>
              <a:rPr lang="nl-NL" dirty="0"/>
              <a:t>Prisma</a:t>
            </a:r>
          </a:p>
          <a:p>
            <a:r>
              <a:rPr lang="nl-NL" dirty="0"/>
              <a:t>Cilinder</a:t>
            </a:r>
          </a:p>
          <a:p>
            <a:r>
              <a:rPr lang="nl-NL" dirty="0"/>
              <a:t>Piramide</a:t>
            </a:r>
          </a:p>
          <a:p>
            <a:r>
              <a:rPr lang="nl-NL" dirty="0"/>
              <a:t>Kegel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0D1D236-FB78-78B6-2767-A7F88FF42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00083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VRagen</a:t>
            </a:r>
            <a:r>
              <a:rPr lang="nl-NL" dirty="0"/>
              <a:t>: Bereken de 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kubus heeft ribben van 4cm.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balk van 20cm bij 25cm  bij 100cm.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cilinder met een diameter van 14cm en hoogte van 3 dm.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vierkante piramide met zijde van 125m en hoogte van 60m.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kegel met diameter van 1,2dm en hoogte van 10cm.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5 cm hoge prisma met een driehoekig grondvlak waarvan een zijde 2 cm is en de bijbehorende hoogte 3 cm.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95D009A-1893-CDBF-DF42-BE9FD3951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65814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kubus heeft ribben van 4cm. </a:t>
            </a:r>
          </a:p>
          <a:p>
            <a:endParaRPr lang="nl-NL" sz="2400" dirty="0"/>
          </a:p>
          <a:p>
            <a:r>
              <a:rPr lang="nl-NL" sz="2400" dirty="0"/>
              <a:t>Grondvlak: 4 x 4 = 16</a:t>
            </a:r>
          </a:p>
          <a:p>
            <a:endParaRPr lang="nl-NL" sz="2400" dirty="0"/>
          </a:p>
          <a:p>
            <a:r>
              <a:rPr lang="nl-NL" sz="2400" dirty="0"/>
              <a:t>16 x 4 = 64 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89B0F21-8D31-852D-A0E2-39C452EAF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0299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balk van 20cm bij 25cm  bij 100cm.</a:t>
            </a:r>
          </a:p>
          <a:p>
            <a:endParaRPr lang="nl-NL" sz="2400" dirty="0"/>
          </a:p>
          <a:p>
            <a:r>
              <a:rPr lang="nl-NL" sz="2400" dirty="0"/>
              <a:t>Grondvlak van 20 x 25 = 500</a:t>
            </a:r>
          </a:p>
          <a:p>
            <a:endParaRPr lang="nl-NL" sz="2400" dirty="0"/>
          </a:p>
          <a:p>
            <a:r>
              <a:rPr lang="nl-NL" sz="2400" dirty="0"/>
              <a:t>500 x 100 = 50.000cm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F9755A-F883-1770-4B2E-E739C5AB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8174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cilinder met een diameter van 14cm en hoogte van 3 dm.</a:t>
            </a:r>
          </a:p>
          <a:p>
            <a:endParaRPr lang="nl-NL" sz="2400" dirty="0"/>
          </a:p>
          <a:p>
            <a:r>
              <a:rPr lang="nl-NL" sz="2400" dirty="0"/>
              <a:t>Straal = 14: 2 = 7cm</a:t>
            </a:r>
          </a:p>
          <a:p>
            <a:endParaRPr lang="nl-NL" sz="2400" dirty="0"/>
          </a:p>
          <a:p>
            <a:r>
              <a:rPr lang="nl-NL" sz="2400" dirty="0"/>
              <a:t>Grondvlak: pi x 7</a:t>
            </a:r>
            <a:r>
              <a:rPr lang="nl-NL" sz="2400" baseline="30000" dirty="0"/>
              <a:t>2</a:t>
            </a:r>
            <a:r>
              <a:rPr lang="nl-NL" sz="2400" dirty="0"/>
              <a:t> = 153,938</a:t>
            </a:r>
          </a:p>
          <a:p>
            <a:endParaRPr lang="nl-NL" sz="2400" baseline="30000" dirty="0"/>
          </a:p>
          <a:p>
            <a:r>
              <a:rPr lang="nl-NL" sz="2400" dirty="0"/>
              <a:t>153,938 x 30 = 4.618,1 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BF9A5F8-BAA8-1E92-217C-B74F52F2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100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vierkante piramide met zijde van 125m en hoogte van 60m.</a:t>
            </a:r>
          </a:p>
          <a:p>
            <a:endParaRPr lang="nl-NL" sz="2400" dirty="0"/>
          </a:p>
          <a:p>
            <a:r>
              <a:rPr lang="nl-NL" sz="2400" dirty="0"/>
              <a:t>Grondvlak = 125 x 125 = 15.625</a:t>
            </a:r>
          </a:p>
          <a:p>
            <a:endParaRPr lang="nl-NL" sz="2400" dirty="0"/>
          </a:p>
          <a:p>
            <a:r>
              <a:rPr lang="nl-NL" sz="2400" dirty="0"/>
              <a:t>15.625 x 60 = 937.500</a:t>
            </a:r>
          </a:p>
          <a:p>
            <a:endParaRPr lang="nl-NL" sz="2400" dirty="0"/>
          </a:p>
          <a:p>
            <a:r>
              <a:rPr lang="nl-NL" sz="2400" dirty="0"/>
              <a:t>937.500 : 3 = 312.500m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B3D5944-AD94-6237-7611-8F84C418D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2974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kegel met diameter van 1,2dm en hoogte van 10cm.</a:t>
            </a:r>
          </a:p>
          <a:p>
            <a:endParaRPr lang="nl-NL" sz="2400" dirty="0"/>
          </a:p>
          <a:p>
            <a:r>
              <a:rPr lang="nl-NL" sz="2400" dirty="0"/>
              <a:t>Straal = 1,2 dm : 2 = 0,6 dm = 6cm.</a:t>
            </a:r>
          </a:p>
          <a:p>
            <a:endParaRPr lang="nl-NL" sz="2400" dirty="0"/>
          </a:p>
          <a:p>
            <a:r>
              <a:rPr lang="nl-NL" sz="2400" dirty="0"/>
              <a:t>Grondvlak = pi x 6</a:t>
            </a:r>
            <a:r>
              <a:rPr lang="nl-NL" sz="2400" baseline="30000" dirty="0"/>
              <a:t>2</a:t>
            </a:r>
            <a:r>
              <a:rPr lang="nl-NL" sz="2400" dirty="0"/>
              <a:t> = 113,0973</a:t>
            </a:r>
          </a:p>
          <a:p>
            <a:endParaRPr lang="nl-NL" sz="2400" dirty="0"/>
          </a:p>
          <a:p>
            <a:r>
              <a:rPr lang="nl-NL" sz="2400" dirty="0"/>
              <a:t>113,0973 x 10 = 1130,973</a:t>
            </a:r>
          </a:p>
          <a:p>
            <a:endParaRPr lang="nl-NL" sz="2400" dirty="0"/>
          </a:p>
          <a:p>
            <a:r>
              <a:rPr lang="nl-NL" sz="2400" dirty="0"/>
              <a:t>1130,973 : 3 = 377 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CCC7D20-8A57-5213-1E60-6F78F906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1506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A8CED-3F5A-5547-A167-0ABA048D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D85FF-27DD-2C89-FFBB-FD7093ECF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289B55-FA7B-96AD-6398-112AB8871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Een 5 cm hoge prisma met een driehoekig grondvlak waarvan een zijde 2 cm is en de bijbehorende hoogte 3 cm.</a:t>
            </a:r>
          </a:p>
          <a:p>
            <a:endParaRPr lang="nl-NL" sz="2400" dirty="0"/>
          </a:p>
          <a:p>
            <a:r>
              <a:rPr lang="nl-NL" sz="2400" dirty="0"/>
              <a:t>Driehoek = 0,5 x zijde x bijbehorende hoogte</a:t>
            </a:r>
          </a:p>
          <a:p>
            <a:r>
              <a:rPr lang="nl-NL" sz="2400" dirty="0"/>
              <a:t>Grondvlak 0,5 x 2 x 3 = 3cm</a:t>
            </a:r>
            <a:r>
              <a:rPr lang="nl-NL" sz="2400" baseline="30000" dirty="0"/>
              <a:t>2</a:t>
            </a:r>
            <a:endParaRPr lang="nl-NL" sz="2400" dirty="0"/>
          </a:p>
          <a:p>
            <a:endParaRPr lang="nl-NL" sz="2400" dirty="0"/>
          </a:p>
          <a:p>
            <a:r>
              <a:rPr lang="nl-NL" sz="2400" dirty="0"/>
              <a:t>grondvlak x hoogte = inhoud.</a:t>
            </a:r>
          </a:p>
          <a:p>
            <a:endParaRPr lang="nl-NL" sz="2400" dirty="0"/>
          </a:p>
          <a:p>
            <a:r>
              <a:rPr lang="nl-NL" sz="2400" dirty="0"/>
              <a:t>3cm</a:t>
            </a:r>
            <a:r>
              <a:rPr lang="nl-NL" sz="2400" baseline="30000" dirty="0"/>
              <a:t>2</a:t>
            </a:r>
            <a:r>
              <a:rPr lang="nl-NL" sz="2400" dirty="0"/>
              <a:t> x 5 cm = 15cm</a:t>
            </a:r>
            <a:r>
              <a:rPr lang="nl-NL" sz="2400" baseline="30000" dirty="0"/>
              <a:t>3</a:t>
            </a:r>
            <a:endParaRPr lang="nl-NL" sz="24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A8E12D-C261-040E-FDF6-D535FD3F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4711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8.3 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Er zijn 2 afbeeldingen. </a:t>
            </a:r>
            <a:endParaRPr lang="nl-NL" b="1" dirty="0"/>
          </a:p>
          <a:p>
            <a:r>
              <a:rPr lang="nl-NL" dirty="0"/>
              <a:t>Ze zijn gelijkvormig.</a:t>
            </a:r>
          </a:p>
          <a:p>
            <a:r>
              <a:rPr lang="nl-NL" dirty="0"/>
              <a:t>Vergrotingsfactor uitrekenen (vanuit het origineel)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77B2A16-06E5-4AE2-BC63-FECA711BB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717032"/>
            <a:ext cx="5184576" cy="200811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263FE8E-9C0F-5CAD-74CF-3F2842065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7721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A513E-6020-7CAB-524A-76C50C3AE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71C51-8452-3C6E-F5BC-B1D750D27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8.3 Vergrotingsfactor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C620CE-01CB-2E7C-E264-C8A2C13E3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vergrotingsfactor:</a:t>
            </a:r>
          </a:p>
          <a:p>
            <a:pPr marL="0" indent="0">
              <a:buNone/>
            </a:pPr>
            <a:r>
              <a:rPr lang="nl-NL" dirty="0"/>
              <a:t>	</a:t>
            </a:r>
          </a:p>
          <a:p>
            <a:pPr marL="0" indent="0">
              <a:buNone/>
            </a:pPr>
            <a:r>
              <a:rPr lang="nl-NL" sz="2400" dirty="0">
                <a:solidFill>
                  <a:srgbClr val="FF0000"/>
                </a:solidFill>
                <a:highlight>
                  <a:srgbClr val="FFFF00"/>
                </a:highlight>
              </a:rPr>
              <a:t>Vergrotingsfactor = lengte beeld : lengte origineel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A32C886-C529-CB2F-9B05-35E5F557D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717032"/>
            <a:ext cx="5184576" cy="200811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ED88BC7-2F4A-2D42-DFAA-D902C3BE8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887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8.3 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Er zijn 2 afbeeldingen. </a:t>
            </a:r>
            <a:endParaRPr lang="nl-NL" sz="2000" b="1" dirty="0"/>
          </a:p>
          <a:p>
            <a:r>
              <a:rPr lang="nl-NL" sz="2000" dirty="0"/>
              <a:t>Ze zijn gelijkvormig.</a:t>
            </a:r>
          </a:p>
          <a:p>
            <a:r>
              <a:rPr lang="nl-NL" sz="2000" dirty="0"/>
              <a:t>Vergrotingsfactor 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Met tabel de vergrotingsfactor vinden.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900504" y="4941168"/>
          <a:ext cx="4352391" cy="87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nl-NL" dirty="0"/>
                        <a:t>Origineel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04">
                <a:tc>
                  <a:txBody>
                    <a:bodyPr/>
                    <a:lstStyle/>
                    <a:p>
                      <a:r>
                        <a:rPr lang="nl-NL" dirty="0"/>
                        <a:t>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8DD03F43-E695-468D-A96D-B89AF171B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36" y="1882463"/>
            <a:ext cx="3379452" cy="1308047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A18773E-C9A6-F3ED-2992-70E67FBD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7737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8.3 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Verhoudingstabel: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955417" y="4914983"/>
          <a:ext cx="4368738" cy="834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203">
                <a:tc>
                  <a:txBody>
                    <a:bodyPr/>
                    <a:lstStyle/>
                    <a:p>
                      <a:r>
                        <a:rPr lang="nl-NL" dirty="0"/>
                        <a:t>Origineel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? 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372">
                <a:tc>
                  <a:txBody>
                    <a:bodyPr/>
                    <a:lstStyle/>
                    <a:p>
                      <a:r>
                        <a:rPr lang="nl-NL" dirty="0"/>
                        <a:t>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1763688" y="5928884"/>
            <a:ext cx="5235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Vergrotingsfactor=  beeld : origineel = </a:t>
            </a:r>
            <a:r>
              <a:rPr lang="nl-NL" sz="2000" b="1" i="1" dirty="0">
                <a:solidFill>
                  <a:srgbClr val="C00000"/>
                </a:solidFill>
              </a:rPr>
              <a:t>6:3 = 2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B420586-1192-41D2-867B-7EA4D7C96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05" y="2640094"/>
            <a:ext cx="1268078" cy="104250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6C07F83-8232-4CAB-A984-41A5D0917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231" y="1670067"/>
            <a:ext cx="2517866" cy="207891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A9FCC6B-7057-4C2B-B4CE-A73B2A2C26A3}"/>
              </a:ext>
            </a:extLst>
          </p:cNvPr>
          <p:cNvSpPr txBox="1"/>
          <p:nvPr/>
        </p:nvSpPr>
        <p:spPr>
          <a:xfrm>
            <a:off x="2195736" y="37727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 cm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69BEF55-840F-4143-A6C1-098BB3D44B0E}"/>
              </a:ext>
            </a:extLst>
          </p:cNvPr>
          <p:cNvSpPr txBox="1"/>
          <p:nvPr/>
        </p:nvSpPr>
        <p:spPr>
          <a:xfrm>
            <a:off x="4654352" y="378848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 cm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FA2FEDA-7C88-7B75-D079-02B70786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4642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8.3 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221437"/>
              </p:ext>
            </p:extLst>
          </p:nvPr>
        </p:nvGraphicFramePr>
        <p:xfrm>
          <a:off x="1168503" y="5078526"/>
          <a:ext cx="5517456" cy="1010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9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269">
                <a:tc>
                  <a:txBody>
                    <a:bodyPr/>
                    <a:lstStyle/>
                    <a:p>
                      <a:r>
                        <a:rPr lang="nl-NL" dirty="0"/>
                        <a:t>Origineel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1,5 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372">
                <a:tc>
                  <a:txBody>
                    <a:bodyPr/>
                    <a:lstStyle/>
                    <a:p>
                      <a:r>
                        <a:rPr lang="nl-NL" dirty="0"/>
                        <a:t>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</a:t>
                      </a:r>
                    </a:p>
                    <a:p>
                      <a:r>
                        <a:rPr lang="nl-NL" baseline="0" dirty="0"/>
                        <a:t>1,5 x 2 = 3cm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AB420586-1192-41D2-867B-7EA4D7C96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112" y="2694933"/>
            <a:ext cx="1268078" cy="104250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6C07F83-8232-4CAB-A984-41A5D0917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231" y="1670067"/>
            <a:ext cx="2517866" cy="207891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A9FCC6B-7057-4C2B-B4CE-A73B2A2C26A3}"/>
              </a:ext>
            </a:extLst>
          </p:cNvPr>
          <p:cNvSpPr txBox="1"/>
          <p:nvPr/>
        </p:nvSpPr>
        <p:spPr>
          <a:xfrm>
            <a:off x="1653452" y="378843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 cm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69BEF55-840F-4143-A6C1-098BB3D44B0E}"/>
              </a:ext>
            </a:extLst>
          </p:cNvPr>
          <p:cNvSpPr txBox="1"/>
          <p:nvPr/>
        </p:nvSpPr>
        <p:spPr>
          <a:xfrm>
            <a:off x="4654352" y="378848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 cm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7AA99AE-C477-4ED6-1FC1-284D9EA5539E}"/>
              </a:ext>
            </a:extLst>
          </p:cNvPr>
          <p:cNvSpPr txBox="1"/>
          <p:nvPr/>
        </p:nvSpPr>
        <p:spPr>
          <a:xfrm>
            <a:off x="727720" y="305966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1,5 cm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581566C-77AA-A131-E37B-8A48FE7B89ED}"/>
              </a:ext>
            </a:extLst>
          </p:cNvPr>
          <p:cNvSpPr txBox="1"/>
          <p:nvPr/>
        </p:nvSpPr>
        <p:spPr>
          <a:xfrm>
            <a:off x="3207151" y="2524859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 cm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681C14D-5387-1FFF-13A8-ACEC68A0FB38}"/>
              </a:ext>
            </a:extLst>
          </p:cNvPr>
          <p:cNvSpPr txBox="1"/>
          <p:nvPr/>
        </p:nvSpPr>
        <p:spPr>
          <a:xfrm>
            <a:off x="1087760" y="4320130"/>
            <a:ext cx="5235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Vergrotingsfactor=  beeld : origineel = </a:t>
            </a:r>
            <a:r>
              <a:rPr lang="nl-NL" sz="2000" b="1" i="1" dirty="0">
                <a:solidFill>
                  <a:srgbClr val="C00000"/>
                </a:solidFill>
              </a:rPr>
              <a:t>6:3 = 2</a:t>
            </a:r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50AF0635-3224-AD5A-81F8-2240A958F36D}"/>
              </a:ext>
            </a:extLst>
          </p:cNvPr>
          <p:cNvCxnSpPr/>
          <p:nvPr/>
        </p:nvCxnSpPr>
        <p:spPr>
          <a:xfrm flipH="1">
            <a:off x="5652120" y="4720240"/>
            <a:ext cx="216024" cy="10850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33A4FE26-0B02-A53F-7520-DC4231014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0882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D5F32-741A-FBAD-01DD-06AC35195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09177F-FC0A-5C37-D320-7DA2D451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8.3 Vergrotingsfactor  percentage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F14E4E4E-B05C-FEEB-F5B9-28BFED92C7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Hoe maak je van een percentage een vergrotingsfactor?</a:t>
                </a:r>
              </a:p>
              <a:p>
                <a:pPr marL="0" indent="0">
                  <a:buNone/>
                </a:pPr>
                <a:r>
                  <a:rPr lang="nl-NL" dirty="0"/>
                  <a:t>	</a:t>
                </a:r>
              </a:p>
              <a:p>
                <a:pPr marL="0" indent="0">
                  <a:buNone/>
                </a:pPr>
                <a:r>
                  <a:rPr lang="nl-NL" sz="2400" dirty="0">
                    <a:solidFill>
                      <a:srgbClr val="FF0000"/>
                    </a:solidFill>
                    <a:highlight>
                      <a:srgbClr val="FFFF00"/>
                    </a:highlight>
                  </a:rPr>
                  <a:t>Vergrotingsfactor = percentage : 100</a:t>
                </a:r>
              </a:p>
              <a:p>
                <a:pPr marL="0" indent="0">
                  <a:buNone/>
                </a:pPr>
                <a:endParaRPr lang="nl-NL" sz="2400" dirty="0">
                  <a:solidFill>
                    <a:srgbClr val="FF0000"/>
                  </a:solidFill>
                  <a:highlight>
                    <a:srgbClr val="FFFF00"/>
                  </a:highlight>
                </a:endParaRPr>
              </a:p>
              <a:p>
                <a:r>
                  <a:rPr lang="nl-NL" dirty="0"/>
                  <a:t>Kopieermachine staat op 130%. Welke vergrotingsfactor hoort erbij?</a:t>
                </a:r>
              </a:p>
              <a:p>
                <a:endParaRPr lang="nl-NL" dirty="0"/>
              </a:p>
              <a:p>
                <a:r>
                  <a:rPr lang="nl-NL" dirty="0"/>
                  <a:t>Antwoord: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130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= 1,3</a:t>
                </a:r>
              </a:p>
              <a:p>
                <a:endParaRPr lang="nl-NL" dirty="0"/>
              </a:p>
              <a:p>
                <a:pPr marL="0" indent="0">
                  <a:buNone/>
                </a:pPr>
                <a:r>
                  <a:rPr lang="nl-NL" dirty="0"/>
                  <a:t> </a:t>
                </a:r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F14E4E4E-B05C-FEEB-F5B9-28BFED92C7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63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EA6FEB5-DC1C-1419-51D1-10660C0F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1600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AC33D6-846B-D0D4-840D-BF85E7CCF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8.4 Gelijkvormige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BB762B-270F-ECC7-418D-92613337B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Twee driehoeken zijn gelijkvormig als alle hoeken even groot zijn.</a:t>
            </a:r>
          </a:p>
          <a:p>
            <a:endParaRPr lang="nl-NL" dirty="0"/>
          </a:p>
          <a:p>
            <a:r>
              <a:rPr lang="el-GR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Δ</a:t>
            </a:r>
            <a:r>
              <a:rPr lang="nl-NL" dirty="0"/>
              <a:t>ABC </a:t>
            </a:r>
            <a:r>
              <a:rPr lang="nl-NL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~ </a:t>
            </a:r>
            <a:r>
              <a:rPr lang="el-GR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Δ</a:t>
            </a:r>
            <a:r>
              <a:rPr lang="nl-NL" dirty="0"/>
              <a:t>DEF </a:t>
            </a:r>
          </a:p>
          <a:p>
            <a:r>
              <a:rPr lang="nl-NL" dirty="0"/>
              <a:t>dan: </a:t>
            </a:r>
          </a:p>
          <a:p>
            <a:r>
              <a:rPr lang="nl-NL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∠</a:t>
            </a:r>
            <a:r>
              <a:rPr lang="nl-NL" dirty="0"/>
              <a:t>A = </a:t>
            </a:r>
            <a:r>
              <a:rPr lang="nl-NL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∠</a:t>
            </a:r>
            <a:r>
              <a:rPr lang="nl-NL" dirty="0"/>
              <a:t>D, </a:t>
            </a:r>
          </a:p>
          <a:p>
            <a:r>
              <a:rPr lang="nl-NL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∠</a:t>
            </a:r>
            <a:r>
              <a:rPr lang="nl-NL" dirty="0"/>
              <a:t>B = </a:t>
            </a:r>
            <a:r>
              <a:rPr lang="nl-NL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∠</a:t>
            </a:r>
            <a:r>
              <a:rPr lang="nl-NL" dirty="0"/>
              <a:t>E en </a:t>
            </a:r>
          </a:p>
          <a:p>
            <a:r>
              <a:rPr lang="nl-NL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∠</a:t>
            </a:r>
            <a:r>
              <a:rPr lang="nl-NL" dirty="0"/>
              <a:t>C = </a:t>
            </a:r>
            <a:r>
              <a:rPr lang="nl-NL" b="0" i="0" dirty="0">
                <a:solidFill>
                  <a:srgbClr val="222222"/>
                </a:solidFill>
                <a:effectLst/>
                <a:highlight>
                  <a:srgbClr val="FFFFE0"/>
                </a:highlight>
                <a:latin typeface="times new roman" panose="02020603050405020304" pitchFamily="18" charset="0"/>
              </a:rPr>
              <a:t>∠</a:t>
            </a:r>
            <a:r>
              <a:rPr lang="nl-NL" dirty="0"/>
              <a:t>F.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852CB2-019F-68FD-E10B-5D496AB96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2846948"/>
            <a:ext cx="3467157" cy="240132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1E00F4-7307-8BAD-E0E1-1DE401391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627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AC33D6-846B-D0D4-840D-BF85E7CCF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8.4 Gelijkvormige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BB762B-270F-ECC7-418D-92613337B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alle hoeken even groot zijn, dan zijn de twee driehoeken gelijkvormig.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                        Vaak aan elkaar afgebeeld.</a:t>
            </a:r>
          </a:p>
          <a:p>
            <a:pPr marL="776288" lvl="3" indent="0">
              <a:buNone/>
            </a:pPr>
            <a:endParaRPr lang="nl-NL" dirty="0"/>
          </a:p>
          <a:p>
            <a:pPr marL="776288" lvl="3" indent="0">
              <a:buNone/>
            </a:pPr>
            <a:endParaRPr lang="nl-NL" dirty="0"/>
          </a:p>
          <a:p>
            <a:pPr marL="776288" lvl="3" indent="0">
              <a:buNone/>
            </a:pPr>
            <a:endParaRPr lang="nl-NL" dirty="0"/>
          </a:p>
          <a:p>
            <a:pPr marL="776288" lvl="3" indent="0">
              <a:buNone/>
            </a:pPr>
            <a:r>
              <a:rPr lang="nl-NL" dirty="0"/>
              <a:t>                                 Dezelfde tekens in de hoeken.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852CB2-019F-68FD-E10B-5D496AB96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88" r="53947"/>
          <a:stretch/>
        </p:blipFill>
        <p:spPr>
          <a:xfrm>
            <a:off x="1970373" y="4581128"/>
            <a:ext cx="1596717" cy="17532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1637D54-0A31-1B34-5B8E-94FD6D3E7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121" t="14308" r="-3764" b="3881"/>
          <a:stretch/>
        </p:blipFill>
        <p:spPr>
          <a:xfrm rot="10800000">
            <a:off x="1115616" y="2708920"/>
            <a:ext cx="1791444" cy="1965124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2FB9CBB-D88A-41C9-BDE0-FE5C0D173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89382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94C63-93D3-3D5B-DA6B-F5F65975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8.4 Gelijkvormige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FFC0B4-4DBE-980D-815E-9B300A0EA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6282"/>
            <a:ext cx="7239000" cy="4846638"/>
          </a:xfrm>
        </p:spPr>
        <p:txBody>
          <a:bodyPr/>
          <a:lstStyle/>
          <a:p>
            <a:r>
              <a:rPr lang="nl-NL" dirty="0"/>
              <a:t>Zijdes berekenen van gelijkvormige driehoeken.</a:t>
            </a:r>
          </a:p>
          <a:p>
            <a:endParaRPr lang="nl-NL" dirty="0"/>
          </a:p>
          <a:p>
            <a:r>
              <a:rPr lang="nl-NL" dirty="0"/>
              <a:t>Stappenplan:</a:t>
            </a:r>
          </a:p>
          <a:p>
            <a:pPr marL="514350" indent="-514350">
              <a:buFont typeface="+mj-lt"/>
              <a:buAutoNum type="arabicParenR"/>
            </a:pPr>
            <a:r>
              <a:rPr lang="nl-NL" sz="2000" i="1" dirty="0"/>
              <a:t>Gebruik verhoudingstabel.</a:t>
            </a:r>
          </a:p>
          <a:p>
            <a:pPr marL="514350" indent="-514350">
              <a:buFont typeface="+mj-lt"/>
              <a:buAutoNum type="arabicParenR"/>
            </a:pPr>
            <a:r>
              <a:rPr lang="nl-NL" sz="2000" i="1" dirty="0"/>
              <a:t>Zijdes die ‘bij elkaar’ horen onder elkaar.</a:t>
            </a:r>
          </a:p>
          <a:p>
            <a:pPr marL="514350" indent="-514350">
              <a:buFont typeface="+mj-lt"/>
              <a:buAutoNum type="arabicParenR"/>
            </a:pPr>
            <a:r>
              <a:rPr lang="nl-NL" sz="2000" i="1" dirty="0"/>
              <a:t>Vul de gegeven getallen in.</a:t>
            </a:r>
          </a:p>
          <a:p>
            <a:pPr marL="514350" indent="-514350">
              <a:buFont typeface="+mj-lt"/>
              <a:buAutoNum type="arabicParenR"/>
            </a:pPr>
            <a:r>
              <a:rPr lang="nl-NL" sz="2000" i="1" dirty="0"/>
              <a:t>Bereken vergrotingsfactor.</a:t>
            </a:r>
          </a:p>
          <a:p>
            <a:pPr marL="514350" indent="-514350">
              <a:buFont typeface="+mj-lt"/>
              <a:buAutoNum type="arabicParenR"/>
            </a:pPr>
            <a:r>
              <a:rPr lang="nl-NL" sz="2000" i="1" dirty="0"/>
              <a:t>Reken de onbekende zijdes uit.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5E9756-FB88-6859-283D-FEF17454A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7265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AC33D6-846B-D0D4-840D-BF85E7CCF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8.4 Gelijkvormige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BB762B-270F-ECC7-418D-92613337B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de onbekende zijdes.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852CB2-019F-68FD-E10B-5D496AB96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88" r="53947"/>
          <a:stretch/>
        </p:blipFill>
        <p:spPr>
          <a:xfrm>
            <a:off x="1970373" y="4581128"/>
            <a:ext cx="1596717" cy="17532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1637D54-0A31-1B34-5B8E-94FD6D3E7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121" t="14308" r="-3764" b="3881"/>
          <a:stretch/>
        </p:blipFill>
        <p:spPr>
          <a:xfrm rot="10800000">
            <a:off x="1115616" y="2708920"/>
            <a:ext cx="1791444" cy="196512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1384103-3EC3-D5CB-4FC9-9A66C7C1DF5E}"/>
              </a:ext>
            </a:extLst>
          </p:cNvPr>
          <p:cNvSpPr txBox="1"/>
          <p:nvPr/>
        </p:nvSpPr>
        <p:spPr>
          <a:xfrm>
            <a:off x="1970373" y="2562870"/>
            <a:ext cx="31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F7FA18A-7A1A-D386-ECD2-F712CC0CF7FD}"/>
              </a:ext>
            </a:extLst>
          </p:cNvPr>
          <p:cNvSpPr txBox="1"/>
          <p:nvPr/>
        </p:nvSpPr>
        <p:spPr>
          <a:xfrm>
            <a:off x="2750468" y="3585213"/>
            <a:ext cx="31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4228F1E-B451-3F17-5732-CE8CDE0D9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895262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CC03E-2132-01C4-BD42-AEED9FBB7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8.4 Gelijkvormige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D4CBFD-C2F3-B91B-1602-7B4AF9C55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Gebruik het stappenplan.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6006A2-9531-E4D7-CC0D-A9626AB04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1916832"/>
            <a:ext cx="2880320" cy="19944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8112460-FAED-065D-3614-94FC022AB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3" t="39896" r="33824" b="16008"/>
          <a:stretch/>
        </p:blipFill>
        <p:spPr>
          <a:xfrm>
            <a:off x="539552" y="2399121"/>
            <a:ext cx="3027778" cy="1512168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A53512B9-61FA-E38B-3191-839A568E4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020151"/>
              </p:ext>
            </p:extLst>
          </p:nvPr>
        </p:nvGraphicFramePr>
        <p:xfrm>
          <a:off x="1028700" y="4100587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88724109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4160785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11286912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2325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Driehoek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Zijde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AB =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BC = 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AC =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9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DF =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 =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EF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15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Vergrotings-factor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98203"/>
                  </a:ext>
                </a:extLst>
              </a:tr>
            </a:tbl>
          </a:graphicData>
        </a:graphic>
      </p:graphicFrame>
      <p:sp>
        <p:nvSpPr>
          <p:cNvPr id="7" name="Tekstvak 6">
            <a:extLst>
              <a:ext uri="{FF2B5EF4-FFF2-40B4-BE49-F238E27FC236}">
                <a16:creationId xmlns:a16="http://schemas.microsoft.com/office/drawing/2014/main" id="{00396BD2-1D46-BFD8-569E-552051197F38}"/>
              </a:ext>
            </a:extLst>
          </p:cNvPr>
          <p:cNvSpPr txBox="1"/>
          <p:nvPr/>
        </p:nvSpPr>
        <p:spPr>
          <a:xfrm>
            <a:off x="2609632" y="5355121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40:30 = </a:t>
            </a:r>
            <a:r>
              <a:rPr lang="nl-NL" b="1" dirty="0">
                <a:solidFill>
                  <a:srgbClr val="FF0000"/>
                </a:solidFill>
              </a:rPr>
              <a:t>1,33</a:t>
            </a:r>
          </a:p>
          <a:p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A4A4DCD-D6C6-B1A3-1FCA-4CAB5D0D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7672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CC03E-2132-01C4-BD42-AEED9FBB7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8.4 Gelijkvormige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D4CBFD-C2F3-B91B-1602-7B4AF9C55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Gebruik het stappenplan.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6006A2-9531-E4D7-CC0D-A9626AB04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1916832"/>
            <a:ext cx="2880320" cy="19944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8112460-FAED-065D-3614-94FC022AB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3" t="39896" r="33824" b="16008"/>
          <a:stretch/>
        </p:blipFill>
        <p:spPr>
          <a:xfrm>
            <a:off x="539552" y="2399121"/>
            <a:ext cx="3027778" cy="1512168"/>
          </a:xfrm>
          <a:prstGeom prst="rect">
            <a:avLst/>
          </a:prstGeom>
        </p:spPr>
      </p:pic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A53512B9-61FA-E38B-3191-839A568E4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277339"/>
              </p:ext>
            </p:extLst>
          </p:nvPr>
        </p:nvGraphicFramePr>
        <p:xfrm>
          <a:off x="1028700" y="4100587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88724109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4160785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11286912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2325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Driehoek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Zijde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AB =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BC = 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AC =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9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DF =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 =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EF 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15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Vergrotings-factor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98203"/>
                  </a:ext>
                </a:extLst>
              </a:tr>
            </a:tbl>
          </a:graphicData>
        </a:graphic>
      </p:graphicFrame>
      <p:sp>
        <p:nvSpPr>
          <p:cNvPr id="7" name="Tekstvak 6">
            <a:extLst>
              <a:ext uri="{FF2B5EF4-FFF2-40B4-BE49-F238E27FC236}">
                <a16:creationId xmlns:a16="http://schemas.microsoft.com/office/drawing/2014/main" id="{AA3BEBA1-D48C-E678-6705-293AD3E7CBBE}"/>
              </a:ext>
            </a:extLst>
          </p:cNvPr>
          <p:cNvSpPr txBox="1"/>
          <p:nvPr/>
        </p:nvSpPr>
        <p:spPr>
          <a:xfrm>
            <a:off x="4572002" y="4725144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27*1,33 </a:t>
            </a:r>
            <a:r>
              <a:rPr lang="nl-NL" sz="1600" b="1" dirty="0">
                <a:solidFill>
                  <a:srgbClr val="FF0000"/>
                </a:solidFill>
              </a:rPr>
              <a:t>= 36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45F4602-AE6E-5646-7868-EA560C727172}"/>
              </a:ext>
            </a:extLst>
          </p:cNvPr>
          <p:cNvSpPr txBox="1"/>
          <p:nvPr/>
        </p:nvSpPr>
        <p:spPr>
          <a:xfrm>
            <a:off x="6116588" y="4725144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13*1,33 </a:t>
            </a:r>
            <a:r>
              <a:rPr lang="nl-NL" sz="1600" b="1" dirty="0">
                <a:solidFill>
                  <a:srgbClr val="FF0000"/>
                </a:solidFill>
              </a:rPr>
              <a:t>= 17,3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3B25AF92-85DF-D72C-5C7E-ECC4CDF37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5624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8.6 Schaal</a:t>
            </a:r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Werkelijke afmetingen </a:t>
            </a:r>
          </a:p>
          <a:p>
            <a:r>
              <a:rPr lang="nl-NL" altLang="en-US" dirty="0"/>
              <a:t>Afmetingen tekening/schaalmodel</a:t>
            </a:r>
          </a:p>
          <a:p>
            <a:r>
              <a:rPr lang="nl-NL" altLang="en-US" dirty="0"/>
              <a:t>Factor</a:t>
            </a:r>
          </a:p>
          <a:p>
            <a:r>
              <a:rPr lang="nl-NL" altLang="en-US" dirty="0"/>
              <a:t>Schaal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55" y="3487860"/>
            <a:ext cx="2824843" cy="276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763" y="332656"/>
            <a:ext cx="1783383" cy="137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73016"/>
            <a:ext cx="2940208" cy="267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93FBE7C-B304-A93F-6A80-C256F875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564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1:15</a:t>
            </a:r>
          </a:p>
        </p:txBody>
      </p:sp>
      <p:sp>
        <p:nvSpPr>
          <p:cNvPr id="1741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Schaalmodel</a:t>
            </a:r>
          </a:p>
          <a:p>
            <a:r>
              <a:rPr lang="nl-NL" altLang="en-US" dirty="0"/>
              <a:t>1:15 spreek uit: “één op vijftien”.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68959"/>
            <a:ext cx="5914854" cy="331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7B8BF1A-26B0-BA84-A96F-53202785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699878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1:1.500.000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/>
              <a:t>Landkaart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57413"/>
            <a:ext cx="5400675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53C5013-D457-EB68-D980-95C2AB1C0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7699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1:250</a:t>
            </a:r>
          </a:p>
        </p:txBody>
      </p:sp>
      <p:sp>
        <p:nvSpPr>
          <p:cNvPr id="1945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altLang="en-US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658938"/>
            <a:ext cx="6608763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587AFAD-3265-3CF1-402E-A519E827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362925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8.6 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Schaalmodel 11,5 cm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Schaal 1:43</a:t>
            </a:r>
          </a:p>
          <a:p>
            <a:r>
              <a:rPr lang="nl-NL" dirty="0"/>
              <a:t>11,5 </a:t>
            </a:r>
            <a:r>
              <a:rPr lang="nl-NL" b="1" dirty="0">
                <a:solidFill>
                  <a:srgbClr val="FF0000"/>
                </a:solidFill>
              </a:rPr>
              <a:t>x</a:t>
            </a:r>
            <a:r>
              <a:rPr lang="nl-NL" dirty="0"/>
              <a:t> 43 = 495 com = 4,95 meter.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92" y="1660712"/>
            <a:ext cx="1890169" cy="141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77071"/>
            <a:ext cx="3816424" cy="253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1E9A06B-B79D-9E5E-BD8D-B4071BEC4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5686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8.6 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Audi TT 4,18 meter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Schaal 1:43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4,18 </a:t>
            </a:r>
            <a:r>
              <a:rPr lang="nl-NL" b="1" dirty="0">
                <a:solidFill>
                  <a:srgbClr val="FF0000"/>
                </a:solidFill>
              </a:rPr>
              <a:t>:</a:t>
            </a:r>
            <a:r>
              <a:rPr lang="nl-NL" dirty="0"/>
              <a:t> 43 = 0,097 meter = 9,7 centimeter.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3074" name="Picture 2" descr="Afbeeldingsresultaat voor audi t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88883"/>
            <a:ext cx="3344938" cy="239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085184"/>
            <a:ext cx="1486496" cy="1486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0E1A1B-7EE2-C607-C226-9B13B367D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3978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8.6 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Schaalmodel BMW 318i:  7 cm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BMW 318i = 420 centimeter.</a:t>
            </a:r>
          </a:p>
          <a:p>
            <a:endParaRPr lang="nl-NL" dirty="0"/>
          </a:p>
          <a:p>
            <a:r>
              <a:rPr lang="nl-NL" dirty="0"/>
              <a:t>420/7 = 60</a:t>
            </a:r>
          </a:p>
          <a:p>
            <a:endParaRPr lang="nl-NL" dirty="0"/>
          </a:p>
          <a:p>
            <a:r>
              <a:rPr lang="nl-NL" dirty="0"/>
              <a:t>Schaal 1:60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2816"/>
            <a:ext cx="1697900" cy="127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789" y="3212976"/>
            <a:ext cx="2888594" cy="211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0A81241-5EEC-9920-EDA1-458E09B71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6026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8.6 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Landkaarten</a:t>
            </a:r>
          </a:p>
          <a:p>
            <a:r>
              <a:rPr lang="nl-NL" dirty="0"/>
              <a:t>Schaallijn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 cm op schaallijn = 2 km</a:t>
            </a:r>
          </a:p>
          <a:p>
            <a:r>
              <a:rPr lang="nl-NL" dirty="0"/>
              <a:t>2 km = 200.000 cm</a:t>
            </a:r>
          </a:p>
          <a:p>
            <a:r>
              <a:rPr lang="nl-NL" dirty="0"/>
              <a:t>Schaal 1 : 200.000</a:t>
            </a:r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96952"/>
            <a:ext cx="6610334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763688" y="36450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915816" y="36450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988735" y="3645024"/>
            <a:ext cx="29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148064" y="36450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84784"/>
            <a:ext cx="34099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413881-27E3-0BBC-12CF-6D7F9B668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296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8.6 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Landkaarten</a:t>
            </a:r>
          </a:p>
          <a:p>
            <a:r>
              <a:rPr lang="nl-NL" dirty="0"/>
              <a:t>Schaallijn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Schaal 1 : 40.000</a:t>
            </a:r>
          </a:p>
          <a:p>
            <a:r>
              <a:rPr lang="nl-NL" dirty="0"/>
              <a:t>1 cm = 40.000 cm</a:t>
            </a:r>
          </a:p>
          <a:p>
            <a:r>
              <a:rPr lang="nl-NL" dirty="0"/>
              <a:t>1cm = 400 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6" r="30143"/>
          <a:stretch/>
        </p:blipFill>
        <p:spPr bwMode="auto">
          <a:xfrm>
            <a:off x="755574" y="4942434"/>
            <a:ext cx="5168619" cy="113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907704" y="566310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400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059831" y="5679401"/>
            <a:ext cx="560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800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290170" y="5660895"/>
            <a:ext cx="695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1200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544336" y="5663103"/>
            <a:ext cx="117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1600m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84784"/>
            <a:ext cx="34099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4CBBF89-24E3-483E-CDC5-9D4B24EFC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051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8.6 schaal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Tekenen op schaal</a:t>
            </a:r>
          </a:p>
          <a:p>
            <a:endParaRPr lang="nl-NL" dirty="0"/>
          </a:p>
          <a:p>
            <a:r>
              <a:rPr lang="nl-NL" dirty="0"/>
              <a:t>Werkelijkheid is groter dan schaalmodel</a:t>
            </a:r>
          </a:p>
          <a:p>
            <a:endParaRPr lang="nl-NL" dirty="0"/>
          </a:p>
          <a:p>
            <a:r>
              <a:rPr lang="nl-NL" dirty="0"/>
              <a:t>Maten van tekening zijn kleiner (delen door de schaal) </a:t>
            </a:r>
          </a:p>
          <a:p>
            <a:endParaRPr lang="nl-NL" dirty="0"/>
          </a:p>
          <a:p>
            <a:r>
              <a:rPr lang="nl-NL" dirty="0"/>
              <a:t>10 meter</a:t>
            </a:r>
          </a:p>
          <a:p>
            <a:r>
              <a:rPr lang="nl-NL" dirty="0"/>
              <a:t>Schaal 1:200</a:t>
            </a:r>
          </a:p>
          <a:p>
            <a:r>
              <a:rPr lang="nl-NL" dirty="0"/>
              <a:t>10 : 200 = 0,05m =&gt; 5cm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49080"/>
            <a:ext cx="1828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570793F-EE81-D5C0-A061-8F520DF98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8262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8.5 oppervlakte en 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Vergrotingsfactor</a:t>
            </a:r>
          </a:p>
          <a:p>
            <a:endParaRPr lang="nl-NL" dirty="0"/>
          </a:p>
          <a:p>
            <a:r>
              <a:rPr lang="nl-NL" dirty="0"/>
              <a:t>Korte naam: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 rot="10800000" flipH="1" flipV="1">
            <a:off x="3779912" y="1385477"/>
            <a:ext cx="352839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4400" b="1" dirty="0"/>
              <a:t>k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852D3F-3D01-72F0-3093-32B0BD26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2730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lengtes 3X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8" y="3068960"/>
            <a:ext cx="1777135" cy="96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2987824" y="5085184"/>
            <a:ext cx="27195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2 x 3 = 6</a:t>
            </a:r>
          </a:p>
          <a:p>
            <a:endParaRPr lang="nl-NL" sz="3200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287" y="1985283"/>
            <a:ext cx="3794694" cy="2047274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331640" y="422108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2cm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5025768" y="4201448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 cm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9CE92A-8C22-AC07-27F7-0C7F1B799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0769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lengtes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3636404" cy="196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323528" y="4551968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Lengte origineel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211960" y="4551969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=  lengte beeld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275856" y="4564419"/>
            <a:ext cx="1224136" cy="59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 x K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21087A63-4485-1398-A545-599C10B23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0519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8.5 Oppervlakte en 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Oppervlakte na vergroten berekenen: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de vergrotingsfactor.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de oppervlakte van het origineel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Vermenigvuldig opp. </a:t>
            </a:r>
            <a:r>
              <a:rPr lang="nl-NL" dirty="0" err="1"/>
              <a:t>orig</a:t>
            </a:r>
            <a:r>
              <a:rPr lang="nl-NL" dirty="0"/>
              <a:t> met </a:t>
            </a:r>
            <a:r>
              <a:rPr lang="nl-NL" dirty="0">
                <a:solidFill>
                  <a:srgbClr val="FF0000"/>
                </a:solidFill>
              </a:rPr>
              <a:t>K x</a:t>
            </a:r>
            <a:r>
              <a:rPr lang="nl-NL" dirty="0"/>
              <a:t> </a:t>
            </a:r>
            <a:r>
              <a:rPr lang="nl-NL" dirty="0">
                <a:solidFill>
                  <a:srgbClr val="FF0000"/>
                </a:solidFill>
              </a:rPr>
              <a:t>K (K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  <a:r>
              <a:rPr lang="nl-NL" dirty="0">
                <a:solidFill>
                  <a:srgbClr val="FF0000"/>
                </a:solidFill>
              </a:rPr>
              <a:t>)</a:t>
            </a:r>
            <a:r>
              <a:rPr lang="nl-NL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4293096"/>
            <a:ext cx="2761530" cy="194421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854C05-09BA-E830-9DA8-86DF8F6FA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7956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8.5 Oppervlakte en 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Originele foto is 2 bij 4 cm.</a:t>
            </a:r>
          </a:p>
          <a:p>
            <a:r>
              <a:rPr lang="nl-NL" dirty="0"/>
              <a:t>De foto is 3x vergroot.</a:t>
            </a:r>
          </a:p>
          <a:p>
            <a:endParaRPr lang="nl-NL" dirty="0"/>
          </a:p>
          <a:p>
            <a:r>
              <a:rPr lang="nl-NL" dirty="0"/>
              <a:t>Bereken de nieuwe oppervlakte.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325" y="5085185"/>
            <a:ext cx="1028383" cy="137117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3790074"/>
            <a:ext cx="2000492" cy="266732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A9B2CE8-8678-D5FC-730E-C5C2D288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490204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8.5 Oppervlakte en 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 dirty="0"/>
              <a:t>Originele foto is 2 bij 4 cm.</a:t>
            </a:r>
          </a:p>
          <a:p>
            <a:r>
              <a:rPr lang="nl-NL" sz="1600" dirty="0"/>
              <a:t>De foto is 3x vergroot.</a:t>
            </a:r>
            <a:endParaRPr lang="nl-NL" dirty="0"/>
          </a:p>
          <a:p>
            <a:r>
              <a:rPr lang="nl-NL" sz="1600" dirty="0"/>
              <a:t>Bereken de nieuwe oppervlakte.</a:t>
            </a:r>
          </a:p>
          <a:p>
            <a:endParaRPr lang="nl-NL" sz="1600" dirty="0"/>
          </a:p>
          <a:p>
            <a:r>
              <a:rPr lang="nl-NL" sz="2000" dirty="0">
                <a:solidFill>
                  <a:srgbClr val="FF0000"/>
                </a:solidFill>
              </a:rPr>
              <a:t>FORMULE: opp. Origineel x K</a:t>
            </a:r>
            <a:r>
              <a:rPr lang="nl-NL" sz="2000" baseline="30000" dirty="0">
                <a:solidFill>
                  <a:srgbClr val="FF0000"/>
                </a:solidFill>
              </a:rPr>
              <a:t>2 </a:t>
            </a:r>
            <a:r>
              <a:rPr lang="nl-NL" sz="2000" dirty="0">
                <a:solidFill>
                  <a:srgbClr val="FF0000"/>
                </a:solidFill>
              </a:rPr>
              <a:t>= opp. Beeld</a:t>
            </a:r>
            <a:endParaRPr lang="nl-NL" sz="3200" dirty="0">
              <a:solidFill>
                <a:srgbClr val="FF0000"/>
              </a:solidFill>
            </a:endParaRPr>
          </a:p>
          <a:p>
            <a:endParaRPr lang="nl-NL" dirty="0"/>
          </a:p>
          <a:p>
            <a:r>
              <a:rPr lang="nl-NL" dirty="0"/>
              <a:t>Opp. Origineel: 2x4 = 8cm</a:t>
            </a:r>
            <a:r>
              <a:rPr lang="nl-NL" baseline="30000" dirty="0"/>
              <a:t>2</a:t>
            </a:r>
          </a:p>
          <a:p>
            <a:r>
              <a:rPr lang="nl-NL" dirty="0"/>
              <a:t>K = 3</a:t>
            </a:r>
          </a:p>
          <a:p>
            <a:endParaRPr lang="nl-NL" dirty="0"/>
          </a:p>
          <a:p>
            <a:r>
              <a:rPr lang="nl-NL" dirty="0"/>
              <a:t>8 x 3</a:t>
            </a:r>
            <a:r>
              <a:rPr lang="nl-NL" baseline="30000" dirty="0"/>
              <a:t>2</a:t>
            </a:r>
            <a:r>
              <a:rPr lang="nl-NL" dirty="0"/>
              <a:t> = 72cm</a:t>
            </a:r>
            <a:r>
              <a:rPr lang="nl-NL" baseline="30000" dirty="0"/>
              <a:t>2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325" y="5085185"/>
            <a:ext cx="1028383" cy="137117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3790074"/>
            <a:ext cx="2000492" cy="266732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44C839-255D-D93C-2F39-7F8BFC78B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8794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83568" y="4551968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Oppervlakte</a:t>
            </a:r>
          </a:p>
          <a:p>
            <a:r>
              <a:rPr lang="nl-NL" sz="3200" dirty="0"/>
              <a:t>origineel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981958" y="4551969"/>
            <a:ext cx="3046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= oppervlakte</a:t>
            </a:r>
          </a:p>
          <a:p>
            <a:r>
              <a:rPr lang="nl-NL" sz="3200" dirty="0"/>
              <a:t>   beeld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352785" y="4793305"/>
            <a:ext cx="1224136" cy="59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 x K</a:t>
            </a:r>
            <a:r>
              <a:rPr lang="nl-NL" sz="3200" b="1" baseline="30000" dirty="0"/>
              <a:t>2</a:t>
            </a:r>
            <a:endParaRPr lang="nl-NL" sz="32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864" y="1574208"/>
            <a:ext cx="4060279" cy="2658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14F73A64-1575-5F35-E34D-1B7D543F2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881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8.5 Oppervlakte en 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na vergroten berekenen: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de vergrotingsfactor.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de inhoud van het origineel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Vermenigvuldig inhoud </a:t>
            </a:r>
            <a:r>
              <a:rPr lang="nl-NL" dirty="0" err="1"/>
              <a:t>orig</a:t>
            </a:r>
            <a:r>
              <a:rPr lang="nl-NL" dirty="0"/>
              <a:t>. met </a:t>
            </a:r>
            <a:r>
              <a:rPr lang="nl-NL" dirty="0">
                <a:solidFill>
                  <a:srgbClr val="FF0000"/>
                </a:solidFill>
              </a:rPr>
              <a:t>K X K X K (K</a:t>
            </a:r>
            <a:r>
              <a:rPr lang="nl-NL" sz="2800" b="1" baseline="30000" dirty="0">
                <a:solidFill>
                  <a:srgbClr val="FF0000"/>
                </a:solidFill>
              </a:rPr>
              <a:t>3</a:t>
            </a:r>
            <a:r>
              <a:rPr lang="nl-NL" dirty="0">
                <a:solidFill>
                  <a:srgbClr val="FF0000"/>
                </a:solidFill>
              </a:rPr>
              <a:t>).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4265046"/>
            <a:ext cx="2880320" cy="217204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8D8C6E-5179-D53C-567C-563521522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538279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8.5 Oppervlakte en 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Originele kubus is 4 bij 4 bij 4 cm.</a:t>
            </a:r>
          </a:p>
          <a:p>
            <a:r>
              <a:rPr lang="nl-NL" dirty="0"/>
              <a:t>De kubus is 2x vergroot.</a:t>
            </a:r>
          </a:p>
          <a:p>
            <a:endParaRPr lang="nl-NL" dirty="0"/>
          </a:p>
          <a:p>
            <a:r>
              <a:rPr lang="nl-NL" dirty="0"/>
              <a:t>Bereken de nieuwe inhoud.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4441910"/>
            <a:ext cx="2115649" cy="218266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5024137"/>
            <a:ext cx="1546648" cy="1595636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5307BC8-5E8D-76B5-5D37-4A267A9EE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194787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8.5 Oppervlakte en 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 dirty="0"/>
              <a:t>Originele kubus is 4 bij 4 bij 4 cm.</a:t>
            </a:r>
          </a:p>
          <a:p>
            <a:r>
              <a:rPr lang="nl-NL" sz="1600" dirty="0"/>
              <a:t>De kubus is 2x vergroot.</a:t>
            </a:r>
          </a:p>
          <a:p>
            <a:endParaRPr lang="nl-NL" sz="1600" dirty="0"/>
          </a:p>
          <a:p>
            <a:r>
              <a:rPr lang="nl-NL" sz="1600" dirty="0"/>
              <a:t>Bereken de nieuwe inhoud.</a:t>
            </a:r>
          </a:p>
          <a:p>
            <a:endParaRPr lang="nl-NL" dirty="0"/>
          </a:p>
          <a:p>
            <a:r>
              <a:rPr lang="nl-NL" sz="2000" dirty="0">
                <a:solidFill>
                  <a:srgbClr val="FF0000"/>
                </a:solidFill>
              </a:rPr>
              <a:t>FORMULE: </a:t>
            </a:r>
            <a:r>
              <a:rPr lang="nl-NL" sz="2000" dirty="0" err="1">
                <a:solidFill>
                  <a:srgbClr val="FF0000"/>
                </a:solidFill>
              </a:rPr>
              <a:t>inh</a:t>
            </a:r>
            <a:r>
              <a:rPr lang="nl-NL" sz="2000" dirty="0">
                <a:solidFill>
                  <a:srgbClr val="FF0000"/>
                </a:solidFill>
              </a:rPr>
              <a:t>. Origineel x K</a:t>
            </a:r>
            <a:r>
              <a:rPr lang="nl-NL" sz="2000" baseline="30000" dirty="0">
                <a:solidFill>
                  <a:srgbClr val="FF0000"/>
                </a:solidFill>
              </a:rPr>
              <a:t>3 </a:t>
            </a:r>
            <a:r>
              <a:rPr lang="nl-NL" sz="2000" dirty="0">
                <a:solidFill>
                  <a:srgbClr val="FF0000"/>
                </a:solidFill>
              </a:rPr>
              <a:t>= </a:t>
            </a:r>
            <a:r>
              <a:rPr lang="nl-NL" sz="2000" dirty="0" err="1">
                <a:solidFill>
                  <a:srgbClr val="FF0000"/>
                </a:solidFill>
              </a:rPr>
              <a:t>inh</a:t>
            </a:r>
            <a:r>
              <a:rPr lang="nl-NL" sz="2000" dirty="0">
                <a:solidFill>
                  <a:srgbClr val="FF0000"/>
                </a:solidFill>
              </a:rPr>
              <a:t>. Beeld</a:t>
            </a:r>
            <a:endParaRPr lang="nl-NL" sz="3200" dirty="0">
              <a:solidFill>
                <a:srgbClr val="FF0000"/>
              </a:solidFill>
            </a:endParaRPr>
          </a:p>
          <a:p>
            <a:endParaRPr lang="nl-NL" dirty="0"/>
          </a:p>
          <a:p>
            <a:r>
              <a:rPr lang="nl-NL" dirty="0" err="1"/>
              <a:t>inh</a:t>
            </a:r>
            <a:r>
              <a:rPr lang="nl-NL" dirty="0"/>
              <a:t>. Origineel: 4 x 4 x 4 = 64cm</a:t>
            </a:r>
            <a:r>
              <a:rPr lang="nl-NL" baseline="30000" dirty="0"/>
              <a:t>3</a:t>
            </a:r>
          </a:p>
          <a:p>
            <a:r>
              <a:rPr lang="nl-NL" dirty="0"/>
              <a:t>K = 2</a:t>
            </a:r>
          </a:p>
          <a:p>
            <a:endParaRPr lang="nl-NL" dirty="0"/>
          </a:p>
          <a:p>
            <a:r>
              <a:rPr lang="nl-NL" dirty="0"/>
              <a:t>64 x 2</a:t>
            </a:r>
            <a:r>
              <a:rPr lang="nl-NL" baseline="30000" dirty="0"/>
              <a:t>3</a:t>
            </a:r>
            <a:r>
              <a:rPr lang="nl-NL" dirty="0"/>
              <a:t> = </a:t>
            </a:r>
            <a:r>
              <a:rPr lang="nl-NL"/>
              <a:t>512 cm</a:t>
            </a:r>
            <a:r>
              <a:rPr lang="nl-NL" baseline="30000" dirty="0"/>
              <a:t>3</a:t>
            </a:r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Inhoud 4x4x4 = </a:t>
            </a:r>
            <a:r>
              <a:rPr lang="nl-NL" i="1" dirty="0">
                <a:solidFill>
                  <a:srgbClr val="FF0000"/>
                </a:solidFill>
              </a:rPr>
              <a:t>64</a:t>
            </a:r>
            <a:r>
              <a:rPr lang="nl-NL" i="1" dirty="0"/>
              <a:t> dm</a:t>
            </a:r>
            <a:r>
              <a:rPr lang="nl-NL" i="1" baseline="30000" dirty="0"/>
              <a:t>2</a:t>
            </a:r>
          </a:p>
          <a:p>
            <a:r>
              <a:rPr lang="nl-NL" i="1" dirty="0"/>
              <a:t>Vergrotingsfactor 2</a:t>
            </a:r>
            <a:r>
              <a:rPr lang="nl-NL" i="1" baseline="30000" dirty="0"/>
              <a:t>3</a:t>
            </a:r>
            <a:r>
              <a:rPr lang="nl-NL" i="1" dirty="0"/>
              <a:t> = </a:t>
            </a:r>
            <a:r>
              <a:rPr lang="nl-NL" i="1" dirty="0">
                <a:solidFill>
                  <a:srgbClr val="FF0000"/>
                </a:solidFill>
              </a:rPr>
              <a:t>8</a:t>
            </a:r>
          </a:p>
          <a:p>
            <a:r>
              <a:rPr lang="nl-NL" i="1" dirty="0"/>
              <a:t>8 x 64 = </a:t>
            </a:r>
            <a:r>
              <a:rPr lang="nl-NL" b="1" i="1" dirty="0">
                <a:solidFill>
                  <a:srgbClr val="FF0000"/>
                </a:solidFill>
              </a:rPr>
              <a:t>512</a:t>
            </a:r>
            <a:r>
              <a:rPr lang="nl-NL" i="1" dirty="0"/>
              <a:t> dm</a:t>
            </a:r>
            <a:r>
              <a:rPr lang="nl-NL" i="1" baseline="30000" dirty="0"/>
              <a:t>3</a:t>
            </a:r>
            <a:endParaRPr lang="nl-NL" i="1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4441910"/>
            <a:ext cx="2115649" cy="218266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5024137"/>
            <a:ext cx="1546648" cy="1595636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8FE171-C2CD-72C7-D522-C528B3D30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7224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83568" y="4551968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Inhoud origineel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211960" y="4551969"/>
            <a:ext cx="2808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= inhoud</a:t>
            </a:r>
          </a:p>
          <a:p>
            <a:r>
              <a:rPr lang="nl-NL" sz="3200" dirty="0"/>
              <a:t>   beeld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833322" y="4793304"/>
            <a:ext cx="1224136" cy="59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x K</a:t>
            </a:r>
            <a:r>
              <a:rPr lang="nl-NL" sz="3200" b="1" baseline="30000" dirty="0"/>
              <a:t>3</a:t>
            </a:r>
            <a:endParaRPr lang="nl-NL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42862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A266EE5D-80A7-717F-8599-01D46EB5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108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Er is een kleine theepot (10 cm hoog).</a:t>
            </a:r>
          </a:p>
          <a:p>
            <a:r>
              <a:rPr lang="nl-NL" sz="2000" dirty="0"/>
              <a:t>Er is een grote theepot (25 cm hoog).</a:t>
            </a:r>
          </a:p>
          <a:p>
            <a:r>
              <a:rPr lang="nl-NL" sz="2000" dirty="0"/>
              <a:t>De inhoud van de kleine is 200 ml.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Bereken de inhoud van de grote theepot.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57800"/>
            <a:ext cx="144016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94072"/>
            <a:ext cx="302433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2555776" y="5445224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6732240" y="4624486"/>
            <a:ext cx="0" cy="15841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2843808" y="558459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10cm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948264" y="559321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25cm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AE7C533-87A5-215F-BA01-ABA20C3B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92391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683568" y="4551968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Inhoud origineel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211960" y="4551969"/>
            <a:ext cx="2808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= inhoud</a:t>
            </a:r>
          </a:p>
          <a:p>
            <a:r>
              <a:rPr lang="nl-NL" sz="3200" dirty="0"/>
              <a:t>   beeld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833322" y="4793304"/>
            <a:ext cx="1224136" cy="59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/>
              <a:t>x K</a:t>
            </a:r>
            <a:r>
              <a:rPr lang="nl-NL" sz="3200" b="1" baseline="30000" dirty="0"/>
              <a:t>3</a:t>
            </a:r>
            <a:endParaRPr lang="nl-NL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42862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5268142-E681-47EC-E68F-DBDA6918C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0851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Er is een kleine theepot (10 cm hoog).</a:t>
            </a:r>
          </a:p>
          <a:p>
            <a:r>
              <a:rPr lang="nl-NL" sz="2000" dirty="0"/>
              <a:t>Er is een grote theepot (25 cm hoog).</a:t>
            </a:r>
          </a:p>
          <a:p>
            <a:r>
              <a:rPr lang="nl-NL" sz="2000" dirty="0"/>
              <a:t>De inhoud van de kleine is 200 ml.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Inhoud origineel x K</a:t>
            </a:r>
            <a:r>
              <a:rPr lang="nl-NL" baseline="30000" dirty="0"/>
              <a:t>3</a:t>
            </a:r>
            <a:r>
              <a:rPr lang="nl-NL" dirty="0"/>
              <a:t> = inhoud beeld.</a:t>
            </a:r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57800"/>
            <a:ext cx="144016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94072"/>
            <a:ext cx="302433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2555776" y="5445224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6732240" y="4624486"/>
            <a:ext cx="0" cy="15841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2843808" y="558459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10cm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948264" y="559321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25cm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6F1DB13-4041-8E5E-2E9E-ED9702A62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13049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Er is een kleine theepot (10 cm hoog).</a:t>
            </a:r>
          </a:p>
          <a:p>
            <a:r>
              <a:rPr lang="nl-NL" sz="2000" dirty="0"/>
              <a:t>Er is een grote theepot (25 cm hoog).</a:t>
            </a:r>
          </a:p>
          <a:p>
            <a:r>
              <a:rPr lang="nl-NL" sz="2000" dirty="0"/>
              <a:t>De inhoud van de kleine is 200 ml.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200 x K</a:t>
            </a:r>
            <a:r>
              <a:rPr lang="nl-NL" baseline="30000" dirty="0"/>
              <a:t>3</a:t>
            </a:r>
            <a:r>
              <a:rPr lang="nl-NL" dirty="0"/>
              <a:t> = inhoud beeld.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57800"/>
            <a:ext cx="144016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94072"/>
            <a:ext cx="302433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2555776" y="5445224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6732240" y="4624486"/>
            <a:ext cx="0" cy="15841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2843808" y="558459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10cm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948264" y="559321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25cm</a:t>
            </a:r>
          </a:p>
        </p:txBody>
      </p:sp>
      <p:cxnSp>
        <p:nvCxnSpPr>
          <p:cNvPr id="6" name="Rechte verbindingslijn met pijl 5"/>
          <p:cNvCxnSpPr/>
          <p:nvPr/>
        </p:nvCxnSpPr>
        <p:spPr>
          <a:xfrm flipH="1">
            <a:off x="1259632" y="2708920"/>
            <a:ext cx="280831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28E8656-2C87-43E9-CD73-841C7E87B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583450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Er is een kleine theepot (10 cm hoog).</a:t>
            </a:r>
          </a:p>
          <a:p>
            <a:r>
              <a:rPr lang="nl-NL" sz="2000" dirty="0"/>
              <a:t>Er is een grote theepot (25 cm hoog).</a:t>
            </a:r>
          </a:p>
          <a:p>
            <a:r>
              <a:rPr lang="nl-NL" dirty="0"/>
              <a:t>200 x K</a:t>
            </a:r>
            <a:r>
              <a:rPr lang="nl-NL" baseline="30000" dirty="0"/>
              <a:t>3</a:t>
            </a:r>
            <a:r>
              <a:rPr lang="nl-NL" dirty="0"/>
              <a:t> = inhoud beeld.</a:t>
            </a:r>
          </a:p>
          <a:p>
            <a:endParaRPr lang="nl-NL" dirty="0"/>
          </a:p>
          <a:p>
            <a:r>
              <a:rPr lang="nl-NL" dirty="0"/>
              <a:t>Waar is              ? 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57800"/>
            <a:ext cx="144016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94072"/>
            <a:ext cx="302433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2555776" y="5445224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6732240" y="4624486"/>
            <a:ext cx="0" cy="15841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2843808" y="558459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10cm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948264" y="559321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25cm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5" t="23889" r="33274" b="39520"/>
          <a:stretch/>
        </p:blipFill>
        <p:spPr bwMode="auto">
          <a:xfrm>
            <a:off x="2264595" y="2780928"/>
            <a:ext cx="867245" cy="118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2844236-4505-02EA-9D1A-FF7931D38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1035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Waar is              ? </a:t>
            </a:r>
          </a:p>
          <a:p>
            <a:endParaRPr lang="nl-NL" dirty="0"/>
          </a:p>
          <a:p>
            <a:r>
              <a:rPr lang="nl-NL" b="1" dirty="0"/>
              <a:t>Antwoord 1: </a:t>
            </a:r>
            <a:r>
              <a:rPr lang="nl-NL" dirty="0"/>
              <a:t>Zie je wel, snap er niks van . Wiskunde is te moeilijk.</a:t>
            </a:r>
          </a:p>
          <a:p>
            <a:r>
              <a:rPr lang="nl-NL" b="1" dirty="0"/>
              <a:t>Antwoord 2: </a:t>
            </a:r>
            <a:r>
              <a:rPr lang="nl-NL" dirty="0"/>
              <a:t>Zal wel ergens zijn, maar heb geen zin. Sta voldoende en ga toch wel over.</a:t>
            </a:r>
          </a:p>
          <a:p>
            <a:r>
              <a:rPr lang="nl-NL" b="1" dirty="0"/>
              <a:t>Antwoord 3</a:t>
            </a:r>
            <a:r>
              <a:rPr lang="nl-NL" dirty="0"/>
              <a:t>: Ik zie hem nog niet, maar ga ff zoeken.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523" y="5895821"/>
            <a:ext cx="72008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378248"/>
            <a:ext cx="144016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2543714" y="6146821"/>
            <a:ext cx="1" cy="3910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6724477" y="5812721"/>
            <a:ext cx="0" cy="7251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2785058" y="613859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10cm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948264" y="5990611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25cm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5" t="23889" r="33274" b="39520"/>
          <a:stretch/>
        </p:blipFill>
        <p:spPr bwMode="auto">
          <a:xfrm>
            <a:off x="2122153" y="1268760"/>
            <a:ext cx="867245" cy="118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DD9C76E-6B58-EF62-8201-9E07279F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56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Er is een kleine theepot (10 cm hoog).</a:t>
            </a:r>
          </a:p>
          <a:p>
            <a:r>
              <a:rPr lang="nl-NL" sz="2000" dirty="0"/>
              <a:t>Er is een grote theepot (25 cm hoog).</a:t>
            </a:r>
          </a:p>
          <a:p>
            <a:r>
              <a:rPr lang="nl-NL" dirty="0"/>
              <a:t>200 x K</a:t>
            </a:r>
            <a:r>
              <a:rPr lang="nl-NL" baseline="30000" dirty="0"/>
              <a:t>3</a:t>
            </a:r>
            <a:r>
              <a:rPr lang="nl-NL" dirty="0"/>
              <a:t> = inhoud beeld.</a:t>
            </a:r>
          </a:p>
          <a:p>
            <a:endParaRPr lang="nl-NL" dirty="0"/>
          </a:p>
          <a:p>
            <a:r>
              <a:rPr lang="nl-NL" dirty="0"/>
              <a:t>Grote pot is 25:10 keer groter. K = 2,5.</a:t>
            </a:r>
          </a:p>
          <a:p>
            <a:r>
              <a:rPr lang="nl-NL" dirty="0"/>
              <a:t>200 </a:t>
            </a:r>
            <a:r>
              <a:rPr lang="nl-NL"/>
              <a:t>x 2,5</a:t>
            </a:r>
            <a:r>
              <a:rPr lang="nl-NL" baseline="30000" dirty="0"/>
              <a:t>3</a:t>
            </a:r>
            <a:r>
              <a:rPr lang="nl-NL"/>
              <a:t> = 3125 </a:t>
            </a:r>
            <a:r>
              <a:rPr lang="nl-NL" dirty="0"/>
              <a:t>ml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57800"/>
            <a:ext cx="144016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5"/>
          <a:stretch/>
        </p:blipFill>
        <p:spPr bwMode="auto">
          <a:xfrm>
            <a:off x="3563888" y="4308952"/>
            <a:ext cx="3024336" cy="250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2555776" y="5445224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>
            <a:off x="6732240" y="4624486"/>
            <a:ext cx="0" cy="15841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/>
          <p:cNvSpPr txBox="1"/>
          <p:nvPr/>
        </p:nvSpPr>
        <p:spPr>
          <a:xfrm>
            <a:off x="2843808" y="558459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10cm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948264" y="559321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25cm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F9617D7-0422-1F21-FDF2-9E15BDD4E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9060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2089</Words>
  <Application>Microsoft Office PowerPoint</Application>
  <PresentationFormat>Diavoorstelling (4:3)</PresentationFormat>
  <Paragraphs>638</Paragraphs>
  <Slides>63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63</vt:i4>
      </vt:variant>
    </vt:vector>
  </HeadingPairs>
  <TitlesOfParts>
    <vt:vector size="71" baseType="lpstr">
      <vt:lpstr>Aptos</vt:lpstr>
      <vt:lpstr>Cambria Math</vt:lpstr>
      <vt:lpstr>Symbol</vt:lpstr>
      <vt:lpstr>times new roman</vt:lpstr>
      <vt:lpstr>Trebuchet MS</vt:lpstr>
      <vt:lpstr>Wingdings</vt:lpstr>
      <vt:lpstr>Wingdings 2</vt:lpstr>
      <vt:lpstr>H1.4-1.6-oudpp</vt:lpstr>
      <vt:lpstr>Wiskunde 2Tl</vt:lpstr>
      <vt:lpstr>Wiskunde leer je door:</vt:lpstr>
      <vt:lpstr>8.1 inhoud berekenen</vt:lpstr>
      <vt:lpstr>8.1 Inhoud Kubus</vt:lpstr>
      <vt:lpstr>8.1 Inhoud balk</vt:lpstr>
      <vt:lpstr>8.1 inhoud prisma</vt:lpstr>
      <vt:lpstr>Oppervlakte van een cirkel</vt:lpstr>
      <vt:lpstr>Straal en diameter</vt:lpstr>
      <vt:lpstr>8.1 inhoud cilinder</vt:lpstr>
      <vt:lpstr>8.2 Inhoud piramide &amp; kegel</vt:lpstr>
      <vt:lpstr>8.2 Inhoud piramide</vt:lpstr>
      <vt:lpstr>8.2 Inhoud piramide</vt:lpstr>
      <vt:lpstr>8.2 Inhoud piramide &amp; kegel</vt:lpstr>
      <vt:lpstr>8.2 Inhoud kegel</vt:lpstr>
      <vt:lpstr>8.2 Inhoud kegel</vt:lpstr>
      <vt:lpstr>Samenvatting Inhoud berekenen</vt:lpstr>
      <vt:lpstr>VRagen: Bereken de inhoud</vt:lpstr>
      <vt:lpstr>Antwoorden</vt:lpstr>
      <vt:lpstr>Antwoorden</vt:lpstr>
      <vt:lpstr>Antwoorden</vt:lpstr>
      <vt:lpstr>Antwoorden</vt:lpstr>
      <vt:lpstr>Antwoorden</vt:lpstr>
      <vt:lpstr>Antwoorden</vt:lpstr>
      <vt:lpstr>8.3 Vergrotingsfactor</vt:lpstr>
      <vt:lpstr>8.3 Vergrotingsfactor</vt:lpstr>
      <vt:lpstr> 8.3 Vergrotingsfactor</vt:lpstr>
      <vt:lpstr>8.3 Vergrotingsfactor</vt:lpstr>
      <vt:lpstr>8.3 Vergrotingsfactor</vt:lpstr>
      <vt:lpstr>8.3 Vergrotingsfactor  percentage</vt:lpstr>
      <vt:lpstr>8.4 Gelijkvormige driehoeken</vt:lpstr>
      <vt:lpstr>8.4 Gelijkvormige driehoeken</vt:lpstr>
      <vt:lpstr>8.4 Gelijkvormige driehoeken</vt:lpstr>
      <vt:lpstr>8.4 Gelijkvormige driehoeken</vt:lpstr>
      <vt:lpstr>8.4 Gelijkvormige driehoeken</vt:lpstr>
      <vt:lpstr>8.4 Gelijkvormige driehoeken</vt:lpstr>
      <vt:lpstr>8.6 Schaal</vt:lpstr>
      <vt:lpstr>1:15</vt:lpstr>
      <vt:lpstr>1:1.500.000</vt:lpstr>
      <vt:lpstr>1:250</vt:lpstr>
      <vt:lpstr>8.6 schaal</vt:lpstr>
      <vt:lpstr>8.6 schaal</vt:lpstr>
      <vt:lpstr>8.6 schaal</vt:lpstr>
      <vt:lpstr>8.6 schaal</vt:lpstr>
      <vt:lpstr>8.6 schaal</vt:lpstr>
      <vt:lpstr>8.6 schaal</vt:lpstr>
      <vt:lpstr>8.5 oppervlakte en inhoud vergroten</vt:lpstr>
      <vt:lpstr>lengtes 3X vergroten</vt:lpstr>
      <vt:lpstr>lengtes vergroten</vt:lpstr>
      <vt:lpstr>8.5 Oppervlakte en inhoud vergroten</vt:lpstr>
      <vt:lpstr>8.5 Oppervlakte en inhoud vergroten</vt:lpstr>
      <vt:lpstr>8.5 Oppervlakte en inhoud vergroten</vt:lpstr>
      <vt:lpstr>oppervlakte vergroten</vt:lpstr>
      <vt:lpstr>8.5 Oppervlakte en inhoud vergroten</vt:lpstr>
      <vt:lpstr>8.5 Oppervlakte en inhoud vergroten</vt:lpstr>
      <vt:lpstr>8.5 Oppervlakte en inhoud vergroten</vt:lpstr>
      <vt:lpstr>inhoud vergroten</vt:lpstr>
      <vt:lpstr>Combineren</vt:lpstr>
      <vt:lpstr>inhoud vergroten</vt:lpstr>
      <vt:lpstr>Combineren</vt:lpstr>
      <vt:lpstr>Combineren</vt:lpstr>
      <vt:lpstr>Combineren</vt:lpstr>
      <vt:lpstr>Combineren</vt:lpstr>
      <vt:lpstr>Combineren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262</cp:revision>
  <dcterms:created xsi:type="dcterms:W3CDTF">2013-09-15T12:09:42Z</dcterms:created>
  <dcterms:modified xsi:type="dcterms:W3CDTF">2026-07-26T11:43:11Z</dcterms:modified>
</cp:coreProperties>
</file>