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4287" r:id="rId2"/>
  </p:sldMasterIdLst>
  <p:notesMasterIdLst>
    <p:notesMasterId r:id="rId53"/>
  </p:notesMasterIdLst>
  <p:sldIdLst>
    <p:sldId id="377" r:id="rId3"/>
    <p:sldId id="378" r:id="rId4"/>
    <p:sldId id="427" r:id="rId5"/>
    <p:sldId id="428" r:id="rId6"/>
    <p:sldId id="380" r:id="rId7"/>
    <p:sldId id="382" r:id="rId8"/>
    <p:sldId id="381" r:id="rId9"/>
    <p:sldId id="383" r:id="rId10"/>
    <p:sldId id="419" r:id="rId11"/>
    <p:sldId id="379" r:id="rId12"/>
    <p:sldId id="384" r:id="rId13"/>
    <p:sldId id="265" r:id="rId14"/>
    <p:sldId id="385" r:id="rId15"/>
    <p:sldId id="387" r:id="rId16"/>
    <p:sldId id="386" r:id="rId17"/>
    <p:sldId id="388" r:id="rId18"/>
    <p:sldId id="347" r:id="rId19"/>
    <p:sldId id="348" r:id="rId20"/>
    <p:sldId id="349" r:id="rId21"/>
    <p:sldId id="426" r:id="rId22"/>
    <p:sldId id="361" r:id="rId23"/>
    <p:sldId id="363" r:id="rId24"/>
    <p:sldId id="362" r:id="rId25"/>
    <p:sldId id="364" r:id="rId26"/>
    <p:sldId id="389" r:id="rId27"/>
    <p:sldId id="390" r:id="rId28"/>
    <p:sldId id="391" r:id="rId29"/>
    <p:sldId id="392" r:id="rId30"/>
    <p:sldId id="396" r:id="rId31"/>
    <p:sldId id="397" r:id="rId32"/>
    <p:sldId id="398" r:id="rId33"/>
    <p:sldId id="399" r:id="rId34"/>
    <p:sldId id="400" r:id="rId35"/>
    <p:sldId id="401" r:id="rId36"/>
    <p:sldId id="402" r:id="rId37"/>
    <p:sldId id="403" r:id="rId38"/>
    <p:sldId id="404" r:id="rId39"/>
    <p:sldId id="405" r:id="rId40"/>
    <p:sldId id="406" r:id="rId41"/>
    <p:sldId id="407" r:id="rId42"/>
    <p:sldId id="408" r:id="rId43"/>
    <p:sldId id="413" r:id="rId44"/>
    <p:sldId id="414" r:id="rId45"/>
    <p:sldId id="415" r:id="rId46"/>
    <p:sldId id="416" r:id="rId47"/>
    <p:sldId id="417" r:id="rId48"/>
    <p:sldId id="409" r:id="rId49"/>
    <p:sldId id="411" r:id="rId50"/>
    <p:sldId id="412" r:id="rId51"/>
    <p:sldId id="418" r:id="rId5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6DEDDA-10B7-47EC-941C-2370B05EE4B6}" type="datetimeFigureOut">
              <a:rPr lang="nl-NL" smtClean="0"/>
              <a:t>26-7-2026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B4279-1DC8-4A9B-A49E-09835AB30F3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871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09F34BA4-E458-4C14-80D8-69BD08C0401F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F220F0-38DD-4B3C-A84B-8EE20B94719C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B67DF3B6-9B4F-4B9F-A001-3DB08E1FA979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996B8-11DC-470B-A574-C578C635AC5A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21281-622E-4552-8B94-0FBB9F06396E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2DABF-6CC4-4C8F-9E04-7AE1D4FC6F5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B539D-AC2E-4E7B-A0FF-EA3F0CB510D5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62E61-0400-4874-9F36-D45B335EA951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CD8D30-3194-491D-9011-EB486A7FF643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FA5BB-E98A-4AA2-851B-6D34E2B87FB8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3E14B3E-6C60-41A8-9990-A1C4177CEEAE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2741613" y="1370013"/>
            <a:ext cx="5484812" cy="2133600"/>
          </a:xfrm>
        </p:spPr>
        <p:txBody>
          <a:bodyPr anchor="b"/>
          <a:lstStyle>
            <a:lvl1pPr>
              <a:defRPr sz="4600" b="1"/>
            </a:lvl1pPr>
          </a:lstStyle>
          <a:p>
            <a:pPr lvl="0"/>
            <a:r>
              <a:rPr lang="nl-NL" noProof="0"/>
              <a:t>Klik om de stijl te bewerken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3581400"/>
            <a:ext cx="5486400" cy="1058863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pPr lvl="0"/>
            <a:r>
              <a:rPr lang="nl-NL" noProof="0"/>
              <a:t>Klik om de ondertitelstijl van het model te bewerken</a:t>
            </a:r>
          </a:p>
        </p:txBody>
      </p:sp>
      <p:sp>
        <p:nvSpPr>
          <p:cNvPr id="3084" name="Rectangle 12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8ADB859-ADEE-4757-9DB3-07F91CD19EE5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3085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3086" name="Rectangle 1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56E632CD-B6AF-4171-891C-1FCF25CF946F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2917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AAB68C-54A5-4259-90E0-C3A5CF1D386E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02819E-663D-434B-A8C6-21BD2E87957F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6673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A3FBFA-F236-4893-A4B9-986AAC210831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D5B432-4B28-4D4D-9CE2-8AE161D4BD2F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5169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2741613" y="1752600"/>
            <a:ext cx="266541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559425" y="1752600"/>
            <a:ext cx="2667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5A55A62-C606-4C71-BB1A-C3B3323C69D4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9272CA-B103-4D92-89E3-3769D430220D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598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88826E3-39E1-41B2-9979-30C848A34169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9" name="Tijdelijke aanduiding voor datum 8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0D313F-2F2F-4800-AA72-A78D5A020CED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5146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E9F9F2-0676-4214-B081-3ED502227CC0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D05DD3-AF95-453F-909E-B4925E552CA5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3250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6A87B0-DED7-4C77-97F9-45B39DDF9107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DC6F2D-F1D7-4FE5-8785-540874BA8B72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38561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1DB3DAD-E2FF-4C5E-87AE-7DED31CDE870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4C1302-7182-4153-8E71-21C045FC0BD3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91969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3B594E-6BE0-4DB5-97A1-588C04A33247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4DD31-DF1E-47A4-9862-CDDAACE5BDB1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1443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1277C4A-0C5D-44B7-A465-7D5E1B92BE8F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69E145-1FE1-41B3-A1E2-A819E5FDCB0A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5646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48450" y="838200"/>
            <a:ext cx="1581150" cy="5105400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1905000" y="838200"/>
            <a:ext cx="4591050" cy="51054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5AF8C2B-CAC6-4611-B382-F64177C4874E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58C6D-2C28-4BE6-B5A7-F84587AAF038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8027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6DF33F1-A09D-4E69-8ADB-18FA12E1875F}" type="datetime1">
              <a:rPr lang="nl-NL" smtClean="0"/>
              <a:t>26-7-2026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"/>
            <a:ext cx="6324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hierop om het opmaakprofiel van de modeltitel te bewerken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752600"/>
            <a:ext cx="548481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Klik hierop om de opmaakprofielen van de modeltekst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415088"/>
            <a:ext cx="73977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+mn-lt"/>
              </a:defRPr>
            </a:lvl1pPr>
          </a:lstStyle>
          <a:p>
            <a:fld id="{49C11512-E54A-45B3-822C-218AFA367C58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15088"/>
            <a:ext cx="44196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r>
              <a:rPr lang="nl-NL"/>
              <a:t>www.wiskunde-vmbo.nl</a:t>
            </a: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905000" y="6415088"/>
            <a:ext cx="159385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fld id="{FD6407BD-C73D-4F23-B37B-BB1CEDA7B6D1}" type="datetime1">
              <a:rPr lang="nl-NL" smtClean="0"/>
              <a:t>26-7-2026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721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8" r:id="rId1"/>
    <p:sldLayoutId id="2147484289" r:id="rId2"/>
    <p:sldLayoutId id="2147484290" r:id="rId3"/>
    <p:sldLayoutId id="2147484291" r:id="rId4"/>
    <p:sldLayoutId id="2147484292" r:id="rId5"/>
    <p:sldLayoutId id="2147484293" r:id="rId6"/>
    <p:sldLayoutId id="2147484294" r:id="rId7"/>
    <p:sldLayoutId id="2147484295" r:id="rId8"/>
    <p:sldLayoutId id="2147484296" r:id="rId9"/>
    <p:sldLayoutId id="2147484297" r:id="rId10"/>
    <p:sldLayoutId id="2147484298" r:id="rId11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200">
          <a:solidFill>
            <a:srgbClr val="5C2305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000">
          <a:solidFill>
            <a:srgbClr val="5C2305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>
          <a:solidFill>
            <a:srgbClr val="5C2305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600">
          <a:solidFill>
            <a:srgbClr val="5C2305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Wiskunde 3TL</a:t>
            </a:r>
            <a:br>
              <a:rPr lang="nl-NL" dirty="0"/>
            </a:br>
            <a:endParaRPr lang="nl-NL" dirty="0"/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771800" y="3573016"/>
            <a:ext cx="5486400" cy="2286000"/>
          </a:xfrm>
        </p:spPr>
        <p:txBody>
          <a:bodyPr/>
          <a:lstStyle/>
          <a:p>
            <a:r>
              <a:rPr lang="nl-NL" dirty="0"/>
              <a:t>Hoofdstuk 1: Procenten</a:t>
            </a: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B959243-AE51-77E7-2CDD-F4CB6899C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5720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D7138-AA9F-4CEB-BC73-6424B549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1.1 Breuken en Procenten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Een breuk is een gedeelte van een geheel.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r>
                      <a:rPr lang="nl-NL" i="1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𝑒𝑏𝑟𝑢𝑖𝑘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𝑗𝑒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𝑟𝑒𝑘𝑒𝑛𝑚𝑎𝑐h𝑖𝑛𝑒</m:t>
                    </m:r>
                    <m:r>
                      <a:rPr lang="nl-NL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nl-NL" b="0" dirty="0"/>
              </a:p>
              <a:p>
                <a:endParaRPr lang="nl-NL" dirty="0"/>
              </a:p>
              <a:p>
                <a:endParaRPr lang="nl-NL" b="0" dirty="0"/>
              </a:p>
              <a:p>
                <a:r>
                  <a:rPr lang="nl-NL" dirty="0"/>
                  <a:t>De 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nl-NL" b="0" i="1" smtClean="0">
                        <a:latin typeface="Cambria Math" panose="02040503050406030204" pitchFamily="18" charset="0"/>
                      </a:rPr>
                      <m:t>] </m:t>
                    </m:r>
                  </m:oMath>
                </a14:m>
                <a:r>
                  <a:rPr lang="nl-NL" b="0" dirty="0"/>
                  <a:t> knop.</a:t>
                </a:r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Afbeelding 3">
            <a:extLst>
              <a:ext uri="{FF2B5EF4-FFF2-40B4-BE49-F238E27FC236}">
                <a16:creationId xmlns:a16="http://schemas.microsoft.com/office/drawing/2014/main" id="{9E3D6C7B-E0E1-4BF7-883C-3D70365B2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2044789"/>
            <a:ext cx="1905000" cy="19050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8D2C43D-5A13-B9EB-7207-6D31FA302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4031501"/>
            <a:ext cx="1771650" cy="2343150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73FD113-E437-7EDC-75CB-FEF8BB6F3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2981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D7138-AA9F-4CEB-BC73-6424B549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1.1 Breuken en Procenten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De helft</a:t>
                </a:r>
              </a:p>
              <a:p>
                <a:endParaRPr lang="nl-NL" dirty="0"/>
              </a:p>
              <a:p>
                <a:r>
                  <a:rPr lang="nl-NL" dirty="0"/>
                  <a:t>Een kwart</a:t>
                </a:r>
              </a:p>
              <a:p>
                <a:endParaRPr lang="nl-NL" dirty="0"/>
              </a:p>
              <a:p>
                <a:r>
                  <a:rPr lang="nl-NL" dirty="0"/>
                  <a:t>Een derde</a:t>
                </a:r>
              </a:p>
              <a:p>
                <a:endParaRPr lang="nl-NL" dirty="0"/>
              </a:p>
              <a:p>
                <a:r>
                  <a:rPr lang="nl-NL" dirty="0"/>
                  <a:t>Twee derde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dirty="0"/>
                  <a:t>  = twee vijfde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FC599DC-C483-758A-DB51-8B2BDA198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931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D7138-AA9F-4CEB-BC73-6424B549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1.1 Breuken en Procenten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Een gedeelte van een getal berekenen.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b="0" dirty="0"/>
                  <a:t> x </a:t>
                </a:r>
                <a:r>
                  <a:rPr lang="nl-NL" dirty="0"/>
                  <a:t>€</a:t>
                </a:r>
                <a:r>
                  <a:rPr lang="nl-NL" b="0" dirty="0"/>
                  <a:t> 2500 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NL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b="0" i="0" smtClean="0">
                        <a:latin typeface="Cambria Math" panose="02040503050406030204" pitchFamily="18" charset="0"/>
                      </a:rPr>
                      <m:t>is</m:t>
                    </m:r>
                    <m:r>
                      <a:rPr lang="nl-NL" b="0" i="0" smtClean="0">
                        <a:latin typeface="Cambria Math" panose="02040503050406030204" pitchFamily="18" charset="0"/>
                      </a:rPr>
                      <m:t> 2</m:t>
                    </m:r>
                    <m:r>
                      <m:rPr>
                        <m:sty m:val="p"/>
                      </m:rPr>
                      <a:rPr lang="nl-NL" b="0" i="0" smtClean="0">
                        <a:latin typeface="Cambria Math" panose="02040503050406030204" pitchFamily="18" charset="0"/>
                      </a:rPr>
                      <m:t>x</m:t>
                    </m:r>
                    <m:r>
                      <a:rPr lang="nl-NL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b="0" i="0" smtClean="0">
                        <a:latin typeface="Cambria Math" panose="02040503050406030204" pitchFamily="18" charset="0"/>
                      </a:rPr>
                      <m:t>zoveel</m:t>
                    </m:r>
                    <m:r>
                      <a:rPr lang="nl-NL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l-NL" b="0" i="0" smtClean="0">
                        <a:latin typeface="Cambria Math" panose="02040503050406030204" pitchFamily="18" charset="0"/>
                      </a:rPr>
                      <m:t>als</m:t>
                    </m:r>
                    <m:r>
                      <a:rPr lang="nl-NL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NL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b="0" dirty="0"/>
              </a:p>
              <a:p>
                <a:endParaRPr lang="nl-NL" dirty="0"/>
              </a:p>
              <a:p>
                <a:r>
                  <a:rPr lang="nl-NL" dirty="0"/>
                  <a:t>Reken uit hoeveel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nl-NL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nl-NL" dirty="0"/>
                  <a:t>is, en dat keer 2.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Afbeelding 3">
            <a:extLst>
              <a:ext uri="{FF2B5EF4-FFF2-40B4-BE49-F238E27FC236}">
                <a16:creationId xmlns:a16="http://schemas.microsoft.com/office/drawing/2014/main" id="{9E3D6C7B-E0E1-4BF7-883C-3D70365B2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204864"/>
            <a:ext cx="1905000" cy="19050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4DF5CD8-6D75-6F61-602B-62099D9E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9517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D7138-AA9F-4CEB-BC73-6424B549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1.1 Breuken en Procenten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Een gedeelte van een getal berekenen.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b="0" dirty="0"/>
                  <a:t> x </a:t>
                </a:r>
                <a:r>
                  <a:rPr lang="nl-NL" dirty="0"/>
                  <a:t>€</a:t>
                </a:r>
                <a:r>
                  <a:rPr lang="nl-NL" b="0" dirty="0"/>
                  <a:t> 2500 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b="0" dirty="0"/>
                  <a:t> van </a:t>
                </a:r>
                <a:r>
                  <a:rPr lang="nl-NL" dirty="0"/>
                  <a:t>€ 2500 = 2500 :5 = € 500</a:t>
                </a:r>
                <a:endParaRPr lang="nl-NL" b="0" dirty="0"/>
              </a:p>
              <a:p>
                <a:endParaRPr lang="nl-NL" dirty="0"/>
              </a:p>
              <a:p>
                <a:r>
                  <a:rPr lang="nl-NL" dirty="0"/>
                  <a:t>2 keer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b="0" dirty="0"/>
                  <a:t> </a:t>
                </a:r>
                <a:r>
                  <a:rPr lang="nl-NL" dirty="0"/>
                  <a:t>= 2 x € 500 = </a:t>
                </a:r>
                <a:r>
                  <a:rPr lang="nl-NL" b="1" dirty="0">
                    <a:solidFill>
                      <a:srgbClr val="FF0000"/>
                    </a:solidFill>
                  </a:rPr>
                  <a:t>€ 1000</a:t>
                </a:r>
                <a:r>
                  <a:rPr lang="nl-NL" dirty="0"/>
                  <a:t>.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Afbeelding 3">
            <a:extLst>
              <a:ext uri="{FF2B5EF4-FFF2-40B4-BE49-F238E27FC236}">
                <a16:creationId xmlns:a16="http://schemas.microsoft.com/office/drawing/2014/main" id="{9E3D6C7B-E0E1-4BF7-883C-3D70365B2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4" y="2204864"/>
            <a:ext cx="1905000" cy="19050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755282C-A2D3-A354-4E27-E90F390D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2748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D7138-AA9F-4CEB-BC73-6424B549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1.1 Breuken en Procenten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 Van breuk een percentage maken. </a:t>
                </a:r>
              </a:p>
              <a:p>
                <a:r>
                  <a:rPr lang="nl-NL" i="1" dirty="0"/>
                  <a:t>Procenten werken altijd met 100.</a:t>
                </a: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b="0" dirty="0"/>
                  <a:t> </a:t>
                </a:r>
                <a:r>
                  <a:rPr lang="nl-NL" dirty="0"/>
                  <a:t>= …….%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b="0" dirty="0"/>
                  <a:t> van </a:t>
                </a:r>
                <a:r>
                  <a:rPr lang="nl-NL" dirty="0"/>
                  <a:t>100 = 100 :5 = 20</a:t>
                </a:r>
                <a:endParaRPr lang="nl-NL" b="0" dirty="0"/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dirty="0"/>
                  <a:t> = </a:t>
                </a:r>
                <a:r>
                  <a:rPr lang="nl-NL" b="1" dirty="0">
                    <a:solidFill>
                      <a:srgbClr val="FF0000"/>
                    </a:solidFill>
                  </a:rPr>
                  <a:t>20 </a:t>
                </a:r>
                <a:r>
                  <a:rPr lang="nl-NL" dirty="0"/>
                  <a:t>%</a:t>
                </a:r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8664EA7-026A-5C3E-7F89-FA031055E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6658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D7138-AA9F-4CEB-BC73-6424B549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1.1 Breuken en Procenten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 Van breuk een percentage maken.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b="0" dirty="0"/>
                  <a:t> </a:t>
                </a:r>
                <a:r>
                  <a:rPr lang="nl-NL" dirty="0"/>
                  <a:t>= …….%</a:t>
                </a:r>
                <a:endParaRPr lang="nl-NL" b="0" dirty="0"/>
              </a:p>
              <a:p>
                <a:pPr marL="0" indent="0">
                  <a:buNone/>
                </a:pPr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b="0" dirty="0"/>
                  <a:t> van </a:t>
                </a:r>
                <a:r>
                  <a:rPr lang="nl-NL" dirty="0"/>
                  <a:t>100 = 100 :5 = 20</a:t>
                </a:r>
              </a:p>
              <a:p>
                <a:endParaRPr lang="nl-NL" dirty="0"/>
              </a:p>
              <a:p>
                <a:r>
                  <a:rPr lang="nl-NL" dirty="0"/>
                  <a:t>3 keer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b="0" dirty="0"/>
                  <a:t> </a:t>
                </a:r>
                <a:r>
                  <a:rPr lang="nl-NL" dirty="0"/>
                  <a:t>= 3 x 20 = 60.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nl-NL" dirty="0"/>
                  <a:t> = </a:t>
                </a:r>
                <a:r>
                  <a:rPr lang="nl-NL" b="1" dirty="0">
                    <a:solidFill>
                      <a:srgbClr val="FF0000"/>
                    </a:solidFill>
                  </a:rPr>
                  <a:t>60</a:t>
                </a:r>
                <a:r>
                  <a:rPr lang="nl-NL" dirty="0"/>
                  <a:t> %</a:t>
                </a:r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 b="-301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99EA120-7A3E-41F8-EEC4-78BF6DF4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53701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D7138-AA9F-4CEB-BC73-6424B549A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1.1 Breuken en Procenten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 Van een percentage een breuk maken. </a:t>
                </a:r>
                <a:r>
                  <a:rPr lang="nl-NL" i="1" dirty="0"/>
                  <a:t>Procenten werken altijd met 100.</a:t>
                </a:r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 25%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?</m:t>
                        </m:r>
                      </m:den>
                    </m:f>
                  </m:oMath>
                </a14:m>
                <a:r>
                  <a:rPr lang="nl-NL" b="0" dirty="0"/>
                  <a:t> </a:t>
                </a:r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 25%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b="0" dirty="0"/>
                  <a:t> </a:t>
                </a:r>
                <a:r>
                  <a:rPr lang="nl-NL" dirty="0"/>
                  <a:t>.</a:t>
                </a:r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</m:oMath>
                </a14:m>
                <a:endParaRPr lang="nl-NL" b="1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7F741666-40B4-4C9C-BBEE-1C84D84547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6DB861A-77C3-831E-893D-DF7267BA5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24437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A457C4-16A9-4915-8187-ACDC63704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Truukjes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DE7A351F-4D55-4474-BB14-583864496F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nl-NL" dirty="0"/>
              </a:p>
              <a:p>
                <a:r>
                  <a:rPr lang="nl-NL" dirty="0"/>
                  <a:t>Van breuk naar percentage: </a:t>
                </a:r>
              </a:p>
              <a:p>
                <a:pPr lvl="2"/>
                <a:r>
                  <a:rPr lang="nl-NL" dirty="0"/>
                  <a:t>Vermenigvuldigen met 100</a:t>
                </a:r>
              </a:p>
              <a:p>
                <a:pPr lvl="2"/>
                <a:endParaRPr lang="nl-NL" dirty="0"/>
              </a:p>
              <a:p>
                <a:pPr lvl="2"/>
                <a:r>
                  <a:rPr lang="nl-NL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  <m:r>
                      <a:rPr lang="nl-NL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dirty="0"/>
                  <a:t>x 100 = 15%</a:t>
                </a:r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Van percentage naar breuk: </a:t>
                </a:r>
              </a:p>
              <a:p>
                <a:pPr lvl="2"/>
                <a:r>
                  <a:rPr lang="nl-NL" dirty="0"/>
                  <a:t>Delen met 100</a:t>
                </a:r>
              </a:p>
              <a:p>
                <a:pPr lvl="2"/>
                <a:endParaRPr lang="nl-NL" dirty="0"/>
              </a:p>
              <a:p>
                <a:pPr lvl="2"/>
                <a:r>
                  <a:rPr lang="nl-NL" dirty="0"/>
                  <a:t>15%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nl-NL" dirty="0"/>
              </a:p>
              <a:p>
                <a:pPr lvl="2"/>
                <a:endParaRPr lang="nl-NL" dirty="0"/>
              </a:p>
              <a:p>
                <a:pPr marL="530225" lvl="2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DE7A351F-4D55-4474-BB14-583864496F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192F483-2EF5-678F-E096-5EFA02D5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9467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B1CA2-803A-4C48-A8AE-C6DE17CE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1.2 Percentage gegeven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54DDBA-EC22-4050-9679-4738268E7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Uitrekenen als je weet hoeveel procent gevraagd wordt.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Zoals: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69% van 5984 bezoekers.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Uurloon van € 3,50 stijgt met 12%.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32% korting op € 495.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32EFAC7-6A95-402C-83C9-8390CA2D1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722353"/>
            <a:ext cx="2438400" cy="18764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092F964-1240-C8AB-4A2C-BE6E7DDDC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72541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B1CA2-803A-4C48-A8AE-C6DE17CE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1.2 Percentage gegeven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54DDBA-EC22-4050-9679-4738268E7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Uitrekenen als je weet hoeveel procent gevraagd wordt.</a:t>
            </a:r>
          </a:p>
          <a:p>
            <a:r>
              <a:rPr lang="nl-NL" dirty="0"/>
              <a:t>69% van 5984 bezoekers.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32EFAC7-6A95-402C-83C9-8390CA2D1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722353"/>
            <a:ext cx="2438400" cy="18764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B47C816-2AF9-439F-6137-6CD281BBF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6078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Hoeveel is 69% van 5984 bezoekers?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5984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solidFill>
                  <a:srgbClr val="FF0000"/>
                </a:solidFill>
              </a:rPr>
              <a:t>4129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69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 69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99905" y="4673192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69</a:t>
            </a:r>
            <a:endParaRPr lang="nl-NL" sz="1200" dirty="0"/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/>
              <a:t>?</a:t>
            </a:r>
            <a:endParaRPr lang="nl-NL" b="1" dirty="0"/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03C62E9-077A-F861-1CA1-7B3FA570D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8014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B1CA2-803A-4C48-A8AE-C6DE17CE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1.2 Percentage gegeven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54DDBA-EC22-4050-9679-4738268E7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Uitrekenen als je weet hoeveel procent gevraagd wordt. Stijging of daling.</a:t>
            </a:r>
          </a:p>
          <a:p>
            <a:endParaRPr lang="nl-NL" dirty="0"/>
          </a:p>
          <a:p>
            <a:r>
              <a:rPr lang="nl-NL" dirty="0"/>
              <a:t>Uurloon van € 3,50 stijgt met 12%.</a:t>
            </a:r>
          </a:p>
          <a:p>
            <a:endParaRPr lang="nl-NL" dirty="0"/>
          </a:p>
          <a:p>
            <a:r>
              <a:rPr lang="nl-NL" dirty="0"/>
              <a:t>De oude situatie was 100%</a:t>
            </a:r>
          </a:p>
          <a:p>
            <a:r>
              <a:rPr lang="nl-NL" dirty="0"/>
              <a:t>De nieuwe situatie is (100+12) = 112%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32EFAC7-6A95-402C-83C9-8390CA2D1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4869160"/>
            <a:ext cx="2438400" cy="18764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7AE429-72B9-FE26-C07F-E28D7259F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905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Hoeveel 12% stijging van </a:t>
            </a:r>
            <a:r>
              <a:rPr lang="nl-NL" dirty="0"/>
              <a:t>€ </a:t>
            </a:r>
            <a:r>
              <a:rPr lang="nl-NL" i="1" dirty="0"/>
              <a:t>3,50?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srgbClr val="FF0000"/>
                </a:solidFill>
              </a:rPr>
              <a:t>3,50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srgbClr val="FF0000"/>
                </a:solidFill>
              </a:rPr>
              <a:t>3,92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112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112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99905" y="4673192"/>
            <a:ext cx="807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prstClr val="black"/>
                </a:solidFill>
              </a:rPr>
              <a:t>112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?</a:t>
            </a:r>
            <a:endParaRPr kumimoji="0" lang="nl-N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5F3E9A07-A8C8-24A7-E87E-87A9E8E51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5387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B1CA2-803A-4C48-A8AE-C6DE17CE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1.2 Percentage gegeven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54DDBA-EC22-4050-9679-4738268E7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Uitrekenen als je weet hoeveel procent gevraagd wordt.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Je krijgt 32% korting op € 495.</a:t>
            </a:r>
          </a:p>
          <a:p>
            <a:endParaRPr lang="nl-NL" dirty="0"/>
          </a:p>
          <a:p>
            <a:r>
              <a:rPr lang="nl-NL" dirty="0"/>
              <a:t>De oude situatie was 100%</a:t>
            </a:r>
          </a:p>
          <a:p>
            <a:r>
              <a:rPr lang="nl-NL" dirty="0"/>
              <a:t>De nieuwe situatie is (100-32) = 68%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32EFAC7-6A95-402C-83C9-8390CA2D1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869160"/>
            <a:ext cx="2438400" cy="18764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6546D41-1B39-3D4B-E2C1-6AE50C03D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089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Hoeveel is het bedrag na 32% korting op </a:t>
            </a:r>
            <a:r>
              <a:rPr lang="nl-NL" dirty="0"/>
              <a:t>€ 495?</a:t>
            </a:r>
            <a:endParaRPr lang="nl-NL" i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srgbClr val="FF0000"/>
                </a:solidFill>
              </a:rPr>
              <a:t>495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srgbClr val="FF0000"/>
                </a:solidFill>
              </a:rPr>
              <a:t>336,60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68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68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99905" y="4673192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6</a:t>
            </a:r>
            <a:r>
              <a:rPr lang="nl-NL" sz="2400" dirty="0">
                <a:solidFill>
                  <a:prstClr val="black"/>
                </a:solidFill>
              </a:rPr>
              <a:t>8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?</a:t>
            </a:r>
            <a:endParaRPr kumimoji="0" lang="nl-N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34528824-D836-1FA8-7C9F-90B8F7FD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740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BTW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Exclusief</a:t>
            </a:r>
            <a:r>
              <a:rPr lang="nl-NL" dirty="0"/>
              <a:t> BTW: het bedrag is nog zonder BTW.</a:t>
            </a:r>
          </a:p>
          <a:p>
            <a:r>
              <a:rPr lang="nl-NL" dirty="0"/>
              <a:t>Het hele bedrag = 100%</a:t>
            </a:r>
          </a:p>
          <a:p>
            <a:endParaRPr lang="nl-NL" dirty="0"/>
          </a:p>
          <a:p>
            <a:r>
              <a:rPr lang="nl-NL" b="1" dirty="0"/>
              <a:t>Inclusief</a:t>
            </a:r>
            <a:r>
              <a:rPr lang="nl-NL" dirty="0"/>
              <a:t> BTW: in het bedrag zit de BTW al. </a:t>
            </a:r>
          </a:p>
          <a:p>
            <a:r>
              <a:rPr lang="nl-NL" dirty="0"/>
              <a:t>Het hele bedrag is dan 100% + 21% = 121%</a:t>
            </a:r>
          </a:p>
          <a:p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AC32618-3D65-61D0-3E51-E7B4438BF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8632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Repareren fiets kost € 29,50 exclusief 21% BTW. Hoeveel is dat inclusief?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29,50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35,70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0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121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121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879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121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nl-N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8F543E3A-CD18-012C-7B63-02868D440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50273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Repareren fiets kost € 29,50 inclusief 21% BTW. Hoeveel kost de fiets zonder de BTW?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489982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29,50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588728" y="3705561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24,38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121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121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121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0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100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100</a:t>
            </a: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027897" y="4673192"/>
            <a:ext cx="8793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027897" y="3677808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nl-N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63A56980-0EDA-0025-3B26-89BE8314A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1560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E22AA8-06AC-1462-C20E-4281C978B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1.3 percentage gevraagd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07AA6AB-552F-2D55-E588-BC0FD147B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Uit de gegevens een percentage bepalen.</a:t>
            </a:r>
          </a:p>
          <a:p>
            <a:endParaRPr lang="nl-NL" dirty="0"/>
          </a:p>
          <a:p>
            <a:r>
              <a:rPr lang="nl-NL" dirty="0"/>
              <a:t>Verhoudingstabel.</a:t>
            </a:r>
          </a:p>
          <a:p>
            <a:endParaRPr lang="nl-NL" dirty="0"/>
          </a:p>
          <a:p>
            <a:r>
              <a:rPr lang="nl-NL" dirty="0"/>
              <a:t>Oude situatie is de 100%.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6CF8F4-DC3F-0C56-B2DB-69969688C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4509120"/>
            <a:ext cx="2466975" cy="18478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96A47B5-0FFF-A330-6EB5-2178D852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78887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Absoluut en relatief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 algn="ctr">
              <a:buNone/>
            </a:pPr>
            <a:r>
              <a:rPr lang="nl-NL" sz="3600" dirty="0"/>
              <a:t>Vraag: is de Aarde groot?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54" t="81712" r="56218" b="10237"/>
          <a:stretch/>
        </p:blipFill>
        <p:spPr bwMode="auto">
          <a:xfrm>
            <a:off x="1619672" y="3645024"/>
            <a:ext cx="4791801" cy="186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785776F-B1C3-25C6-07F3-C545DD1AE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13020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Absoluut en relatief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Omtrek van de Aarde is 40.000 km.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i="1" dirty="0"/>
              <a:t>Absolute</a:t>
            </a:r>
            <a:r>
              <a:rPr lang="nl-NL" dirty="0"/>
              <a:t> grootte is dus 40.000 km. </a:t>
            </a:r>
          </a:p>
          <a:p>
            <a:endParaRPr lang="nl-NL" dirty="0"/>
          </a:p>
          <a:p>
            <a:r>
              <a:rPr lang="nl-NL" dirty="0"/>
              <a:t>Is dat veel?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/>
          <a:srcRect l="32760" r="1721"/>
          <a:stretch/>
        </p:blipFill>
        <p:spPr>
          <a:xfrm>
            <a:off x="4283968" y="2348880"/>
            <a:ext cx="2160240" cy="184638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52B6DF-4ADF-CD95-AD8D-4B999692C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31894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Absoluut en relatief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Relatief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91" r="2551"/>
          <a:stretch/>
        </p:blipFill>
        <p:spPr bwMode="auto">
          <a:xfrm>
            <a:off x="147092" y="2060848"/>
            <a:ext cx="7859216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03E3B95-E8B1-5996-97DF-2BD55A3A9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46312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Absolute en relatieve toename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Toename in euro’s of aantallen: </a:t>
            </a:r>
            <a:r>
              <a:rPr lang="nl-NL" sz="2800" b="1" dirty="0"/>
              <a:t>absolute </a:t>
            </a:r>
            <a:r>
              <a:rPr lang="nl-NL" dirty="0"/>
              <a:t>toename.</a:t>
            </a:r>
          </a:p>
          <a:p>
            <a:endParaRPr lang="nl-NL" dirty="0"/>
          </a:p>
          <a:p>
            <a:r>
              <a:rPr lang="nl-NL" dirty="0"/>
              <a:t>Toename in procenten: </a:t>
            </a:r>
            <a:r>
              <a:rPr lang="nl-NL" sz="2800" b="1" dirty="0"/>
              <a:t>relatieve</a:t>
            </a:r>
            <a:r>
              <a:rPr lang="nl-NL" dirty="0"/>
              <a:t> toename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656435A-E03F-D2CA-C0AF-6F80ADB2B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61944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1B1CA2-803A-4C48-A8AE-C6DE17CE4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1.3 Percentage gevraagd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54DDBA-EC22-4050-9679-4738268E7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Uitrekenen hoeveel procent het is geworden.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In Nederland gemiddeld 760 mm regen.</a:t>
            </a:r>
          </a:p>
          <a:p>
            <a:r>
              <a:rPr lang="nl-NL" dirty="0"/>
              <a:t>In Limburg gemiddeld 900 mm regen.</a:t>
            </a:r>
          </a:p>
          <a:p>
            <a:r>
              <a:rPr lang="nl-NL" dirty="0"/>
              <a:t>Hoeveel procent meer?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32EFAC7-6A95-402C-83C9-8390CA2D1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4869160"/>
            <a:ext cx="2438400" cy="1876425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011E59-C3B9-5584-BF8F-64E0850B7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838713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Absoluut en relatief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4468" y="2924944"/>
            <a:ext cx="7239000" cy="3333675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303748" y="373017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760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5604367" y="373017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140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2195736" y="465313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100%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796136" y="3026227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ABSOLUUT 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5724128" y="5235066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RELATIEF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117955" y="368483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652120" y="47251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18,4%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755576" y="1772816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Opgave 28:</a:t>
            </a:r>
          </a:p>
          <a:p>
            <a:r>
              <a:rPr lang="nl-NL" dirty="0"/>
              <a:t>Aantal mm in NL 760. In Limburg 900 mm. Het absolute verschil is 900 – 760 = 140.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18AE989-0DF3-448E-A17E-C16A58C30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482592"/>
            <a:ext cx="1882432" cy="1379492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0C95FA78-3F0E-383D-F5E0-AB627445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9199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DFF417-7F46-483E-BF6C-C8B5C8B48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de 100%?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F7C4D9-F41F-457D-B160-49ADB7108B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gaat van 120 km p/u naar 110 km p/u. Hoeveel procent is dat minder?</a:t>
            </a:r>
          </a:p>
          <a:p>
            <a:endParaRPr lang="nl-NL" dirty="0"/>
          </a:p>
          <a:p>
            <a:r>
              <a:rPr lang="nl-NL" dirty="0"/>
              <a:t>Wat is het </a:t>
            </a:r>
            <a:r>
              <a:rPr lang="nl-NL" b="1" dirty="0"/>
              <a:t>absolute</a:t>
            </a:r>
            <a:r>
              <a:rPr lang="nl-NL" dirty="0"/>
              <a:t> verschil?</a:t>
            </a:r>
          </a:p>
          <a:p>
            <a:r>
              <a:rPr lang="nl-NL" dirty="0"/>
              <a:t>120 – 110 = 10 km p/u.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Wat is de 100%? 120km p/u of 110km p/u?</a:t>
            </a:r>
          </a:p>
          <a:p>
            <a:r>
              <a:rPr lang="nl-NL" dirty="0"/>
              <a:t>De “oude” situatie: 120 km p/u. 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F893164-E8D2-028B-A3D0-7960F9624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9532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Hoeveel procent is </a:t>
            </a:r>
            <a:r>
              <a:rPr lang="nl-NL" i="1"/>
              <a:t>110 km minder </a:t>
            </a:r>
            <a:r>
              <a:rPr lang="nl-NL" i="1" dirty="0"/>
              <a:t>als 120 km p/u</a:t>
            </a:r>
            <a:r>
              <a:rPr lang="nl-NL" dirty="0"/>
              <a:t>?</a:t>
            </a:r>
            <a:endParaRPr lang="nl-NL" i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561990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/>
              <a:t>120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80977" y="4991341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srgbClr val="FF0000"/>
                </a:solidFill>
              </a:rPr>
              <a:t>8,3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572000" y="380057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120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78326" y="524010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120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10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5492613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10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4983781" y="546415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400325" y="3770140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prstClr val="black"/>
                </a:solidFill>
              </a:rPr>
              <a:t>10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122150" y="4694919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?</a:t>
            </a:r>
            <a:endParaRPr kumimoji="0" lang="nl-NL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FBC58A6-2FC4-D683-75E2-97C31035F2C8}"/>
              </a:ext>
            </a:extLst>
          </p:cNvPr>
          <p:cNvSpPr txBox="1"/>
          <p:nvPr/>
        </p:nvSpPr>
        <p:spPr>
          <a:xfrm>
            <a:off x="7223429" y="303116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ABSOLUUT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514DEB8-8D06-3E1E-8291-F5D284BFB122}"/>
              </a:ext>
            </a:extLst>
          </p:cNvPr>
          <p:cNvSpPr txBox="1"/>
          <p:nvPr/>
        </p:nvSpPr>
        <p:spPr>
          <a:xfrm>
            <a:off x="7275352" y="5548955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RELATIEF</a:t>
            </a:r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3F43522-7E56-1FA1-6B6B-2F49855F4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89881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  <p:bldP spid="2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630FF4-2017-479C-87E7-D892471F9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1.4 Procenten en grote getallen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97924A-1D55-464E-996F-B60DED833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1.000 = duizend</a:t>
            </a:r>
          </a:p>
          <a:p>
            <a:r>
              <a:rPr lang="nl-NL" dirty="0"/>
              <a:t>1.000.000 = miljoen</a:t>
            </a:r>
          </a:p>
          <a:p>
            <a:r>
              <a:rPr lang="nl-NL" dirty="0"/>
              <a:t>1.000.000.000 = miljard</a:t>
            </a:r>
          </a:p>
          <a:p>
            <a:endParaRPr lang="nl-NL" dirty="0"/>
          </a:p>
          <a:p>
            <a:r>
              <a:rPr lang="nl-NL" dirty="0"/>
              <a:t>Je </a:t>
            </a:r>
            <a:r>
              <a:rPr lang="nl-NL" b="1" u="sng" dirty="0"/>
              <a:t>kan</a:t>
            </a:r>
            <a:r>
              <a:rPr lang="nl-NL" dirty="0"/>
              <a:t> de getallen in een opgave uitschrijven.</a:t>
            </a:r>
          </a:p>
          <a:p>
            <a:endParaRPr lang="nl-NL" u="sng" dirty="0"/>
          </a:p>
          <a:p>
            <a:r>
              <a:rPr lang="nl-NL" dirty="0"/>
              <a:t>Het </a:t>
            </a:r>
            <a:r>
              <a:rPr lang="nl-NL" b="1" u="sng" dirty="0"/>
              <a:t>hoeft niet.</a:t>
            </a:r>
            <a:r>
              <a:rPr lang="nl-NL" dirty="0"/>
              <a:t> Het zijn maateenheden.</a:t>
            </a:r>
            <a:endParaRPr lang="nl-NL" b="1" u="sng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48A9E30-756D-73CA-91F3-778534BDB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7696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4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23 procent van 16,8 miljoen? 16.800.000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123728" y="377014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/>
              <a:t>16.800.000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754485" y="3459898"/>
            <a:ext cx="2137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3.864.000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334463" y="537278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noProof="0" dirty="0">
                <a:solidFill>
                  <a:prstClr val="black"/>
                </a:solidFill>
              </a:rPr>
              <a:t>23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5643857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noProof="0" dirty="0">
                <a:solidFill>
                  <a:prstClr val="black"/>
                </a:solidFill>
              </a:rPr>
              <a:t>23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5160861" y="534062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204977" y="3785923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noProof="0" dirty="0">
                <a:solidFill>
                  <a:prstClr val="black"/>
                </a:solidFill>
              </a:rPr>
              <a:t>?</a:t>
            </a:r>
            <a:endParaRPr kumimoji="0" lang="nl-NL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122150" y="4694919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prstClr val="black"/>
                </a:solidFill>
              </a:rPr>
              <a:t>23</a:t>
            </a:r>
            <a:endParaRPr kumimoji="0" lang="nl-NL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E6D51B1-6E8E-0DBD-AF57-773D70834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27384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4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23 procent van 16,8 miljoen?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561990" y="3770142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/>
              <a:t>16,8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754485" y="3459898"/>
            <a:ext cx="2137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3,864 miljoen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100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100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334463" y="537278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:100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noProof="0" dirty="0">
                <a:solidFill>
                  <a:prstClr val="black"/>
                </a:solidFill>
              </a:rPr>
              <a:t>23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5643857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noProof="0" dirty="0">
                <a:solidFill>
                  <a:prstClr val="black"/>
                </a:solidFill>
              </a:rPr>
              <a:t>23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5160861" y="534062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204977" y="3785923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noProof="0" dirty="0">
                <a:solidFill>
                  <a:prstClr val="black"/>
                </a:solidFill>
              </a:rPr>
              <a:t>?</a:t>
            </a:r>
            <a:endParaRPr kumimoji="0" lang="nl-NL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122150" y="4694919"/>
            <a:ext cx="632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prstClr val="black"/>
                </a:solidFill>
              </a:rPr>
              <a:t>23</a:t>
            </a:r>
            <a:endParaRPr kumimoji="0" lang="nl-NL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0DB74BF-8766-C115-AA04-7C6C7FCAA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30493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8F9B58-57E5-4078-88D5-78B2B16AB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1.5 Terugrekenen met procenten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600A84-EE5B-479B-9C3A-845E8B1ED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Van een gedeelte weet je het </a:t>
            </a:r>
            <a:r>
              <a:rPr lang="nl-NL" b="1" i="1" dirty="0"/>
              <a:t>aantal</a:t>
            </a:r>
            <a:r>
              <a:rPr lang="nl-NL" b="1" dirty="0"/>
              <a:t> en het </a:t>
            </a:r>
            <a:r>
              <a:rPr lang="nl-NL" b="1" i="1" dirty="0"/>
              <a:t>percentage</a:t>
            </a:r>
            <a:r>
              <a:rPr lang="nl-NL" b="1" dirty="0"/>
              <a:t>.</a:t>
            </a:r>
          </a:p>
          <a:p>
            <a:endParaRPr lang="nl-NL" dirty="0"/>
          </a:p>
          <a:p>
            <a:r>
              <a:rPr lang="nl-NL" dirty="0"/>
              <a:t>Je moet TERUG naar het geheel. Naar de 100%.</a:t>
            </a:r>
          </a:p>
          <a:p>
            <a:endParaRPr lang="nl-NL" dirty="0"/>
          </a:p>
          <a:p>
            <a:r>
              <a:rPr lang="nl-NL" dirty="0"/>
              <a:t>Met de verhoudingstabel.</a:t>
            </a:r>
          </a:p>
          <a:p>
            <a:endParaRPr lang="nl-NL" dirty="0"/>
          </a:p>
          <a:p>
            <a:r>
              <a:rPr lang="nl-NL" i="1" dirty="0"/>
              <a:t>Bijv. 6 leerlingen hebben een bril. Dat is 27,3%. Hoeveel leerlingen in de klas? 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CBB9FDC-C2A8-876B-A44E-C21C10AB5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7889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4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506585" y="1568230"/>
            <a:ext cx="7239000" cy="4846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i="1" dirty="0"/>
              <a:t>6 leerlingen hebben een bril. Dat is 27,3%. Hoeveel </a:t>
            </a:r>
            <a:r>
              <a:rPr lang="nl-NL" i="1" dirty="0" err="1"/>
              <a:t>ll</a:t>
            </a:r>
            <a:r>
              <a:rPr lang="nl-NL" i="1" dirty="0"/>
              <a:t> in de klas?</a:t>
            </a: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525986" y="3760716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/>
              <a:t>6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754485" y="3459898"/>
            <a:ext cx="2137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>
                <a:solidFill>
                  <a:srgbClr val="FF0000"/>
                </a:solidFill>
              </a:rPr>
              <a:t>22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prstClr val="black"/>
                </a:solidFill>
              </a:rPr>
              <a:t>27,3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nl-NL" dirty="0">
                <a:solidFill>
                  <a:prstClr val="black"/>
                </a:solidFill>
              </a:rPr>
              <a:t>27,3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3334463" y="537278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:27,3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100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5643857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100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5160861" y="534062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204977" y="3785923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noProof="0" dirty="0">
                <a:solidFill>
                  <a:prstClr val="black"/>
                </a:solidFill>
              </a:rPr>
              <a:t>?</a:t>
            </a:r>
            <a:endParaRPr kumimoji="0" lang="nl-NL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122150" y="4694919"/>
            <a:ext cx="99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>
                <a:solidFill>
                  <a:prstClr val="black"/>
                </a:solidFill>
              </a:rPr>
              <a:t>100</a:t>
            </a:r>
            <a:endParaRPr kumimoji="0" lang="nl-NL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EF674925-BE4F-6DEA-6F9A-FB528CF11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4542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096118-36D2-4945-A010-A1BE3E869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1.5 Terugrekenen naar procenten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8A45A38-8899-4385-AF43-B4268F548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De oude situatie berekenen na een stijging of daling.</a:t>
            </a:r>
          </a:p>
          <a:p>
            <a:endParaRPr lang="nl-NL" dirty="0"/>
          </a:p>
          <a:p>
            <a:r>
              <a:rPr lang="nl-NL" dirty="0"/>
              <a:t>1. Bepalen hoeveel procent de nieuwe situatie is.</a:t>
            </a:r>
          </a:p>
          <a:p>
            <a:endParaRPr lang="nl-NL" dirty="0"/>
          </a:p>
          <a:p>
            <a:r>
              <a:rPr lang="nl-NL" dirty="0"/>
              <a:t>2. Terugrekenen naar de oude 100%.</a:t>
            </a:r>
          </a:p>
          <a:p>
            <a:endParaRPr lang="nl-NL" dirty="0"/>
          </a:p>
          <a:p>
            <a:r>
              <a:rPr lang="nl-NL" dirty="0"/>
              <a:t>3. Verhoudingstabel.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781D8EE-AA22-6731-4BF3-A598F0725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1166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5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506585" y="1568230"/>
            <a:ext cx="7239000" cy="4846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i="1" dirty="0"/>
              <a:t>Huurprijs is verhoogd met 4,7%. Nieuwe huurprijs is dus </a:t>
            </a:r>
            <a:r>
              <a:rPr lang="nl-NL" sz="1800" i="1" dirty="0"/>
              <a:t>(100+4,7) </a:t>
            </a:r>
            <a:r>
              <a:rPr lang="nl-NL" sz="2400" i="1" dirty="0"/>
              <a:t>= 104,7%. Nieuwe huurprijs 575,30 euro. De oude?</a:t>
            </a:r>
            <a:endParaRPr lang="nl-NL" sz="24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525986" y="3760716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/>
              <a:t>575,30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754485" y="3459898"/>
            <a:ext cx="2137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>
                <a:solidFill>
                  <a:srgbClr val="FF0000"/>
                </a:solidFill>
              </a:rPr>
              <a:t>549,47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>
                <a:solidFill>
                  <a:prstClr val="black"/>
                </a:solidFill>
              </a:rPr>
              <a:t>104,7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nl-NL" noProof="0" dirty="0">
                <a:solidFill>
                  <a:prstClr val="black"/>
                </a:solidFill>
              </a:rPr>
              <a:t>104,7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3334463" y="537278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lang="nl-NL" dirty="0">
                <a:solidFill>
                  <a:prstClr val="black"/>
                </a:solidFill>
              </a:rPr>
              <a:t>104,7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100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5643857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100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5160861" y="534062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204977" y="3785923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noProof="0" dirty="0">
                <a:solidFill>
                  <a:prstClr val="black"/>
                </a:solidFill>
              </a:rPr>
              <a:t>?</a:t>
            </a:r>
            <a:endParaRPr kumimoji="0" lang="nl-NL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122150" y="4694919"/>
            <a:ext cx="99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>
                <a:solidFill>
                  <a:prstClr val="black"/>
                </a:solidFill>
              </a:rPr>
              <a:t>100</a:t>
            </a:r>
            <a:endParaRPr kumimoji="0" lang="nl-NL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9B0C453-057F-6943-8152-1BB6A017C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5554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6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506585" y="1568230"/>
            <a:ext cx="7239000" cy="4846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i="1" dirty="0"/>
              <a:t>Tv verlaagd met 12,5%. Nieuwe prijs is </a:t>
            </a:r>
            <a:r>
              <a:rPr lang="nl-NL" sz="2400" i="1"/>
              <a:t>dus </a:t>
            </a:r>
            <a:r>
              <a:rPr lang="nl-NL" sz="1800" i="1"/>
              <a:t>hoeveel %?</a:t>
            </a:r>
            <a:r>
              <a:rPr lang="nl-NL" sz="2400" i="1"/>
              <a:t>. </a:t>
            </a:r>
            <a:r>
              <a:rPr lang="nl-NL" sz="2400" i="1" dirty="0"/>
              <a:t>Nieuwe prijs 436 euro. De oude?</a:t>
            </a:r>
            <a:endParaRPr lang="nl-NL" sz="24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525986" y="3760716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/>
              <a:t>436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754485" y="3459898"/>
            <a:ext cx="2137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srgbClr val="FF0000"/>
                </a:solidFill>
              </a:rPr>
              <a:t>498,29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dirty="0">
                <a:solidFill>
                  <a:prstClr val="black"/>
                </a:solidFill>
              </a:rPr>
              <a:t>87,5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lang="nl-NL" dirty="0">
                <a:solidFill>
                  <a:prstClr val="black"/>
                </a:solidFill>
              </a:rPr>
              <a:t>87,5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3334463" y="537278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lang="nl-NL" noProof="0" dirty="0">
                <a:solidFill>
                  <a:prstClr val="black"/>
                </a:solidFill>
              </a:rPr>
              <a:t>87,5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100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5643857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100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5160861" y="534062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204977" y="3785923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noProof="0" dirty="0">
                <a:solidFill>
                  <a:prstClr val="black"/>
                </a:solidFill>
              </a:rPr>
              <a:t>?</a:t>
            </a:r>
            <a:endParaRPr kumimoji="0" lang="nl-NL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122150" y="4694919"/>
            <a:ext cx="99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>
                <a:solidFill>
                  <a:prstClr val="black"/>
                </a:solidFill>
              </a:rPr>
              <a:t>100</a:t>
            </a:r>
            <a:endParaRPr kumimoji="0" lang="nl-NL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AC9CEBD9-1BFA-6107-7759-5A631F166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628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3A6FC7-7209-4DCF-9BEB-F5358224C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1.6 Promille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839DD6-067E-4C94-8F59-3623564F0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Pro cent = per 100</a:t>
            </a:r>
          </a:p>
          <a:p>
            <a:r>
              <a:rPr lang="nl-NL" dirty="0"/>
              <a:t>Pro mille = per </a:t>
            </a:r>
            <a:r>
              <a:rPr lang="nl-NL" b="1" dirty="0">
                <a:solidFill>
                  <a:srgbClr val="FF0000"/>
                </a:solidFill>
              </a:rPr>
              <a:t>1000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Werkt identiek aan procent, alleen werk je met basisgetal </a:t>
            </a:r>
            <a:r>
              <a:rPr lang="nl-NL" b="1" dirty="0">
                <a:solidFill>
                  <a:srgbClr val="FF0000"/>
                </a:solidFill>
              </a:rPr>
              <a:t>1000</a:t>
            </a:r>
            <a:r>
              <a:rPr lang="nl-NL" dirty="0"/>
              <a:t> in plaats van de normale 100.</a:t>
            </a:r>
          </a:p>
          <a:p>
            <a:endParaRPr lang="nl-NL" dirty="0"/>
          </a:p>
          <a:p>
            <a:r>
              <a:rPr lang="nl-NL" dirty="0"/>
              <a:t>Verhoudingstabel met </a:t>
            </a:r>
            <a:r>
              <a:rPr lang="nl-NL" b="1" dirty="0">
                <a:solidFill>
                  <a:srgbClr val="FF0000"/>
                </a:solidFill>
              </a:rPr>
              <a:t>1000</a:t>
            </a:r>
            <a:r>
              <a:rPr lang="nl-NL" dirty="0"/>
              <a:t> dus.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F414580-9C97-44C2-B16F-6AB22CDEBE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573" y="476672"/>
            <a:ext cx="3384376" cy="242653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606ECBF-7961-4787-B1CF-1322CC7DD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733" y="4954815"/>
            <a:ext cx="1944216" cy="1626793"/>
          </a:xfrm>
          <a:prstGeom prst="rect">
            <a:avLst/>
          </a:prstGeom>
        </p:spPr>
      </p:pic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F692324-48C2-ADBF-A231-8C021BD59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475670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05"/>
          <a:stretch/>
        </p:blipFill>
        <p:spPr>
          <a:xfrm>
            <a:off x="827584" y="2822699"/>
            <a:ext cx="7800001" cy="3592169"/>
          </a:xfrm>
          <a:prstGeom prst="rect">
            <a:avLst/>
          </a:prstGeom>
        </p:spPr>
      </p:pic>
      <p:sp>
        <p:nvSpPr>
          <p:cNvPr id="296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nl-NL" dirty="0"/>
              <a:t>Oefenopgave 6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506585" y="1568230"/>
            <a:ext cx="7239000" cy="4846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800" i="1" dirty="0"/>
              <a:t>1,5 ‰ van 125.600 inwoners.</a:t>
            </a:r>
            <a:endParaRPr lang="nl-NL" sz="28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2525986" y="3760716"/>
            <a:ext cx="12899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/>
              <a:t>125600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826493" y="3459898"/>
            <a:ext cx="21379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>
                <a:solidFill>
                  <a:srgbClr val="FF0000"/>
                </a:solidFill>
              </a:rPr>
              <a:t>188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627784" y="4673192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>
                <a:solidFill>
                  <a:prstClr val="black"/>
                </a:solidFill>
              </a:rPr>
              <a:t>1000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4438466" y="4704656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008204" y="306896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:1000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334463" y="537278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:</a:t>
            </a:r>
            <a:r>
              <a:rPr lang="nl-NL" dirty="0">
                <a:solidFill>
                  <a:prstClr val="black"/>
                </a:solidFill>
              </a:rPr>
              <a:t>1000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5436095" y="3068961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1,5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5643857" y="5414275"/>
            <a:ext cx="1471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panose="020B0604020202020204" pitchFamily="34" charset="0"/>
              </a:rPr>
              <a:t>X </a:t>
            </a:r>
            <a:r>
              <a:rPr lang="nl-NL" dirty="0">
                <a:solidFill>
                  <a:prstClr val="black"/>
                </a:solidFill>
              </a:rPr>
              <a:t>1,5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Gekromde PIJL-OMHOOG 4"/>
          <p:cNvSpPr/>
          <p:nvPr/>
        </p:nvSpPr>
        <p:spPr>
          <a:xfrm>
            <a:off x="2771800" y="5414275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3" name="Gekromde PIJL-OMHOOG 22"/>
          <p:cNvSpPr/>
          <p:nvPr/>
        </p:nvSpPr>
        <p:spPr>
          <a:xfrm>
            <a:off x="5160861" y="5340622"/>
            <a:ext cx="2088232" cy="75102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9" name="Gekromde PIJL-OMLAAG 8"/>
          <p:cNvSpPr/>
          <p:nvPr/>
        </p:nvSpPr>
        <p:spPr>
          <a:xfrm>
            <a:off x="2771800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7" name="Gekromde PIJL-OMLAAG 26"/>
          <p:cNvSpPr/>
          <p:nvPr/>
        </p:nvSpPr>
        <p:spPr>
          <a:xfrm>
            <a:off x="5107881" y="2636913"/>
            <a:ext cx="1955784" cy="80138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204977" y="3785923"/>
            <a:ext cx="632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3600" b="1" noProof="0" dirty="0">
                <a:solidFill>
                  <a:prstClr val="black"/>
                </a:solidFill>
              </a:rPr>
              <a:t>?</a:t>
            </a:r>
            <a:endParaRPr kumimoji="0" lang="nl-NL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122150" y="4704656"/>
            <a:ext cx="99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2400" noProof="0" dirty="0">
                <a:solidFill>
                  <a:prstClr val="black"/>
                </a:solidFill>
              </a:rPr>
              <a:t>1,5</a:t>
            </a:r>
            <a:endParaRPr kumimoji="0" lang="nl-NL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DE65D9F-9839-67DF-622B-BF2A51347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8696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2" grpId="0"/>
      <p:bldP spid="13" grpId="0"/>
      <p:bldP spid="21" grpId="0"/>
      <p:bldP spid="24" grpId="0"/>
      <p:bldP spid="22" grpId="0"/>
      <p:bldP spid="26" grpId="0"/>
      <p:bldP spid="5" grpId="0" animBg="1"/>
      <p:bldP spid="23" grpId="0" animBg="1"/>
      <p:bldP spid="9" grpId="0" animBg="1"/>
      <p:bldP spid="27" grpId="0" animBg="1"/>
      <p:bldP spid="11" grpId="0"/>
      <p:bldP spid="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00DCA-BC8E-406B-9C95-6387C008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1.7 Exponentiële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301E73-EEB1-4991-B4C1-A3F63F1E2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Meerdere periodes stijging met hetzelfde percentage.</a:t>
            </a:r>
          </a:p>
          <a:p>
            <a:r>
              <a:rPr lang="nl-NL" dirty="0"/>
              <a:t>Bijvoorbeeld een spaarrekening. Elke jaar percentage rente erbij.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0CDED6-F962-4CB0-A113-B54FAEF19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832" y="4365104"/>
            <a:ext cx="1866900" cy="15049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AC22C4B-BC17-4EFE-3AAB-6B80B5B3B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928323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Rentebedrag- voorbeeld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9552" y="1558850"/>
            <a:ext cx="7239000" cy="4846638"/>
          </a:xfrm>
        </p:spPr>
        <p:txBody>
          <a:bodyPr/>
          <a:lstStyle/>
          <a:p>
            <a:r>
              <a:rPr lang="nl-NL" dirty="0"/>
              <a:t>Rentepercentage is per </a:t>
            </a:r>
            <a:r>
              <a:rPr lang="nl-NL" sz="3200" dirty="0"/>
              <a:t>jaar</a:t>
            </a:r>
            <a:r>
              <a:rPr lang="nl-NL" sz="3200" b="1" dirty="0"/>
              <a:t> </a:t>
            </a:r>
            <a:r>
              <a:rPr lang="nl-NL" sz="3200" dirty="0"/>
              <a:t>is 2%</a:t>
            </a:r>
            <a:r>
              <a:rPr lang="nl-NL" dirty="0"/>
              <a:t>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€ 500 spaargeld inleg. </a:t>
            </a:r>
          </a:p>
          <a:p>
            <a:endParaRPr lang="nl-NL" dirty="0"/>
          </a:p>
          <a:p>
            <a:r>
              <a:rPr lang="nl-NL" dirty="0"/>
              <a:t>Eerste </a:t>
            </a:r>
            <a:r>
              <a:rPr lang="nl-NL" sz="2800" dirty="0"/>
              <a:t>jaar</a:t>
            </a:r>
            <a:r>
              <a:rPr lang="nl-NL" dirty="0"/>
              <a:t> dus € 10,00 rente (2% van 500).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7981256-7F22-377B-264B-B73B24C0F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1241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5488" y="838200"/>
            <a:ext cx="7296952" cy="685800"/>
          </a:xfrm>
        </p:spPr>
        <p:txBody>
          <a:bodyPr>
            <a:normAutofit fontScale="90000"/>
          </a:bodyPr>
          <a:lstStyle/>
          <a:p>
            <a:r>
              <a:rPr lang="nl-NL" dirty="0"/>
              <a:t>Samengestelde rente + 2% per jaar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9725"/>
            <a:ext cx="7643192" cy="4846638"/>
          </a:xfrm>
        </p:spPr>
        <p:txBody>
          <a:bodyPr/>
          <a:lstStyle/>
          <a:p>
            <a:r>
              <a:rPr lang="nl-NL" dirty="0"/>
              <a:t>Tijdlijn.</a:t>
            </a:r>
          </a:p>
        </p:txBody>
      </p:sp>
      <p:cxnSp>
        <p:nvCxnSpPr>
          <p:cNvPr id="6" name="Rechte verbindingslijn met pijl 5"/>
          <p:cNvCxnSpPr/>
          <p:nvPr/>
        </p:nvCxnSpPr>
        <p:spPr bwMode="auto">
          <a:xfrm>
            <a:off x="1235488" y="3933056"/>
            <a:ext cx="6552728" cy="0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" name="Rechte verbindingslijn 8"/>
          <p:cNvCxnSpPr/>
          <p:nvPr/>
        </p:nvCxnSpPr>
        <p:spPr bwMode="auto">
          <a:xfrm>
            <a:off x="1259632" y="3284984"/>
            <a:ext cx="0" cy="1368152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Rechte verbindingslijn 10"/>
          <p:cNvCxnSpPr/>
          <p:nvPr/>
        </p:nvCxnSpPr>
        <p:spPr bwMode="auto">
          <a:xfrm>
            <a:off x="3203848" y="3284984"/>
            <a:ext cx="0" cy="144016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Rechte verbindingslijn 11"/>
          <p:cNvCxnSpPr/>
          <p:nvPr/>
        </p:nvCxnSpPr>
        <p:spPr bwMode="auto">
          <a:xfrm>
            <a:off x="5148064" y="3307410"/>
            <a:ext cx="0" cy="1395308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Rechte verbindingslijn 12"/>
          <p:cNvCxnSpPr/>
          <p:nvPr/>
        </p:nvCxnSpPr>
        <p:spPr bwMode="auto">
          <a:xfrm>
            <a:off x="6876256" y="3248980"/>
            <a:ext cx="0" cy="1440160"/>
          </a:xfrm>
          <a:prstGeom prst="line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kstvak 15"/>
          <p:cNvSpPr txBox="1"/>
          <p:nvPr/>
        </p:nvSpPr>
        <p:spPr>
          <a:xfrm>
            <a:off x="1907704" y="4778061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0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3923928" y="477887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0" dirty="0"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18" name="Tekstvak 17"/>
          <p:cNvSpPr txBox="1"/>
          <p:nvPr/>
        </p:nvSpPr>
        <p:spPr>
          <a:xfrm>
            <a:off x="5724128" y="4778061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0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7392172" y="477099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0" dirty="0"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1280095" y="4142082"/>
            <a:ext cx="828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€500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3118140" y="2865201"/>
            <a:ext cx="828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€500</a:t>
            </a:r>
          </a:p>
        </p:txBody>
      </p:sp>
      <p:sp>
        <p:nvSpPr>
          <p:cNvPr id="22" name="Tekstvak 21"/>
          <p:cNvSpPr txBox="1"/>
          <p:nvPr/>
        </p:nvSpPr>
        <p:spPr>
          <a:xfrm>
            <a:off x="5111240" y="2823319"/>
            <a:ext cx="828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€510</a:t>
            </a:r>
          </a:p>
        </p:txBody>
      </p:sp>
      <p:sp>
        <p:nvSpPr>
          <p:cNvPr id="23" name="Tekstvak 22"/>
          <p:cNvSpPr txBox="1"/>
          <p:nvPr/>
        </p:nvSpPr>
        <p:spPr>
          <a:xfrm>
            <a:off x="6866412" y="2844325"/>
            <a:ext cx="1317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€520,20</a:t>
            </a:r>
          </a:p>
        </p:txBody>
      </p:sp>
      <p:sp>
        <p:nvSpPr>
          <p:cNvPr id="24" name="Tekstvak 23"/>
          <p:cNvSpPr txBox="1"/>
          <p:nvPr/>
        </p:nvSpPr>
        <p:spPr>
          <a:xfrm>
            <a:off x="3129825" y="3235185"/>
            <a:ext cx="99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+ €10</a:t>
            </a:r>
          </a:p>
        </p:txBody>
      </p:sp>
      <p:sp>
        <p:nvSpPr>
          <p:cNvPr id="25" name="Tekstvak 24"/>
          <p:cNvSpPr txBox="1"/>
          <p:nvPr/>
        </p:nvSpPr>
        <p:spPr>
          <a:xfrm>
            <a:off x="5093730" y="3235185"/>
            <a:ext cx="1422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+ €10,20</a:t>
            </a:r>
          </a:p>
        </p:txBody>
      </p:sp>
      <p:sp>
        <p:nvSpPr>
          <p:cNvPr id="26" name="Tekstvak 25"/>
          <p:cNvSpPr txBox="1"/>
          <p:nvPr/>
        </p:nvSpPr>
        <p:spPr>
          <a:xfrm>
            <a:off x="6800532" y="3267401"/>
            <a:ext cx="1587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FF0000"/>
                </a:solidFill>
              </a:rPr>
              <a:t>+ €10,404</a:t>
            </a:r>
          </a:p>
        </p:txBody>
      </p:sp>
      <p:sp>
        <p:nvSpPr>
          <p:cNvPr id="27" name="Tekstvak 26"/>
          <p:cNvSpPr txBox="1"/>
          <p:nvPr/>
        </p:nvSpPr>
        <p:spPr>
          <a:xfrm>
            <a:off x="398730" y="290733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0" dirty="0">
                <a:latin typeface="Arial" panose="020B0604020202020204" pitchFamily="34" charset="0"/>
                <a:cs typeface="Arial" panose="020B0604020202020204" pitchFamily="34" charset="0"/>
              </a:rPr>
              <a:t>Saldo</a:t>
            </a:r>
          </a:p>
        </p:txBody>
      </p:sp>
      <p:sp>
        <p:nvSpPr>
          <p:cNvPr id="28" name="Tekstvak 27"/>
          <p:cNvSpPr txBox="1"/>
          <p:nvPr/>
        </p:nvSpPr>
        <p:spPr>
          <a:xfrm>
            <a:off x="377759" y="3235185"/>
            <a:ext cx="10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0" dirty="0">
                <a:latin typeface="Arial" panose="020B0604020202020204" pitchFamily="34" charset="0"/>
                <a:cs typeface="Arial" panose="020B0604020202020204" pitchFamily="34" charset="0"/>
              </a:rPr>
              <a:t>Rente</a:t>
            </a:r>
          </a:p>
        </p:txBody>
      </p:sp>
      <p:sp>
        <p:nvSpPr>
          <p:cNvPr id="30" name="Tekstvak 29"/>
          <p:cNvSpPr txBox="1"/>
          <p:nvPr/>
        </p:nvSpPr>
        <p:spPr>
          <a:xfrm>
            <a:off x="451519" y="3977893"/>
            <a:ext cx="950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800" b="0" dirty="0">
                <a:latin typeface="Arial" panose="020B0604020202020204" pitchFamily="34" charset="0"/>
                <a:cs typeface="Arial" panose="020B0604020202020204" pitchFamily="34" charset="0"/>
              </a:rPr>
              <a:t>Nieuw saldo</a:t>
            </a:r>
          </a:p>
        </p:txBody>
      </p:sp>
      <p:sp>
        <p:nvSpPr>
          <p:cNvPr id="34" name="Tekstvak 33"/>
          <p:cNvSpPr txBox="1"/>
          <p:nvPr/>
        </p:nvSpPr>
        <p:spPr>
          <a:xfrm>
            <a:off x="3230460" y="4050401"/>
            <a:ext cx="828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€510</a:t>
            </a:r>
          </a:p>
        </p:txBody>
      </p:sp>
      <p:sp>
        <p:nvSpPr>
          <p:cNvPr id="35" name="Tekstvak 34"/>
          <p:cNvSpPr txBox="1"/>
          <p:nvPr/>
        </p:nvSpPr>
        <p:spPr>
          <a:xfrm>
            <a:off x="5174740" y="4050400"/>
            <a:ext cx="1341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€520,20</a:t>
            </a:r>
          </a:p>
        </p:txBody>
      </p:sp>
      <p:cxnSp>
        <p:nvCxnSpPr>
          <p:cNvPr id="37" name="Rechte verbindingslijn met pijl 36"/>
          <p:cNvCxnSpPr>
            <a:stCxn id="34" idx="3"/>
          </p:cNvCxnSpPr>
          <p:nvPr/>
        </p:nvCxnSpPr>
        <p:spPr bwMode="auto">
          <a:xfrm flipV="1">
            <a:off x="4058552" y="3235185"/>
            <a:ext cx="1035179" cy="1046049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8" name="Rechte verbindingslijn met pijl 37"/>
          <p:cNvCxnSpPr/>
          <p:nvPr/>
        </p:nvCxnSpPr>
        <p:spPr bwMode="auto">
          <a:xfrm flipV="1">
            <a:off x="5907983" y="3096033"/>
            <a:ext cx="1035179" cy="1046049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Rechte verbindingslijn met pijl 38"/>
          <p:cNvCxnSpPr/>
          <p:nvPr/>
        </p:nvCxnSpPr>
        <p:spPr bwMode="auto">
          <a:xfrm flipV="1">
            <a:off x="2082961" y="3248980"/>
            <a:ext cx="1035179" cy="1046049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kstvak 35"/>
          <p:cNvSpPr txBox="1"/>
          <p:nvPr/>
        </p:nvSpPr>
        <p:spPr>
          <a:xfrm flipH="1">
            <a:off x="6943162" y="4005064"/>
            <a:ext cx="1359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€530,60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A315BA-45BA-1CDB-5BBE-53AEBB05A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6604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34" grpId="0"/>
      <p:bldP spid="35" grpId="0"/>
      <p:bldP spid="3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00DCA-BC8E-406B-9C95-6387C008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1.7 Exponentiële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301E73-EEB1-4991-B4C1-A3F63F1E2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Exponentiële formule werkt altijd met vier getallen:</a:t>
            </a:r>
          </a:p>
          <a:p>
            <a:endParaRPr lang="nl-NL" b="1" dirty="0"/>
          </a:p>
          <a:p>
            <a:r>
              <a:rPr lang="nl-NL" b="1" dirty="0"/>
              <a:t>Eindgetal</a:t>
            </a:r>
          </a:p>
          <a:p>
            <a:r>
              <a:rPr lang="nl-NL" b="1" dirty="0"/>
              <a:t>Begingetal</a:t>
            </a:r>
          </a:p>
          <a:p>
            <a:r>
              <a:rPr lang="nl-NL" b="1" dirty="0"/>
              <a:t>Groeifactor</a:t>
            </a:r>
          </a:p>
          <a:p>
            <a:r>
              <a:rPr lang="nl-NL" b="1" dirty="0"/>
              <a:t>Exponent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0CDED6-F962-4CB0-A113-B54FAEF19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4495800"/>
            <a:ext cx="1866900" cy="15049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02089BC-3C15-C17C-6F45-D79A97641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903337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00DCA-BC8E-406B-9C95-6387C008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1.7 Exponentiële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301E73-EEB1-4991-B4C1-A3F63F1E2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Exponentiële formule werkt altijd met vier getallen:</a:t>
            </a:r>
          </a:p>
          <a:p>
            <a:endParaRPr lang="nl-NL" b="1" dirty="0"/>
          </a:p>
          <a:p>
            <a:r>
              <a:rPr lang="nl-NL" b="1" dirty="0"/>
              <a:t>Eindgetal: dat wat je uit wil rekenen.</a:t>
            </a:r>
          </a:p>
          <a:p>
            <a:endParaRPr lang="nl-NL" b="1" dirty="0"/>
          </a:p>
          <a:p>
            <a:r>
              <a:rPr lang="nl-NL" dirty="0"/>
              <a:t>Begingetal</a:t>
            </a:r>
          </a:p>
          <a:p>
            <a:r>
              <a:rPr lang="nl-NL" dirty="0"/>
              <a:t>Groeifactor</a:t>
            </a:r>
          </a:p>
          <a:p>
            <a:r>
              <a:rPr lang="nl-NL" dirty="0"/>
              <a:t>Exponent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0CDED6-F962-4CB0-A113-B54FAEF19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4495800"/>
            <a:ext cx="1866900" cy="15049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C43D5E-0D3A-54C7-3516-A95CAD38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221913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00DCA-BC8E-406B-9C95-6387C008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1.7 Exponentiële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301E73-EEB1-4991-B4C1-A3F63F1E2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Exponentiële formule werkt altijd met vier getallen:</a:t>
            </a:r>
          </a:p>
          <a:p>
            <a:endParaRPr lang="nl-NL" b="1" dirty="0"/>
          </a:p>
          <a:p>
            <a:r>
              <a:rPr lang="nl-NL" dirty="0"/>
              <a:t>Eindgetal: dat wat je uit wil rekenen.</a:t>
            </a:r>
            <a:endParaRPr lang="nl-NL" b="1" dirty="0"/>
          </a:p>
          <a:p>
            <a:r>
              <a:rPr lang="nl-NL" b="1" dirty="0"/>
              <a:t>Begingetal: de beginwaarde uit de som.</a:t>
            </a:r>
          </a:p>
          <a:p>
            <a:endParaRPr lang="nl-NL" dirty="0"/>
          </a:p>
          <a:p>
            <a:r>
              <a:rPr lang="nl-NL" dirty="0"/>
              <a:t>Groeifactor</a:t>
            </a:r>
          </a:p>
          <a:p>
            <a:r>
              <a:rPr lang="nl-NL" dirty="0"/>
              <a:t>Exponent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0CDED6-F962-4CB0-A113-B54FAEF19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4495800"/>
            <a:ext cx="1866900" cy="15049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7B6D79A-7F6D-C1B3-CA61-04A96477B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130050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00DCA-BC8E-406B-9C95-6387C008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1.7 Exponentiële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301E73-EEB1-4991-B4C1-A3F63F1E2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Exponentiële formule werkt altijd met vier getallen:</a:t>
            </a:r>
          </a:p>
          <a:p>
            <a:endParaRPr lang="nl-NL" b="1" dirty="0"/>
          </a:p>
          <a:p>
            <a:r>
              <a:rPr lang="nl-NL" dirty="0"/>
              <a:t>Eindgetal: dat wat je uit wil rekenen.</a:t>
            </a:r>
            <a:endParaRPr lang="nl-NL" b="1" dirty="0"/>
          </a:p>
          <a:p>
            <a:r>
              <a:rPr lang="nl-NL" dirty="0"/>
              <a:t>Begingetal: de beginwaarde uit de som.</a:t>
            </a:r>
          </a:p>
          <a:p>
            <a:r>
              <a:rPr lang="nl-NL" b="1" dirty="0"/>
              <a:t>Groeifactor:</a:t>
            </a:r>
            <a:r>
              <a:rPr lang="nl-NL" dirty="0"/>
              <a:t> </a:t>
            </a:r>
            <a:r>
              <a:rPr lang="nl-NL" b="1" dirty="0"/>
              <a:t>hoeveel % komt er elke keer bij</a:t>
            </a:r>
          </a:p>
          <a:p>
            <a:endParaRPr lang="nl-NL" dirty="0"/>
          </a:p>
          <a:p>
            <a:r>
              <a:rPr lang="nl-NL" dirty="0"/>
              <a:t>Exponent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0CDED6-F962-4CB0-A113-B54FAEF19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550" y="4495800"/>
            <a:ext cx="1866900" cy="15049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72D4126-9E10-1FE9-0A5A-B77C5546F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890391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00DCA-BC8E-406B-9C95-6387C0081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1.7 Exponentiële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301E73-EEB1-4991-B4C1-A3F63F1E2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Exponentiële formule werkt altijd met vier getallen:</a:t>
            </a:r>
          </a:p>
          <a:p>
            <a:endParaRPr lang="nl-NL" b="1" dirty="0"/>
          </a:p>
          <a:p>
            <a:r>
              <a:rPr lang="nl-NL" dirty="0"/>
              <a:t>Eindgetal: dat wat je uit wil rekenen.</a:t>
            </a:r>
            <a:endParaRPr lang="nl-NL" b="1" dirty="0"/>
          </a:p>
          <a:p>
            <a:r>
              <a:rPr lang="nl-NL" dirty="0"/>
              <a:t>Begingetal: de beginwaarde uit de som.</a:t>
            </a:r>
          </a:p>
          <a:p>
            <a:r>
              <a:rPr lang="nl-NL" dirty="0"/>
              <a:t>Groeifactor: hoeveel % komt er elke keer bij</a:t>
            </a:r>
          </a:p>
          <a:p>
            <a:r>
              <a:rPr lang="nl-NL" b="1" dirty="0"/>
              <a:t>Exponent: het aantal periodes uit de som.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0CDED6-F962-4CB0-A113-B54FAEF19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5066383"/>
            <a:ext cx="1866900" cy="15049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5FD8677-3D11-7CB3-D433-FBCD64E49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334731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Groeifactor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sz="2400" dirty="0"/>
                  <a:t>Rente op spaarrekening is elke jaar:  +2%</a:t>
                </a:r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r>
                  <a:rPr lang="nl-NL" dirty="0"/>
                  <a:t>Maak van het percentage in de som </a:t>
                </a:r>
                <a:r>
                  <a:rPr lang="nl-NL"/>
                  <a:t>een groeifactor:</a:t>
                </a:r>
                <a:endParaRPr lang="nl-NL" dirty="0"/>
              </a:p>
              <a:p>
                <a:pPr marL="0" indent="0">
                  <a:buNone/>
                </a:pPr>
                <a:r>
                  <a:rPr lang="nl-NL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𝑝𝑒𝑟𝑐𝑒𝑛𝑡𝑎𝑔𝑒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als het aantal stijgt</a:t>
                </a:r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nl-NL" i="1">
                            <a:latin typeface="Cambria Math" panose="02040503050406030204" pitchFamily="18" charset="0"/>
                          </a:rPr>
                          <m:t>𝑝𝑒𝑟𝑐𝑒𝑛𝑡𝑎𝑔𝑒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als het aantal daalt</a:t>
                </a:r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b="1" dirty="0"/>
                  <a:t>Groeifactor = </a:t>
                </a:r>
                <a:r>
                  <a:rPr lang="nl-NL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 = </a:t>
                </a:r>
                <a:r>
                  <a:rPr lang="nl-NL" b="1" dirty="0">
                    <a:solidFill>
                      <a:srgbClr val="FF0000"/>
                    </a:solidFill>
                  </a:rPr>
                  <a:t>1,02</a:t>
                </a:r>
                <a:r>
                  <a:rPr lang="nl-NL" dirty="0"/>
                  <a:t> 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006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EF9704-3510-DBC3-6AEF-5C1C9B9F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48006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Formule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Eindgetal = Begingetal x </a:t>
            </a:r>
            <a:r>
              <a:rPr lang="nl-NL" b="1" dirty="0" err="1"/>
              <a:t>Groeifactor</a:t>
            </a:r>
            <a:r>
              <a:rPr lang="nl-NL" b="1" baseline="30000" dirty="0" err="1"/>
              <a:t>Exponent</a:t>
            </a:r>
            <a:endParaRPr lang="nl-NL" b="1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Eerste inleg spaarrekening was 500 euro. Rente 2% per jaar. Na 3 jaar?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Eindgetal = </a:t>
            </a:r>
            <a:r>
              <a:rPr lang="nl-NL" b="1" dirty="0">
                <a:solidFill>
                  <a:srgbClr val="FF0000"/>
                </a:solidFill>
              </a:rPr>
              <a:t>500 x 1,02</a:t>
            </a:r>
            <a:r>
              <a:rPr lang="nl-NL" b="1" baseline="30000" dirty="0">
                <a:solidFill>
                  <a:srgbClr val="FF0000"/>
                </a:solidFill>
              </a:rPr>
              <a:t>3</a:t>
            </a:r>
            <a:endParaRPr lang="nl-NL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Antwoord: € 530,60</a:t>
            </a:r>
          </a:p>
          <a:p>
            <a:pPr marL="0" indent="0">
              <a:buNone/>
            </a:pPr>
            <a:endParaRPr lang="nl-NL" dirty="0"/>
          </a:p>
        </p:txBody>
      </p:sp>
      <p:cxnSp>
        <p:nvCxnSpPr>
          <p:cNvPr id="6" name="Rechte verbindingslijn met pijl 5"/>
          <p:cNvCxnSpPr/>
          <p:nvPr/>
        </p:nvCxnSpPr>
        <p:spPr bwMode="auto">
          <a:xfrm flipV="1">
            <a:off x="2210497" y="4380881"/>
            <a:ext cx="1296144" cy="599925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Rechte verbindingslijn met pijl 10"/>
          <p:cNvCxnSpPr/>
          <p:nvPr/>
        </p:nvCxnSpPr>
        <p:spPr bwMode="auto">
          <a:xfrm flipH="1" flipV="1">
            <a:off x="4096715" y="4143241"/>
            <a:ext cx="432048" cy="936104"/>
          </a:xfrm>
          <a:prstGeom prst="straightConnector1">
            <a:avLst/>
          </a:prstGeom>
          <a:solidFill>
            <a:schemeClr val="accent1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vak 12"/>
              <p:cNvSpPr txBox="1"/>
              <p:nvPr/>
            </p:nvSpPr>
            <p:spPr>
              <a:xfrm>
                <a:off x="574521" y="5033024"/>
                <a:ext cx="3271952" cy="485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dirty="0"/>
                  <a:t>Groeifactor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= 1,02 </a:t>
                </a:r>
              </a:p>
            </p:txBody>
          </p:sp>
        </mc:Choice>
        <mc:Fallback xmlns="">
          <p:sp>
            <p:nvSpPr>
              <p:cNvPr id="13" name="Tekstvak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21" y="5033024"/>
                <a:ext cx="3271952" cy="485774"/>
              </a:xfrm>
              <a:prstGeom prst="rect">
                <a:avLst/>
              </a:prstGeom>
              <a:blipFill>
                <a:blip r:embed="rId2"/>
                <a:stretch>
                  <a:fillRect l="-1490" b="-632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kstvak 13"/>
          <p:cNvSpPr txBox="1"/>
          <p:nvPr/>
        </p:nvSpPr>
        <p:spPr>
          <a:xfrm>
            <a:off x="4349320" y="5105346"/>
            <a:ext cx="2860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aantal jaren (exponent)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8229C90-84F1-4A87-ABDF-97B2D7294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914722" y="3083907"/>
            <a:ext cx="1888772" cy="936103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5C85A88-5892-3364-7C0C-1DF322CE2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5370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l-NL" b="1" dirty="0"/>
                  <a:t>Eindgetal = Begingetal x </a:t>
                </a:r>
                <a:r>
                  <a:rPr lang="nl-NL" b="1" dirty="0" err="1"/>
                  <a:t>Groeifactor</a:t>
                </a:r>
                <a:r>
                  <a:rPr lang="nl-NL" b="1" baseline="30000" dirty="0" err="1"/>
                  <a:t>Exponent</a:t>
                </a:r>
                <a:endParaRPr lang="nl-NL" b="1" dirty="0"/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Je hebt € 300</a:t>
                </a:r>
              </a:p>
              <a:p>
                <a:r>
                  <a:rPr lang="nl-NL" dirty="0"/>
                  <a:t>Je krijgt elk jaar 1,5% rente</a:t>
                </a:r>
              </a:p>
              <a:p>
                <a:r>
                  <a:rPr lang="nl-NL" dirty="0"/>
                  <a:t>Hoeveel heb je dan op de bank na 7 jaar?</a:t>
                </a:r>
              </a:p>
              <a:p>
                <a:endParaRPr lang="nl-NL" dirty="0"/>
              </a:p>
              <a:p>
                <a:r>
                  <a:rPr lang="nl-NL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+1,5</m:t>
                        </m:r>
                      </m:num>
                      <m:den>
                        <m:r>
                          <a:rPr lang="nl-NL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 = 1,015</a:t>
                </a:r>
              </a:p>
              <a:p>
                <a:r>
                  <a:rPr lang="nl-NL" dirty="0"/>
                  <a:t>groeifactor 1,015</a:t>
                </a:r>
              </a:p>
              <a:p>
                <a:endParaRPr lang="nl-NL" dirty="0"/>
              </a:p>
              <a:p>
                <a:r>
                  <a:rPr lang="nl-NL" dirty="0"/>
                  <a:t>Eindbedrag = 300 x 1,015</a:t>
                </a:r>
                <a:r>
                  <a:rPr lang="nl-NL" baseline="30000" dirty="0"/>
                  <a:t>7 </a:t>
                </a:r>
                <a:r>
                  <a:rPr lang="nl-NL" dirty="0"/>
                  <a:t>= € 332,95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132" b="-4528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083ACD6-BDB3-23E6-ED95-343462813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2613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>
              <a:xfrm>
                <a:off x="478928" y="1463675"/>
                <a:ext cx="7239000" cy="48466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nl-NL" b="1" dirty="0"/>
                  <a:t>Eindgetal = Begingetal x </a:t>
                </a:r>
                <a:r>
                  <a:rPr lang="nl-NL" b="1" dirty="0" err="1"/>
                  <a:t>Groeifactor</a:t>
                </a:r>
                <a:r>
                  <a:rPr lang="nl-NL" b="1" baseline="30000" dirty="0" err="1"/>
                  <a:t>Exponent</a:t>
                </a:r>
                <a:endParaRPr lang="nl-NL" b="1" dirty="0"/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Wildpark met 5500 olifanten</a:t>
                </a:r>
              </a:p>
              <a:p>
                <a:r>
                  <a:rPr lang="nl-NL" dirty="0"/>
                  <a:t>Stropers schieten elk jaar 6% af.</a:t>
                </a:r>
              </a:p>
              <a:p>
                <a:r>
                  <a:rPr lang="nl-NL" dirty="0"/>
                  <a:t>Hoeveel olifanten na 7 jaar?</a:t>
                </a:r>
              </a:p>
              <a:p>
                <a:endParaRPr lang="nl-NL" dirty="0"/>
              </a:p>
              <a:p>
                <a:r>
                  <a:rPr lang="nl-NL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100−6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= 0,94</a:t>
                </a:r>
              </a:p>
              <a:p>
                <a:r>
                  <a:rPr lang="nl-NL" dirty="0"/>
                  <a:t> groeifactor 0,94</a:t>
                </a:r>
              </a:p>
              <a:p>
                <a:endParaRPr lang="nl-NL" dirty="0"/>
              </a:p>
              <a:p>
                <a:r>
                  <a:rPr lang="nl-NL" dirty="0"/>
                  <a:t>Eindbedrag = 5500 x 0,94</a:t>
                </a:r>
                <a:r>
                  <a:rPr lang="nl-NL" baseline="30000" dirty="0"/>
                  <a:t>7 </a:t>
                </a:r>
                <a:r>
                  <a:rPr lang="nl-NL" dirty="0"/>
                  <a:t>= 3567.</a:t>
                </a:r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8928" y="1463675"/>
                <a:ext cx="7239000" cy="4846638"/>
              </a:xfrm>
              <a:blipFill>
                <a:blip r:embed="rId2"/>
                <a:stretch>
                  <a:fillRect l="-1516" t="-1132" b="-440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5A909C0-9786-4182-0A67-C1AB385B0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164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fd5Percent">
  <a:themeElements>
    <a:clrScheme name="Class Welcome 1">
      <a:dk1>
        <a:srgbClr val="000000"/>
      </a:dk1>
      <a:lt1>
        <a:srgbClr val="0099CC"/>
      </a:lt1>
      <a:dk2>
        <a:srgbClr val="000000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Class Welco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lass Welcome 1">
        <a:dk1>
          <a:srgbClr val="000000"/>
        </a:dk1>
        <a:lt1>
          <a:srgbClr val="0099CC"/>
        </a:lt1>
        <a:dk2>
          <a:srgbClr val="000000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 Welcome 3">
        <a:dk1>
          <a:srgbClr val="5F5F5F"/>
        </a:dk1>
        <a:lt1>
          <a:srgbClr val="FFFFFF"/>
        </a:lt1>
        <a:dk2>
          <a:srgbClr val="5F5F5F"/>
        </a:dk2>
        <a:lt2>
          <a:srgbClr val="00000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1771</Words>
  <Application>Microsoft Office PowerPoint</Application>
  <PresentationFormat>Diavoorstelling (4:3)</PresentationFormat>
  <Paragraphs>503</Paragraphs>
  <Slides>50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2</vt:i4>
      </vt:variant>
      <vt:variant>
        <vt:lpstr>Diatitels</vt:lpstr>
      </vt:variant>
      <vt:variant>
        <vt:i4>50</vt:i4>
      </vt:variant>
    </vt:vector>
  </HeadingPairs>
  <TitlesOfParts>
    <vt:vector size="60" baseType="lpstr">
      <vt:lpstr>Aptos</vt:lpstr>
      <vt:lpstr>Arial</vt:lpstr>
      <vt:lpstr>Calibri</vt:lpstr>
      <vt:lpstr>Cambria Math</vt:lpstr>
      <vt:lpstr>Trebuchet MS</vt:lpstr>
      <vt:lpstr>Verdana</vt:lpstr>
      <vt:lpstr>Wingdings</vt:lpstr>
      <vt:lpstr>Wingdings 2</vt:lpstr>
      <vt:lpstr>H1.4-1.6-oudpp</vt:lpstr>
      <vt:lpstr>Hfd5Percent</vt:lpstr>
      <vt:lpstr>Wiskunde 3TL </vt:lpstr>
      <vt:lpstr>1.1 Breuken en Procenten</vt:lpstr>
      <vt:lpstr>1.1 Breuken en Procenten</vt:lpstr>
      <vt:lpstr>1.1 Breuken en Procenten</vt:lpstr>
      <vt:lpstr>1.1 Breuken en Procenten</vt:lpstr>
      <vt:lpstr>1.1 Breuken en Procenten</vt:lpstr>
      <vt:lpstr>1.1 Breuken en Procenten</vt:lpstr>
      <vt:lpstr>1.1 Breuken en Procenten</vt:lpstr>
      <vt:lpstr>Truukjes</vt:lpstr>
      <vt:lpstr>1.2 Percentage gegeven</vt:lpstr>
      <vt:lpstr>1.2 Percentage gegeven</vt:lpstr>
      <vt:lpstr>Oefenopgave 1</vt:lpstr>
      <vt:lpstr>1.2 Percentage gegeven</vt:lpstr>
      <vt:lpstr>Oefenopgave 2</vt:lpstr>
      <vt:lpstr>1.2 Percentage gegeven</vt:lpstr>
      <vt:lpstr>Oefenopgave 3</vt:lpstr>
      <vt:lpstr>BTW</vt:lpstr>
      <vt:lpstr>Oefenopgave 1</vt:lpstr>
      <vt:lpstr>Oefenopgave 2</vt:lpstr>
      <vt:lpstr>1.3 percentage gevraagd</vt:lpstr>
      <vt:lpstr>Absoluut en relatief</vt:lpstr>
      <vt:lpstr>Absoluut en relatief</vt:lpstr>
      <vt:lpstr>Absoluut en relatief</vt:lpstr>
      <vt:lpstr>Absolute en relatieve toename</vt:lpstr>
      <vt:lpstr>1.3 Percentage gevraagd</vt:lpstr>
      <vt:lpstr>Absoluut en relatief</vt:lpstr>
      <vt:lpstr>Wat is de 100%?</vt:lpstr>
      <vt:lpstr>Oefenopgave 3</vt:lpstr>
      <vt:lpstr>1.4 Procenten en grote getallen</vt:lpstr>
      <vt:lpstr>Oefenopgave 4</vt:lpstr>
      <vt:lpstr>Oefenopgave 4</vt:lpstr>
      <vt:lpstr>1.5 Terugrekenen met procenten</vt:lpstr>
      <vt:lpstr>Oefenopgave 4</vt:lpstr>
      <vt:lpstr>1.5 Terugrekenen naar procenten</vt:lpstr>
      <vt:lpstr>Oefenopgave 5</vt:lpstr>
      <vt:lpstr>Oefenopgave 6</vt:lpstr>
      <vt:lpstr>1.6 Promille</vt:lpstr>
      <vt:lpstr>Oefenopgave 6</vt:lpstr>
      <vt:lpstr>1.7 Exponentiële formule</vt:lpstr>
      <vt:lpstr>Rentebedrag- voorbeeld</vt:lpstr>
      <vt:lpstr>Samengestelde rente + 2% per jaar</vt:lpstr>
      <vt:lpstr>1.7 Exponentiële formule</vt:lpstr>
      <vt:lpstr>1.7 Exponentiële formule</vt:lpstr>
      <vt:lpstr>1.7 Exponentiële formule</vt:lpstr>
      <vt:lpstr>1.7 Exponentiële formule</vt:lpstr>
      <vt:lpstr>1.7 Exponentiële formule</vt:lpstr>
      <vt:lpstr>Groeifactor</vt:lpstr>
      <vt:lpstr>Formule </vt:lpstr>
      <vt:lpstr>Oefening</vt:lpstr>
      <vt:lpstr>Oefening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165</cp:revision>
  <dcterms:created xsi:type="dcterms:W3CDTF">2013-09-15T12:09:42Z</dcterms:created>
  <dcterms:modified xsi:type="dcterms:W3CDTF">2026-07-26T10:09:29Z</dcterms:modified>
</cp:coreProperties>
</file>