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309" r:id="rId3"/>
    <p:sldId id="382" r:id="rId4"/>
    <p:sldId id="367" r:id="rId5"/>
    <p:sldId id="431" r:id="rId6"/>
    <p:sldId id="381" r:id="rId7"/>
    <p:sldId id="376" r:id="rId8"/>
    <p:sldId id="435" r:id="rId9"/>
    <p:sldId id="436" r:id="rId10"/>
    <p:sldId id="437" r:id="rId11"/>
    <p:sldId id="438" r:id="rId12"/>
    <p:sldId id="439" r:id="rId13"/>
    <p:sldId id="440" r:id="rId14"/>
    <p:sldId id="441" r:id="rId15"/>
    <p:sldId id="442" r:id="rId16"/>
    <p:sldId id="443" r:id="rId17"/>
    <p:sldId id="444" r:id="rId18"/>
    <p:sldId id="445" r:id="rId19"/>
    <p:sldId id="446" r:id="rId20"/>
    <p:sldId id="434" r:id="rId21"/>
    <p:sldId id="375" r:id="rId22"/>
    <p:sldId id="433" r:id="rId23"/>
    <p:sldId id="383" r:id="rId24"/>
    <p:sldId id="377" r:id="rId25"/>
    <p:sldId id="390" r:id="rId26"/>
    <p:sldId id="391" r:id="rId27"/>
    <p:sldId id="397" r:id="rId28"/>
    <p:sldId id="398" r:id="rId29"/>
    <p:sldId id="413" r:id="rId30"/>
    <p:sldId id="401" r:id="rId31"/>
    <p:sldId id="412" r:id="rId32"/>
    <p:sldId id="402" r:id="rId33"/>
    <p:sldId id="403" r:id="rId34"/>
    <p:sldId id="404" r:id="rId35"/>
    <p:sldId id="405" r:id="rId36"/>
    <p:sldId id="407" r:id="rId37"/>
    <p:sldId id="432" r:id="rId38"/>
    <p:sldId id="417" r:id="rId39"/>
    <p:sldId id="418" r:id="rId40"/>
    <p:sldId id="419" r:id="rId41"/>
    <p:sldId id="422" r:id="rId42"/>
    <p:sldId id="428" r:id="rId43"/>
    <p:sldId id="429" r:id="rId44"/>
    <p:sldId id="430" r:id="rId45"/>
    <p:sldId id="423" r:id="rId46"/>
    <p:sldId id="424" r:id="rId47"/>
    <p:sldId id="425" r:id="rId48"/>
    <p:sldId id="360" r:id="rId49"/>
    <p:sldId id="414" r:id="rId50"/>
    <p:sldId id="384" r:id="rId51"/>
    <p:sldId id="415" r:id="rId52"/>
    <p:sldId id="416" r:id="rId53"/>
    <p:sldId id="380" r:id="rId54"/>
    <p:sldId id="409" r:id="rId5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2" autoAdjust="0"/>
    <p:restoredTop sz="94660"/>
  </p:normalViewPr>
  <p:slideViewPr>
    <p:cSldViewPr>
      <p:cViewPr varScale="1">
        <p:scale>
          <a:sx n="78" d="100"/>
          <a:sy n="78" d="100"/>
        </p:scale>
        <p:origin x="1603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A7EFC-8CB9-45F4-ABFD-82C82661E097}" type="datetimeFigureOut">
              <a:rPr lang="nl-NL" smtClean="0"/>
              <a:t>25-7-2026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24A4C-0572-490F-BD24-88CA02174F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901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C37C6D7-80D8-4750-991A-EE77B4AFF511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B3303-5B3F-41E6-9CC5-B2F4C6C31F0D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54B1D83-2025-4208-914C-6563250C67B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6DD1D-9D11-490A-BB23-FD8B40E67414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E0695-BC0B-4C2A-BD20-48C04EB59869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05B3E-FD84-411A-B277-A7F65036A063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3DFD2-B0F5-48F7-A594-7217683247D2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7C46C-BC82-465D-AA59-F1EB17DC5AB0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F31C8FA-A927-4A1B-AADF-5D93444336D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B69E4-E6CC-476A-B64B-9C940372A55D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CF3885-1410-48C9-85AF-E3E9B2DEC63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830748E-A50E-4EA9-9AF5-0BA53791BCF4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3TL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/>
              <a:t>Goniometrie</a:t>
            </a:r>
            <a:endParaRPr lang="nl-NL" altLang="en-US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AF4B152-DD86-E47A-A0CD-CB3EF07E5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DE1A097-C86E-E1F8-DF14-2A36B728A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Schuine zijde is altijd dezelfde!</a:t>
            </a:r>
          </a:p>
          <a:p>
            <a:endParaRPr lang="nl-NL" dirty="0"/>
          </a:p>
        </p:txBody>
      </p:sp>
      <p:sp>
        <p:nvSpPr>
          <p:cNvPr id="6" name="Rechthoekige driehoek 5"/>
          <p:cNvSpPr/>
          <p:nvPr/>
        </p:nvSpPr>
        <p:spPr>
          <a:xfrm>
            <a:off x="2339752" y="3933056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/>
          <p:cNvSpPr txBox="1"/>
          <p:nvPr/>
        </p:nvSpPr>
        <p:spPr>
          <a:xfrm>
            <a:off x="3286647" y="4316134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Schuine</a:t>
            </a: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821F094C-0ACE-4B99-ABAD-6C49B06AF5F3}"/>
              </a:ext>
            </a:extLst>
          </p:cNvPr>
          <p:cNvCxnSpPr/>
          <p:nvPr/>
        </p:nvCxnSpPr>
        <p:spPr>
          <a:xfrm>
            <a:off x="2339752" y="5373216"/>
            <a:ext cx="216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1CECF2F8-47F8-4931-9789-156B7EE13FDB}"/>
              </a:ext>
            </a:extLst>
          </p:cNvPr>
          <p:cNvCxnSpPr/>
          <p:nvPr/>
        </p:nvCxnSpPr>
        <p:spPr>
          <a:xfrm>
            <a:off x="2555776" y="5373216"/>
            <a:ext cx="0" cy="28803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1AE9023-C8C6-A7B5-849C-ADCEB8D55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9156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/>
              <a:t>Het stoeltje. </a:t>
            </a: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sz="2800" dirty="0"/>
              <a:t>Je zet het stoeltje op de hoek die je </a:t>
            </a:r>
            <a:r>
              <a:rPr lang="nl-NL" sz="2800" b="1" dirty="0"/>
              <a:t>moet uitrekenen </a:t>
            </a:r>
            <a:r>
              <a:rPr lang="nl-NL" sz="2800" dirty="0"/>
              <a:t>óf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800" dirty="0"/>
              <a:t>Je zet het stoeltje op de hoek waarvan je </a:t>
            </a:r>
            <a:r>
              <a:rPr lang="nl-NL" sz="2800" b="1" dirty="0"/>
              <a:t>de graden weet</a:t>
            </a:r>
            <a:r>
              <a:rPr lang="nl-NL" sz="2800" dirty="0"/>
              <a:t>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                   ?</a:t>
            </a:r>
          </a:p>
        </p:txBody>
      </p:sp>
      <p:sp>
        <p:nvSpPr>
          <p:cNvPr id="5" name="Ovaal 4"/>
          <p:cNvSpPr/>
          <p:nvPr/>
        </p:nvSpPr>
        <p:spPr>
          <a:xfrm>
            <a:off x="2256345" y="4452692"/>
            <a:ext cx="57606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ige driehoek 5"/>
          <p:cNvSpPr/>
          <p:nvPr/>
        </p:nvSpPr>
        <p:spPr>
          <a:xfrm>
            <a:off x="2414215" y="4438407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018" y="4301121"/>
            <a:ext cx="752718" cy="75271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6F8D95E-D9E3-AC63-D654-F06BB3418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370" y="1456510"/>
            <a:ext cx="752718" cy="752718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C71A7B3F-8A77-0763-EEAD-DA1E75EC5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3383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Twee nieuwe begrippen: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sz="2800" dirty="0"/>
              <a:t>A</a:t>
            </a:r>
            <a:r>
              <a:rPr lang="nl-NL" dirty="0"/>
              <a:t>anliggende rechthoekszijde</a:t>
            </a:r>
          </a:p>
          <a:p>
            <a:r>
              <a:rPr lang="nl-NL" sz="2800" dirty="0"/>
              <a:t>O</a:t>
            </a:r>
            <a:r>
              <a:rPr lang="nl-NL" dirty="0"/>
              <a:t>verstaande rechthoekszijde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Ovaal 4"/>
          <p:cNvSpPr/>
          <p:nvPr/>
        </p:nvSpPr>
        <p:spPr>
          <a:xfrm>
            <a:off x="2051720" y="3787006"/>
            <a:ext cx="57606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6"/>
          <p:cNvCxnSpPr/>
          <p:nvPr/>
        </p:nvCxnSpPr>
        <p:spPr>
          <a:xfrm flipV="1">
            <a:off x="2060068" y="4509120"/>
            <a:ext cx="0" cy="864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2987824" y="5949280"/>
            <a:ext cx="864096" cy="158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hoekige driehoek 5"/>
          <p:cNvSpPr/>
          <p:nvPr/>
        </p:nvSpPr>
        <p:spPr>
          <a:xfrm>
            <a:off x="2339752" y="3933056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/>
          <p:cNvSpPr txBox="1"/>
          <p:nvPr/>
        </p:nvSpPr>
        <p:spPr>
          <a:xfrm>
            <a:off x="2915816" y="5678306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Overstaande</a:t>
            </a:r>
          </a:p>
        </p:txBody>
      </p:sp>
      <p:sp>
        <p:nvSpPr>
          <p:cNvPr id="10" name="Tekstvak 9"/>
          <p:cNvSpPr txBox="1"/>
          <p:nvPr/>
        </p:nvSpPr>
        <p:spPr>
          <a:xfrm rot="16200000">
            <a:off x="1195972" y="4585623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Aanliggende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778" y="3539639"/>
            <a:ext cx="752718" cy="752718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2E040CBD-5EE1-B51C-87D3-A23C48A2B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4692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Twee nieuwe begrippen:</a:t>
            </a:r>
          </a:p>
          <a:p>
            <a:endParaRPr lang="nl-NL" dirty="0"/>
          </a:p>
          <a:p>
            <a:r>
              <a:rPr lang="nl-NL" sz="2800" b="1" dirty="0"/>
              <a:t>A</a:t>
            </a:r>
            <a:r>
              <a:rPr lang="nl-NL" dirty="0"/>
              <a:t>anliggende rechthoekszijde</a:t>
            </a:r>
          </a:p>
          <a:p>
            <a:r>
              <a:rPr lang="nl-NL" sz="2800" b="1" dirty="0"/>
              <a:t>O</a:t>
            </a:r>
            <a:r>
              <a:rPr lang="nl-NL" dirty="0"/>
              <a:t>verstaande rechthoekszijde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Ovaal 4"/>
          <p:cNvSpPr/>
          <p:nvPr/>
        </p:nvSpPr>
        <p:spPr>
          <a:xfrm>
            <a:off x="4427984" y="5354576"/>
            <a:ext cx="57606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6"/>
          <p:cNvCxnSpPr/>
          <p:nvPr/>
        </p:nvCxnSpPr>
        <p:spPr>
          <a:xfrm flipV="1">
            <a:off x="2060068" y="4509120"/>
            <a:ext cx="0" cy="864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2987824" y="5949280"/>
            <a:ext cx="864096" cy="158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hoekige driehoek 5"/>
          <p:cNvSpPr/>
          <p:nvPr/>
        </p:nvSpPr>
        <p:spPr>
          <a:xfrm>
            <a:off x="2339752" y="3933056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/>
          <p:cNvSpPr txBox="1"/>
          <p:nvPr/>
        </p:nvSpPr>
        <p:spPr>
          <a:xfrm rot="16200000">
            <a:off x="1200970" y="4585393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Overstaande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927648" y="5673929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Aanliggende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665" y="5056302"/>
            <a:ext cx="752718" cy="752718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297B1AB2-6005-7E72-A777-00BD99193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2341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10.1 Tangens (herhaling h5)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Tangens </a:t>
            </a:r>
            <a:r>
              <a:rPr lang="nl-NL" dirty="0">
                <a:sym typeface="Symbol" panose="05050102010706020507" pitchFamily="18" charset="2"/>
              </a:rPr>
              <a:t> = </a:t>
            </a:r>
            <a:endParaRPr lang="nl-NL" dirty="0"/>
          </a:p>
          <a:p>
            <a:endParaRPr lang="nl-NL" dirty="0"/>
          </a:p>
          <a:p>
            <a:r>
              <a:rPr lang="nl-NL" b="1" dirty="0"/>
              <a:t>Overstaande</a:t>
            </a:r>
            <a:r>
              <a:rPr lang="nl-NL" dirty="0"/>
              <a:t> gedeeld door </a:t>
            </a:r>
            <a:r>
              <a:rPr lang="nl-NL" b="1" dirty="0"/>
              <a:t>Aanliggende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zijde</a:t>
            </a:r>
          </a:p>
          <a:p>
            <a:r>
              <a:rPr lang="nl-NL" dirty="0"/>
              <a:t> Aanliggende zijde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54B3856-AA1D-72F5-C996-41F19B006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913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78706"/>
                <a:ext cx="7239000" cy="4846638"/>
              </a:xfrm>
            </p:spPr>
            <p:txBody>
              <a:bodyPr/>
              <a:lstStyle/>
              <a:p>
                <a:r>
                  <a:rPr lang="nl-NL" dirty="0"/>
                  <a:t>1. Schets</a:t>
                </a:r>
              </a:p>
              <a:p>
                <a:r>
                  <a:rPr lang="nl-NL" dirty="0"/>
                  <a:t>2. SOA</a:t>
                </a:r>
              </a:p>
              <a:p>
                <a:r>
                  <a:rPr lang="nl-NL" dirty="0"/>
                  <a:t>3. </a:t>
                </a:r>
                <a:r>
                  <a:rPr lang="nl-NL" dirty="0">
                    <a:solidFill>
                      <a:schemeClr val="tx1"/>
                    </a:solidFill>
                  </a:rPr>
                  <a:t>Tangens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𝑂𝑣𝑒𝑟𝑠𝑡𝑎𝑎𝑛𝑑𝑒</m:t>
                        </m:r>
                      </m:num>
                      <m:den>
                        <m:r>
                          <a:rPr lang="nl-NL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𝐴𝑎𝑛𝑙𝑖𝑔𝑔𝑒𝑛𝑑𝑒</m:t>
                        </m:r>
                      </m:den>
                    </m:f>
                  </m:oMath>
                </a14:m>
                <a:endParaRPr lang="nl-NL" dirty="0"/>
              </a:p>
              <a:p>
                <a:r>
                  <a:rPr lang="nl-NL" dirty="0"/>
                  <a:t>4. Rekenen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78706"/>
                <a:ext cx="7239000" cy="4846638"/>
              </a:xfrm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03E802F-AE8D-F80F-1D2F-B511121E2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40936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3F93C76-9E44-6CC0-E525-3A6325EB0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88165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B3617FEC-9B1B-11CC-002D-E643A339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3681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SOS CAS TOA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614838" y="1600019"/>
                <a:ext cx="6912768" cy="1264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l-NL" i="1" dirty="0"/>
              </a:p>
              <a:p>
                <a:r>
                  <a:rPr lang="nl-NL" b="1" dirty="0">
                    <a:solidFill>
                      <a:schemeClr val="tx1"/>
                    </a:solidFill>
                  </a:rPr>
                  <a:t>Tangens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𝑶𝒗𝒆𝒓𝒔𝒕𝒂𝒂𝒏𝒅𝒆</m:t>
                        </m:r>
                      </m:num>
                      <m:den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𝑨𝒂𝒏𝒍𝒊𝒈𝒈𝒆𝒏𝒅𝒆</m:t>
                        </m:r>
                      </m:den>
                    </m:f>
                    <m:r>
                      <a:rPr lang="nl-NL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nl-NL" b="1" dirty="0"/>
                  <a:t>dus</a:t>
                </a:r>
                <a:r>
                  <a:rPr lang="nl-NL" b="1" dirty="0">
                    <a:solidFill>
                      <a:srgbClr val="FF0000"/>
                    </a:solidFill>
                  </a:rPr>
                  <a:t> Tan(30)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𝑫𝑬</m:t>
                        </m:r>
                      </m:num>
                      <m:den>
                        <m: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nl-NL" sz="2800" b="1" dirty="0">
                    <a:solidFill>
                      <a:srgbClr val="FF0000"/>
                    </a:solidFill>
                  </a:rPr>
                  <a:t> </a:t>
                </a:r>
                <a:endParaRPr lang="nl-NL" b="1" dirty="0">
                  <a:solidFill>
                    <a:srgbClr val="FF0000"/>
                  </a:solidFill>
                </a:endParaRPr>
              </a:p>
              <a:p>
                <a:r>
                  <a:rPr lang="nl-NL" b="1" dirty="0">
                    <a:solidFill>
                      <a:srgbClr val="FF0000"/>
                    </a:solidFill>
                  </a:rPr>
                  <a:t>	</a:t>
                </a: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38" y="1600019"/>
                <a:ext cx="6912768" cy="1264962"/>
              </a:xfrm>
              <a:prstGeom prst="rect">
                <a:avLst/>
              </a:prstGeom>
              <a:blipFill>
                <a:blip r:embed="rId3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9266587-9229-C6D8-0E79-054AC5D05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4499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F3EA6-39F8-4951-8904-2A611D4B9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73E8AE-BFD3-47CA-BD69-5CED355C1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409" y="1463675"/>
            <a:ext cx="7239000" cy="4846638"/>
          </a:xfrm>
        </p:spPr>
        <p:txBody>
          <a:bodyPr/>
          <a:lstStyle/>
          <a:p>
            <a:r>
              <a:rPr lang="nl-NL" dirty="0"/>
              <a:t>Standaard: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Hoe weet je of je moet delen of vermenigvuldigen?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1353C5B-F8BE-4B04-B8D5-4F63051EBB04}"/>
              </a:ext>
            </a:extLst>
          </p:cNvPr>
          <p:cNvSpPr txBox="1"/>
          <p:nvPr/>
        </p:nvSpPr>
        <p:spPr>
          <a:xfrm>
            <a:off x="484676" y="3033363"/>
            <a:ext cx="115212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 ZIJDE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FFCD71-2452-4BBF-8F61-3C0E0D46B02E}"/>
              </a:ext>
            </a:extLst>
          </p:cNvPr>
          <p:cNvSpPr txBox="1"/>
          <p:nvPr/>
        </p:nvSpPr>
        <p:spPr>
          <a:xfrm>
            <a:off x="1819537" y="3007058"/>
            <a:ext cx="317394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=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A78966E-232A-478F-BE3F-B9471CE0A5F1}"/>
              </a:ext>
            </a:extLst>
          </p:cNvPr>
          <p:cNvSpPr txBox="1"/>
          <p:nvPr/>
        </p:nvSpPr>
        <p:spPr>
          <a:xfrm>
            <a:off x="2335037" y="3025120"/>
            <a:ext cx="1362337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HET GETAL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3787465-DF7C-4C9D-80FC-F5A94F0E9F37}"/>
              </a:ext>
            </a:extLst>
          </p:cNvPr>
          <p:cNvSpPr txBox="1"/>
          <p:nvPr/>
        </p:nvSpPr>
        <p:spPr>
          <a:xfrm>
            <a:off x="5722278" y="2999270"/>
            <a:ext cx="1728192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 FUNCTIE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A673AA1-9646-4104-A5B7-45993D21BB2B}"/>
              </a:ext>
            </a:extLst>
          </p:cNvPr>
          <p:cNvSpPr txBox="1"/>
          <p:nvPr/>
        </p:nvSpPr>
        <p:spPr>
          <a:xfrm flipH="1">
            <a:off x="3987124" y="2868558"/>
            <a:ext cx="1568964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Delen/vermenigvuldigen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5E01FA3-5B53-48F5-ADBB-B35265DAB1AC}"/>
              </a:ext>
            </a:extLst>
          </p:cNvPr>
          <p:cNvSpPr txBox="1"/>
          <p:nvPr/>
        </p:nvSpPr>
        <p:spPr>
          <a:xfrm>
            <a:off x="3275856" y="2130455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ONDERDELEN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183DEE62-C02E-A53B-6585-8F31C3D0E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5567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</a:t>
            </a:r>
            <a:r>
              <a:rPr lang="nl-NL" dirty="0" err="1"/>
              <a:t>REkenen</a:t>
            </a:r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885078" y="1727701"/>
                <a:ext cx="6912768" cy="3241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3200" i="1" dirty="0"/>
                  <a:t>Tan 30</a:t>
                </a:r>
                <a:r>
                  <a:rPr lang="nl-NL" sz="3200" i="1" baseline="30000" dirty="0"/>
                  <a:t>o</a:t>
                </a:r>
                <a:r>
                  <a:rPr lang="nl-NL" sz="3200" i="1" dirty="0"/>
                  <a:t>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4000" b="0" i="1" smtClean="0">
                            <a:latin typeface="Cambria Math" panose="02040503050406030204" pitchFamily="18" charset="0"/>
                          </a:rPr>
                          <m:t>𝐷𝐸</m:t>
                        </m:r>
                      </m:num>
                      <m:den>
                        <m:r>
                          <a:rPr lang="nl-NL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nl-NL" sz="3200" i="1" dirty="0"/>
              </a:p>
              <a:p>
                <a:r>
                  <a:rPr lang="nl-NL" sz="3200" i="1" dirty="0"/>
                  <a:t>                 </a:t>
                </a:r>
              </a:p>
              <a:p>
                <a:endParaRPr lang="nl-NL" sz="3200" dirty="0"/>
              </a:p>
              <a:p>
                <a:r>
                  <a:rPr lang="nl-NL" sz="4400" dirty="0"/>
                  <a:t>DE = 7     Tan(30)</a:t>
                </a:r>
              </a:p>
              <a:p>
                <a:endParaRPr lang="nl-NL" sz="1400" dirty="0">
                  <a:solidFill>
                    <a:srgbClr val="FF0000"/>
                  </a:solidFill>
                </a:endParaRPr>
              </a:p>
              <a:p>
                <a:endParaRPr lang="nl-NL" sz="1400" dirty="0">
                  <a:solidFill>
                    <a:srgbClr val="FF0000"/>
                  </a:solidFill>
                </a:endParaRPr>
              </a:p>
              <a:p>
                <a:endParaRPr lang="nl-NL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78" y="1727701"/>
                <a:ext cx="6912768" cy="3241593"/>
              </a:xfrm>
              <a:prstGeom prst="rect">
                <a:avLst/>
              </a:prstGeom>
              <a:blipFill>
                <a:blip r:embed="rId2"/>
                <a:stretch>
                  <a:fillRect l="-352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kstvak 20">
            <a:extLst>
              <a:ext uri="{FF2B5EF4-FFF2-40B4-BE49-F238E27FC236}">
                <a16:creationId xmlns:a16="http://schemas.microsoft.com/office/drawing/2014/main" id="{1C086E64-6B54-4D49-B640-C0906DA44C1A}"/>
              </a:ext>
            </a:extLst>
          </p:cNvPr>
          <p:cNvSpPr txBox="1"/>
          <p:nvPr/>
        </p:nvSpPr>
        <p:spPr>
          <a:xfrm>
            <a:off x="4341462" y="2691132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ONDERDELEN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FF52C0DC-BB1B-4CE3-8E86-C024CD249B4C}"/>
              </a:ext>
            </a:extLst>
          </p:cNvPr>
          <p:cNvSpPr txBox="1"/>
          <p:nvPr/>
        </p:nvSpPr>
        <p:spPr>
          <a:xfrm flipH="1">
            <a:off x="2771800" y="3789040"/>
            <a:ext cx="468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X</a:t>
            </a: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A28C41C6-1E77-AF35-09ED-FF590D49DA98}"/>
              </a:ext>
            </a:extLst>
          </p:cNvPr>
          <p:cNvCxnSpPr/>
          <p:nvPr/>
        </p:nvCxnSpPr>
        <p:spPr>
          <a:xfrm flipH="1" flipV="1">
            <a:off x="3513370" y="2115068"/>
            <a:ext cx="1656184" cy="5760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8038677-9CE6-011C-F013-96FED03C1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9946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</a:t>
            </a:r>
            <a:r>
              <a:rPr lang="nl-NL" dirty="0" err="1"/>
              <a:t>REkenen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13291" y="1628800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/>
              <a:t>Tan (30) =  DE </a:t>
            </a:r>
          </a:p>
          <a:p>
            <a:r>
              <a:rPr lang="nl-NL" i="1" dirty="0"/>
              <a:t>                 7 </a:t>
            </a:r>
          </a:p>
          <a:p>
            <a:endParaRPr lang="nl-NL" i="1" dirty="0"/>
          </a:p>
          <a:p>
            <a:r>
              <a:rPr lang="nl-NL" dirty="0"/>
              <a:t>DE =  7 x tan(30)</a:t>
            </a:r>
          </a:p>
          <a:p>
            <a:r>
              <a:rPr lang="nl-NL" b="1" dirty="0">
                <a:solidFill>
                  <a:srgbClr val="FF0000"/>
                </a:solidFill>
              </a:rPr>
              <a:t>DE = 4,0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626173" y="1919781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8185356-301F-29CE-E55D-6480D218B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7200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1. Schets</a:t>
                </a:r>
              </a:p>
              <a:p>
                <a:r>
                  <a:rPr lang="nl-NL" dirty="0"/>
                  <a:t>2. SOA</a:t>
                </a:r>
              </a:p>
              <a:p>
                <a:r>
                  <a:rPr lang="nl-NL" dirty="0"/>
                  <a:t>3. </a:t>
                </a:r>
                <a:r>
                  <a:rPr lang="nl-NL" dirty="0">
                    <a:solidFill>
                      <a:schemeClr val="tx1"/>
                    </a:solidFill>
                  </a:rPr>
                  <a:t>Tangens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𝑂𝑣𝑒𝑟𝑠𝑡𝑎𝑎𝑛𝑑𝑒</m:t>
                        </m:r>
                      </m:num>
                      <m:den>
                        <m:r>
                          <a:rPr lang="nl-NL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𝐴𝑎𝑛𝑙𝑖𝑔𝑔𝑒𝑛𝑑𝑒</m:t>
                        </m:r>
                      </m:den>
                    </m:f>
                  </m:oMath>
                </a14:m>
                <a:endParaRPr lang="nl-NL" dirty="0"/>
              </a:p>
              <a:p>
                <a:r>
                  <a:rPr lang="nl-NL" dirty="0"/>
                  <a:t>4. Rekenen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D0333DD-7AFB-E1F5-CA0B-9D5D8F299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87794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91684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14213" y="5054279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447764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497402" y="4456563"/>
            <a:ext cx="601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?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C37978C-6DEB-10CC-34FF-D10F05B1B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62931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720834" y="5041339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564160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349171" y="516411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C18D935F-BEDB-E05D-A476-B64FAF19E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8064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</a:t>
            </a:r>
            <a:r>
              <a:rPr lang="nl-NL" dirty="0" err="1"/>
              <a:t>Sos</a:t>
            </a:r>
            <a:r>
              <a:rPr lang="nl-NL" dirty="0"/>
              <a:t> </a:t>
            </a:r>
            <a:r>
              <a:rPr lang="nl-NL" dirty="0" err="1"/>
              <a:t>cas</a:t>
            </a:r>
            <a:r>
              <a:rPr lang="nl-NL" dirty="0"/>
              <a:t> </a:t>
            </a:r>
            <a:r>
              <a:rPr lang="nl-NL" dirty="0" err="1"/>
              <a:t>toa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327079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498246" y="3996293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477359" y="4480484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614838" y="1600019"/>
                <a:ext cx="6909490" cy="809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l-NL" i="1" dirty="0"/>
              </a:p>
              <a:p>
                <a:r>
                  <a:rPr lang="nl-NL" b="1" dirty="0"/>
                  <a:t>Tangens</a:t>
                </a:r>
                <a:r>
                  <a:rPr lang="nl-NL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𝑶𝒗𝒆𝒓𝒔𝒕𝒂𝒂𝒏𝒅𝒆</m:t>
                        </m:r>
                      </m:num>
                      <m:den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𝑨𝒂𝒏𝒍𝒊𝒈𝒈𝒆𝒏𝒅𝒆</m:t>
                        </m:r>
                      </m:den>
                    </m:f>
                    <m:r>
                      <a:rPr lang="nl-NL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b="1" dirty="0">
                    <a:solidFill>
                      <a:schemeClr val="tx1"/>
                    </a:solidFill>
                  </a:rPr>
                  <a:t> dus </a:t>
                </a:r>
                <a:r>
                  <a:rPr lang="nl-NL" b="1" dirty="0">
                    <a:solidFill>
                      <a:srgbClr val="FF0000"/>
                    </a:solidFill>
                  </a:rPr>
                  <a:t>tan  </a:t>
                </a:r>
                <a:r>
                  <a:rPr lang="nl-NL" i="1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 </a:t>
                </a:r>
                <a:r>
                  <a:rPr lang="nl-NL" b="1" dirty="0">
                    <a:solidFill>
                      <a:srgbClr val="FF0000"/>
                    </a:solidFill>
                  </a:rPr>
                  <a:t>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nl-NL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38" y="1600019"/>
                <a:ext cx="6909490" cy="809132"/>
              </a:xfrm>
              <a:prstGeom prst="rect">
                <a:avLst/>
              </a:prstGeom>
              <a:blipFill>
                <a:blip r:embed="rId3"/>
                <a:stretch>
                  <a:fillRect l="-794" b="-4511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349D5D3-8F16-CE1D-61FA-5D1C0BAF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26098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Rekenen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298824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539552" y="1611236"/>
                <a:ext cx="6912768" cy="144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tan </a:t>
                </a:r>
                <a:r>
                  <a:rPr lang="nl-NL" i="1" dirty="0">
                    <a:sym typeface="Symbol"/>
                  </a:rPr>
                  <a:t> F</a:t>
                </a:r>
                <a:r>
                  <a:rPr lang="nl-NL" i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nl-NL" i="1" dirty="0"/>
              </a:p>
              <a:p>
                <a:endParaRPr lang="nl-NL" i="1" dirty="0"/>
              </a:p>
              <a:p>
                <a:r>
                  <a:rPr lang="nl-NL" i="1" dirty="0">
                    <a:sym typeface="Symbol"/>
                  </a:rPr>
                  <a:t> F</a:t>
                </a:r>
                <a:r>
                  <a:rPr lang="nl-NL" dirty="0"/>
                  <a:t> = tan</a:t>
                </a:r>
                <a:r>
                  <a:rPr lang="nl-NL" baseline="30000" dirty="0"/>
                  <a:t>-1</a:t>
                </a:r>
                <a:r>
                  <a:rPr lang="nl-NL" dirty="0"/>
                  <a:t>(8:12)</a:t>
                </a:r>
              </a:p>
              <a:p>
                <a:r>
                  <a:rPr lang="nl-NL" i="1" dirty="0">
                    <a:solidFill>
                      <a:srgbClr val="FF0000"/>
                    </a:solidFill>
                    <a:sym typeface="Symbol"/>
                  </a:rPr>
                  <a:t> F</a:t>
                </a:r>
                <a:r>
                  <a:rPr lang="nl-NL" i="1" dirty="0">
                    <a:solidFill>
                      <a:srgbClr val="FF0000"/>
                    </a:solidFill>
                  </a:rPr>
                  <a:t> </a:t>
                </a:r>
                <a:r>
                  <a:rPr lang="nl-NL" b="1" dirty="0">
                    <a:solidFill>
                      <a:srgbClr val="FF0000"/>
                    </a:solidFill>
                  </a:rPr>
                  <a:t> = 34</a:t>
                </a:r>
                <a:r>
                  <a:rPr lang="nl-NL" b="1" baseline="30000" dirty="0">
                    <a:solidFill>
                      <a:srgbClr val="FF0000"/>
                    </a:solidFill>
                  </a:rPr>
                  <a:t>0</a:t>
                </a:r>
                <a:endParaRPr lang="nl-NL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611236"/>
                <a:ext cx="6912768" cy="1445652"/>
              </a:xfrm>
              <a:prstGeom prst="rect">
                <a:avLst/>
              </a:prstGeom>
              <a:blipFill>
                <a:blip r:embed="rId3"/>
                <a:stretch>
                  <a:fillRect l="-794" b="-548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04FF1F1-A458-FD44-0798-E8C107036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92752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E9DA57-310B-9EC5-F93E-A527603F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10.2 Sinus Cosinus Tangens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E21DE7-1C56-EA69-2342-E91D2F087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Voor het berekenen van hoeken en zijdes in een rechthoekige driehoek: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Tangens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Sinus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Cosinus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88F1207-841D-2339-CC33-F94D7A79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81118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SOSCASTOA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Ezelsbruggetje.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Kijkt naar de twee zijdes waarmee je moet gaan werken (</a:t>
            </a:r>
            <a:r>
              <a:rPr lang="nl-NL" b="1" dirty="0">
                <a:solidFill>
                  <a:srgbClr val="FF0000"/>
                </a:solidFill>
              </a:rPr>
              <a:t>O</a:t>
            </a:r>
            <a:r>
              <a:rPr lang="nl-NL" dirty="0"/>
              <a:t>, </a:t>
            </a:r>
            <a:r>
              <a:rPr lang="nl-NL" b="1" dirty="0">
                <a:solidFill>
                  <a:srgbClr val="FF0000"/>
                </a:solidFill>
              </a:rPr>
              <a:t>S</a:t>
            </a:r>
            <a:r>
              <a:rPr lang="nl-NL" dirty="0"/>
              <a:t> of </a:t>
            </a:r>
            <a:r>
              <a:rPr lang="nl-NL" b="1" dirty="0">
                <a:solidFill>
                  <a:srgbClr val="FF0000"/>
                </a:solidFill>
              </a:rPr>
              <a:t>A</a:t>
            </a:r>
            <a:r>
              <a:rPr lang="nl-NL" dirty="0"/>
              <a:t>).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Je zoekt in S</a:t>
            </a:r>
            <a:r>
              <a:rPr lang="nl-NL" b="1" dirty="0">
                <a:solidFill>
                  <a:srgbClr val="FF0000"/>
                </a:solidFill>
              </a:rPr>
              <a:t>OS</a:t>
            </a:r>
            <a:r>
              <a:rPr lang="nl-NL" dirty="0"/>
              <a:t> C</a:t>
            </a:r>
            <a:r>
              <a:rPr lang="nl-NL" b="1" dirty="0">
                <a:solidFill>
                  <a:srgbClr val="FF0000"/>
                </a:solidFill>
              </a:rPr>
              <a:t>AS</a:t>
            </a:r>
            <a:r>
              <a:rPr lang="nl-NL" dirty="0"/>
              <a:t> T</a:t>
            </a:r>
            <a:r>
              <a:rPr lang="nl-NL" b="1" dirty="0">
                <a:solidFill>
                  <a:srgbClr val="FF0000"/>
                </a:solidFill>
              </a:rPr>
              <a:t>OA</a:t>
            </a:r>
            <a:r>
              <a:rPr lang="nl-NL" dirty="0"/>
              <a:t>  die twee letters op.</a:t>
            </a:r>
          </a:p>
          <a:p>
            <a:endParaRPr lang="nl-NL" dirty="0"/>
          </a:p>
          <a:p>
            <a:r>
              <a:rPr lang="nl-NL" dirty="0"/>
              <a:t>De afkorting wijst je dan of je </a:t>
            </a:r>
            <a:r>
              <a:rPr lang="nl-NL" b="1" dirty="0"/>
              <a:t>Sinus</a:t>
            </a:r>
            <a:r>
              <a:rPr lang="nl-NL" dirty="0"/>
              <a:t>, </a:t>
            </a:r>
            <a:r>
              <a:rPr lang="nl-NL" b="1" dirty="0"/>
              <a:t>Cosinus</a:t>
            </a:r>
            <a:r>
              <a:rPr lang="nl-NL" dirty="0"/>
              <a:t> of </a:t>
            </a:r>
            <a:r>
              <a:rPr lang="nl-NL" b="1" dirty="0"/>
              <a:t>Tangens</a:t>
            </a:r>
            <a:r>
              <a:rPr lang="nl-NL" dirty="0"/>
              <a:t> moet gebruiken. </a:t>
            </a:r>
          </a:p>
        </p:txBody>
      </p:sp>
      <p:sp>
        <p:nvSpPr>
          <p:cNvPr id="5" name="Gekromde PIJL-OMLAAG 4"/>
          <p:cNvSpPr/>
          <p:nvPr/>
        </p:nvSpPr>
        <p:spPr>
          <a:xfrm rot="11040358">
            <a:off x="3920780" y="4799586"/>
            <a:ext cx="360040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763457"/>
            <a:ext cx="402371" cy="27434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940" y="4753579"/>
            <a:ext cx="402371" cy="274344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/>
        </p:nvCxnSpPr>
        <p:spPr>
          <a:xfrm>
            <a:off x="2811632" y="4763457"/>
            <a:ext cx="2927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576" y="4775081"/>
            <a:ext cx="304826" cy="12193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513" y="4775081"/>
            <a:ext cx="304826" cy="121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625" y="620688"/>
            <a:ext cx="1456890" cy="227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8495A0D-46F9-B9D8-A4C4-5EF3BDC48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2561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Tangens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Tangens </a:t>
            </a:r>
            <a:r>
              <a:rPr lang="nl-NL" dirty="0">
                <a:sym typeface="Symbol" panose="05050102010706020507" pitchFamily="18" charset="2"/>
              </a:rPr>
              <a:t> = </a:t>
            </a:r>
            <a:endParaRPr lang="nl-NL" dirty="0"/>
          </a:p>
          <a:p>
            <a:endParaRPr lang="nl-NL" dirty="0"/>
          </a:p>
          <a:p>
            <a:r>
              <a:rPr lang="nl-NL" b="1" dirty="0"/>
              <a:t>Overstaande</a:t>
            </a:r>
            <a:r>
              <a:rPr lang="nl-NL" dirty="0"/>
              <a:t> gedeeld door </a:t>
            </a:r>
            <a:r>
              <a:rPr lang="nl-NL" b="1" dirty="0"/>
              <a:t>Aanliggende</a:t>
            </a:r>
            <a:r>
              <a:rPr lang="nl-NL" dirty="0"/>
              <a:t> zijde!</a:t>
            </a:r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Aanliggende zijde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6F6D2AC-C7D4-97D6-A81C-C73DFA7FF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813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sinus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Sinus </a:t>
            </a:r>
            <a:r>
              <a:rPr lang="nl-NL" dirty="0">
                <a:sym typeface="Symbol" panose="05050102010706020507" pitchFamily="18" charset="2"/>
              </a:rPr>
              <a:t> = </a:t>
            </a:r>
            <a:endParaRPr lang="nl-NL" dirty="0"/>
          </a:p>
          <a:p>
            <a:endParaRPr lang="nl-NL" dirty="0"/>
          </a:p>
          <a:p>
            <a:r>
              <a:rPr lang="nl-NL" b="1" dirty="0"/>
              <a:t>Overstaande</a:t>
            </a:r>
            <a:r>
              <a:rPr lang="nl-NL" dirty="0"/>
              <a:t> gedeeld door </a:t>
            </a:r>
            <a:r>
              <a:rPr lang="nl-NL" b="1" dirty="0"/>
              <a:t>Schuine</a:t>
            </a:r>
            <a:r>
              <a:rPr lang="nl-NL" dirty="0"/>
              <a:t> zijde!</a:t>
            </a:r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Schuine zijde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59DC26B-8B95-86E4-496F-1D06D1324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5364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4468" y="420771"/>
            <a:ext cx="7239000" cy="1143000"/>
          </a:xfrm>
        </p:spPr>
        <p:txBody>
          <a:bodyPr/>
          <a:lstStyle/>
          <a:p>
            <a:r>
              <a:rPr lang="nl-NL" dirty="0" err="1"/>
              <a:t>COsinus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Cosinus </a:t>
            </a:r>
            <a:r>
              <a:rPr lang="nl-NL" dirty="0">
                <a:sym typeface="Symbol" panose="05050102010706020507" pitchFamily="18" charset="2"/>
              </a:rPr>
              <a:t> = </a:t>
            </a:r>
            <a:endParaRPr lang="nl-NL" dirty="0"/>
          </a:p>
          <a:p>
            <a:endParaRPr lang="nl-NL" dirty="0"/>
          </a:p>
          <a:p>
            <a:r>
              <a:rPr lang="nl-NL" b="1" dirty="0"/>
              <a:t>Aanliggende</a:t>
            </a:r>
            <a:r>
              <a:rPr lang="nl-NL" dirty="0"/>
              <a:t> gedeeld door </a:t>
            </a:r>
            <a:r>
              <a:rPr lang="nl-NL" b="1" dirty="0"/>
              <a:t>Schuine</a:t>
            </a:r>
            <a:r>
              <a:rPr lang="nl-NL" dirty="0"/>
              <a:t> zijde!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09303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Aanliggende rechthoekszijde</a:t>
            </a:r>
          </a:p>
          <a:p>
            <a:r>
              <a:rPr lang="nl-NL" dirty="0"/>
              <a:t>          Schuine zijde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2C56D63-CE16-70E2-86CF-B98E36866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228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78706"/>
            <a:ext cx="7239000" cy="4846638"/>
          </a:xfrm>
        </p:spPr>
        <p:txBody>
          <a:bodyPr/>
          <a:lstStyle/>
          <a:p>
            <a:r>
              <a:rPr lang="nl-NL" dirty="0"/>
              <a:t>1. Schets</a:t>
            </a:r>
          </a:p>
          <a:p>
            <a:r>
              <a:rPr lang="nl-NL" dirty="0"/>
              <a:t>2. SOA</a:t>
            </a:r>
          </a:p>
          <a:p>
            <a:r>
              <a:rPr lang="nl-NL" dirty="0"/>
              <a:t>3. SOS CAS TOA</a:t>
            </a:r>
          </a:p>
          <a:p>
            <a:r>
              <a:rPr lang="nl-NL" dirty="0"/>
              <a:t>4. Rekenen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C3A3B9-26D5-D8C6-6B19-563C2D408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710177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14213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79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4135530" y="3429000"/>
            <a:ext cx="449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6119920-8811-DBF4-5BE8-D8CF7C62B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18547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79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3771298" y="3341582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84140" y="3763305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935E0874-18C4-2BA5-CB40-E69DE3C10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5480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</a:t>
            </a:r>
            <a:r>
              <a:rPr lang="nl-NL" dirty="0" err="1"/>
              <a:t>Sos</a:t>
            </a:r>
            <a:r>
              <a:rPr lang="nl-NL" dirty="0"/>
              <a:t> </a:t>
            </a:r>
            <a:r>
              <a:rPr lang="nl-NL" dirty="0" err="1"/>
              <a:t>cas</a:t>
            </a:r>
            <a:r>
              <a:rPr lang="nl-NL" dirty="0"/>
              <a:t> </a:t>
            </a:r>
            <a:r>
              <a:rPr lang="nl-NL" dirty="0" err="1"/>
              <a:t>toa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79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3703333" y="3341758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614838" y="1600019"/>
                <a:ext cx="6912768" cy="129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S</a:t>
                </a:r>
                <a:r>
                  <a:rPr lang="nl-NL" i="1" dirty="0"/>
                  <a:t> moet je berekenen, 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A</a:t>
                </a:r>
                <a:r>
                  <a:rPr lang="nl-NL" i="1" dirty="0"/>
                  <a:t> is 79.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AS</a:t>
                </a:r>
                <a:r>
                  <a:rPr lang="nl-NL" i="1" dirty="0"/>
                  <a:t> zit in CAS dus Cosinus.</a:t>
                </a:r>
              </a:p>
              <a:p>
                <a:r>
                  <a:rPr lang="nl-NL" b="1" dirty="0"/>
                  <a:t>Cosinus</a:t>
                </a:r>
                <a:r>
                  <a:rPr lang="nl-NL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𝑨𝒂𝒏𝒍𝒊𝒈𝒈𝒆𝒏𝒅𝒆</m:t>
                        </m:r>
                      </m:num>
                      <m:den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𝑺𝒄𝒉𝒖𝒊𝒏𝒆</m:t>
                        </m:r>
                      </m:den>
                    </m:f>
                    <m:r>
                      <a:rPr lang="nl-NL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nl-NL" b="1" dirty="0"/>
                  <a:t>dus</a:t>
                </a:r>
                <a:r>
                  <a:rPr lang="nl-NL" b="1" dirty="0">
                    <a:solidFill>
                      <a:srgbClr val="FF0000"/>
                    </a:solidFill>
                  </a:rPr>
                  <a:t> </a:t>
                </a:r>
                <a:r>
                  <a:rPr lang="nl-NL" b="1" dirty="0" err="1">
                    <a:solidFill>
                      <a:srgbClr val="FF0000"/>
                    </a:solidFill>
                  </a:rPr>
                  <a:t>Cos</a:t>
                </a:r>
                <a:r>
                  <a:rPr lang="nl-NL" b="1" dirty="0">
                    <a:solidFill>
                      <a:srgbClr val="FF0000"/>
                    </a:solidFill>
                  </a:rPr>
                  <a:t>(30)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𝟕𝟗</m:t>
                        </m:r>
                      </m:num>
                      <m:den>
                        <m: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𝑫𝑭</m:t>
                        </m:r>
                      </m:den>
                    </m:f>
                  </m:oMath>
                </a14:m>
                <a:r>
                  <a:rPr lang="nl-NL" sz="2800" b="1" dirty="0">
                    <a:solidFill>
                      <a:srgbClr val="FF0000"/>
                    </a:solidFill>
                  </a:rPr>
                  <a:t> </a:t>
                </a:r>
                <a:endParaRPr lang="nl-NL" b="1" dirty="0">
                  <a:solidFill>
                    <a:srgbClr val="FF0000"/>
                  </a:solidFill>
                </a:endParaRPr>
              </a:p>
              <a:p>
                <a:r>
                  <a:rPr lang="nl-NL" b="1" dirty="0">
                    <a:solidFill>
                      <a:srgbClr val="FF0000"/>
                    </a:solidFill>
                  </a:rPr>
                  <a:t>	</a:t>
                </a: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38" y="1600019"/>
                <a:ext cx="6912768" cy="1294137"/>
              </a:xfrm>
              <a:prstGeom prst="rect">
                <a:avLst/>
              </a:prstGeom>
              <a:blipFill>
                <a:blip r:embed="rId3"/>
                <a:stretch>
                  <a:fillRect l="-794" t="-281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DA7A51F-1287-E279-159B-7E36330A4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2994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F3EA6-39F8-4951-8904-2A611D4B9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73E8AE-BFD3-47CA-BD69-5CED355C1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409" y="1463675"/>
            <a:ext cx="7239000" cy="4846638"/>
          </a:xfrm>
        </p:spPr>
        <p:txBody>
          <a:bodyPr/>
          <a:lstStyle/>
          <a:p>
            <a:r>
              <a:rPr lang="nl-NL" dirty="0"/>
              <a:t>Standaard: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Hoe weet je of je moet delen of vermenigvuldigen?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1353C5B-F8BE-4B04-B8D5-4F63051EBB04}"/>
              </a:ext>
            </a:extLst>
          </p:cNvPr>
          <p:cNvSpPr txBox="1"/>
          <p:nvPr/>
        </p:nvSpPr>
        <p:spPr>
          <a:xfrm>
            <a:off x="484676" y="3033363"/>
            <a:ext cx="115212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 ZIJDE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FFCD71-2452-4BBF-8F61-3C0E0D46B02E}"/>
              </a:ext>
            </a:extLst>
          </p:cNvPr>
          <p:cNvSpPr txBox="1"/>
          <p:nvPr/>
        </p:nvSpPr>
        <p:spPr>
          <a:xfrm>
            <a:off x="1819537" y="3007058"/>
            <a:ext cx="317394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=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A78966E-232A-478F-BE3F-B9471CE0A5F1}"/>
              </a:ext>
            </a:extLst>
          </p:cNvPr>
          <p:cNvSpPr txBox="1"/>
          <p:nvPr/>
        </p:nvSpPr>
        <p:spPr>
          <a:xfrm>
            <a:off x="2335037" y="3025120"/>
            <a:ext cx="1362337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HET GETAL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3787465-DF7C-4C9D-80FC-F5A94F0E9F37}"/>
              </a:ext>
            </a:extLst>
          </p:cNvPr>
          <p:cNvSpPr txBox="1"/>
          <p:nvPr/>
        </p:nvSpPr>
        <p:spPr>
          <a:xfrm>
            <a:off x="5722278" y="2999270"/>
            <a:ext cx="1728192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 FUNCTIE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A673AA1-9646-4104-A5B7-45993D21BB2B}"/>
              </a:ext>
            </a:extLst>
          </p:cNvPr>
          <p:cNvSpPr txBox="1"/>
          <p:nvPr/>
        </p:nvSpPr>
        <p:spPr>
          <a:xfrm flipH="1">
            <a:off x="3987124" y="2868558"/>
            <a:ext cx="1568964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Delen/vermenigvuldigen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5E01FA3-5B53-48F5-ADBB-B35265DAB1AC}"/>
              </a:ext>
            </a:extLst>
          </p:cNvPr>
          <p:cNvSpPr txBox="1"/>
          <p:nvPr/>
        </p:nvSpPr>
        <p:spPr>
          <a:xfrm>
            <a:off x="3275856" y="2130455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ONDERDELEN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8C6A1AF5-A093-EE16-ACB9-9D034242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8674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</a:t>
            </a:r>
            <a:r>
              <a:rPr lang="nl-NL" dirty="0" err="1"/>
              <a:t>REkenen</a:t>
            </a:r>
            <a:endParaRPr lang="nl-NL" dirty="0"/>
          </a:p>
        </p:txBody>
      </p:sp>
      <p:sp>
        <p:nvSpPr>
          <p:cNvPr id="12" name="Tekstvak 11"/>
          <p:cNvSpPr txBox="1"/>
          <p:nvPr/>
        </p:nvSpPr>
        <p:spPr>
          <a:xfrm>
            <a:off x="885078" y="1727701"/>
            <a:ext cx="691276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i="1" dirty="0" err="1"/>
              <a:t>Cos</a:t>
            </a:r>
            <a:r>
              <a:rPr lang="nl-NL" sz="3200" i="1" dirty="0"/>
              <a:t> 30</a:t>
            </a:r>
            <a:r>
              <a:rPr lang="nl-NL" sz="3200" i="1" baseline="30000" dirty="0"/>
              <a:t>o</a:t>
            </a:r>
            <a:r>
              <a:rPr lang="nl-NL" sz="3200" i="1" dirty="0"/>
              <a:t> =    79 </a:t>
            </a:r>
          </a:p>
          <a:p>
            <a:r>
              <a:rPr lang="nl-NL" sz="3200" i="1" dirty="0"/>
              <a:t>                 DF </a:t>
            </a:r>
          </a:p>
          <a:p>
            <a:endParaRPr lang="nl-NL" sz="3200" dirty="0"/>
          </a:p>
          <a:p>
            <a:r>
              <a:rPr lang="nl-NL" sz="4400" dirty="0"/>
              <a:t>DE = 79  </a:t>
            </a:r>
            <a:r>
              <a:rPr lang="nl-NL" sz="4400" dirty="0" err="1"/>
              <a:t>cos</a:t>
            </a:r>
            <a:r>
              <a:rPr lang="nl-NL" sz="4400" dirty="0"/>
              <a:t>(30)</a:t>
            </a:r>
          </a:p>
          <a:p>
            <a:endParaRPr lang="nl-NL" sz="1400" dirty="0">
              <a:solidFill>
                <a:srgbClr val="FF0000"/>
              </a:solidFill>
            </a:endParaRPr>
          </a:p>
          <a:p>
            <a:endParaRPr lang="nl-NL" sz="1400" dirty="0">
              <a:solidFill>
                <a:srgbClr val="FF0000"/>
              </a:solidFill>
            </a:endParaRPr>
          </a:p>
          <a:p>
            <a:endParaRPr lang="nl-NL" sz="1200" dirty="0">
              <a:solidFill>
                <a:srgbClr val="FF0000"/>
              </a:solidFill>
            </a:endParaRP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3059832" y="2276872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vak 20">
            <a:extLst>
              <a:ext uri="{FF2B5EF4-FFF2-40B4-BE49-F238E27FC236}">
                <a16:creationId xmlns:a16="http://schemas.microsoft.com/office/drawing/2014/main" id="{1C086E64-6B54-4D49-B640-C0906DA44C1A}"/>
              </a:ext>
            </a:extLst>
          </p:cNvPr>
          <p:cNvSpPr txBox="1"/>
          <p:nvPr/>
        </p:nvSpPr>
        <p:spPr>
          <a:xfrm>
            <a:off x="4044811" y="2420888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ONDERDELEN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FF52C0DC-BB1B-4CE3-8E86-C024CD249B4C}"/>
              </a:ext>
            </a:extLst>
          </p:cNvPr>
          <p:cNvSpPr txBox="1"/>
          <p:nvPr/>
        </p:nvSpPr>
        <p:spPr>
          <a:xfrm flipH="1">
            <a:off x="2862086" y="3356992"/>
            <a:ext cx="468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: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69CAD9F-DFAC-C0E7-D31A-77BB81939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8436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</a:t>
            </a:r>
            <a:r>
              <a:rPr lang="nl-NL" dirty="0" err="1"/>
              <a:t>REkenen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79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13291" y="1628800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/>
              <a:t>Cos</a:t>
            </a:r>
            <a:r>
              <a:rPr lang="nl-NL" i="1" dirty="0"/>
              <a:t> (30) =  79 </a:t>
            </a:r>
          </a:p>
          <a:p>
            <a:r>
              <a:rPr lang="nl-NL" i="1" dirty="0"/>
              <a:t>                 DF </a:t>
            </a:r>
          </a:p>
          <a:p>
            <a:endParaRPr lang="nl-NL" i="1" dirty="0"/>
          </a:p>
          <a:p>
            <a:r>
              <a:rPr lang="nl-NL" dirty="0"/>
              <a:t>DF =  79 : </a:t>
            </a:r>
            <a:r>
              <a:rPr lang="nl-NL" dirty="0" err="1"/>
              <a:t>Cos</a:t>
            </a:r>
            <a:r>
              <a:rPr lang="nl-NL" dirty="0"/>
              <a:t>(30)</a:t>
            </a:r>
          </a:p>
          <a:p>
            <a:r>
              <a:rPr lang="nl-NL" b="1" dirty="0">
                <a:solidFill>
                  <a:srgbClr val="FF0000"/>
                </a:solidFill>
              </a:rPr>
              <a:t>DF = 91,2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626173" y="1919781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DB18626-5E80-12F0-95A8-18E63DB38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851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  <a:p>
            <a:r>
              <a:rPr lang="nl-NL" dirty="0"/>
              <a:t>2. SOA</a:t>
            </a:r>
          </a:p>
          <a:p>
            <a:r>
              <a:rPr lang="nl-NL" dirty="0"/>
              <a:t>3. SOS CAS TOA</a:t>
            </a:r>
          </a:p>
          <a:p>
            <a:r>
              <a:rPr lang="nl-NL" dirty="0"/>
              <a:t>4. Rekenen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6E03352-5BF9-C588-EEB5-ACE7F16D8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47042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91684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852061" y="3429000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447764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497402" y="4456563"/>
            <a:ext cx="601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?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29C2A4B-8420-D2AA-96BA-E168AD7CB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643099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05253" y="3833595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564160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349171" y="516411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5A041D62-8BBA-3F52-4977-4BD3B6573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7497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</a:t>
            </a:r>
            <a:r>
              <a:rPr lang="nl-NL" dirty="0" err="1"/>
              <a:t>Sos</a:t>
            </a:r>
            <a:r>
              <a:rPr lang="nl-NL" dirty="0"/>
              <a:t> </a:t>
            </a:r>
            <a:r>
              <a:rPr lang="nl-NL" dirty="0" err="1"/>
              <a:t>cas</a:t>
            </a:r>
            <a:r>
              <a:rPr lang="nl-NL" dirty="0"/>
              <a:t> </a:t>
            </a:r>
            <a:r>
              <a:rPr lang="nl-NL" dirty="0" err="1"/>
              <a:t>toa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13813" y="3833595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498246" y="3996293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614838" y="1600019"/>
                <a:ext cx="6909490" cy="1062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O</a:t>
                </a:r>
                <a:r>
                  <a:rPr lang="nl-NL" i="1" dirty="0"/>
                  <a:t> is 8, 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S</a:t>
                </a:r>
                <a:r>
                  <a:rPr lang="nl-NL" i="1" dirty="0"/>
                  <a:t> is 12. De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 OS</a:t>
                </a:r>
                <a:r>
                  <a:rPr lang="nl-NL" i="1" dirty="0"/>
                  <a:t> zit in SOS, dus de SINUS.</a:t>
                </a:r>
              </a:p>
              <a:p>
                <a:endParaRPr lang="nl-NL" i="1" dirty="0"/>
              </a:p>
              <a:p>
                <a:r>
                  <a:rPr lang="nl-NL" b="1" dirty="0">
                    <a:solidFill>
                      <a:schemeClr val="tx1"/>
                    </a:solidFill>
                  </a:rPr>
                  <a:t>Sinus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𝑶𝒗𝒆𝒓𝒔𝒕𝒂𝒂𝒏𝒅𝒆</m:t>
                        </m:r>
                      </m:num>
                      <m:den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𝑺𝒄𝒉𝒖𝒊𝒏𝒆</m:t>
                        </m:r>
                      </m:den>
                    </m:f>
                    <m:r>
                      <a:rPr lang="nl-NL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b="1" dirty="0">
                    <a:solidFill>
                      <a:schemeClr val="tx1"/>
                    </a:solidFill>
                  </a:rPr>
                  <a:t> dus </a:t>
                </a:r>
                <a:r>
                  <a:rPr lang="nl-NL" b="1" dirty="0">
                    <a:solidFill>
                      <a:srgbClr val="FF0000"/>
                    </a:solidFill>
                  </a:rPr>
                  <a:t>sinus 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nl-NL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38" y="1600019"/>
                <a:ext cx="6909490" cy="1062535"/>
              </a:xfrm>
              <a:prstGeom prst="rect">
                <a:avLst/>
              </a:prstGeom>
              <a:blipFill>
                <a:blip r:embed="rId3"/>
                <a:stretch>
                  <a:fillRect l="-794" t="-3429" b="-571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1D794F7-E3C7-8121-62BF-068C788C3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4814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Rekenen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230736" y="3765790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13291" y="1628800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/>
              <a:t>Sin</a:t>
            </a:r>
            <a:r>
              <a:rPr lang="nl-NL" i="1" dirty="0"/>
              <a:t> </a:t>
            </a:r>
            <a:r>
              <a:rPr lang="nl-NL" i="1" dirty="0">
                <a:sym typeface="Symbol"/>
              </a:rPr>
              <a:t> F</a:t>
            </a:r>
            <a:r>
              <a:rPr lang="nl-NL" i="1" dirty="0"/>
              <a:t> =   8 </a:t>
            </a:r>
          </a:p>
          <a:p>
            <a:r>
              <a:rPr lang="nl-NL" i="1" dirty="0"/>
              <a:t>                12 </a:t>
            </a:r>
          </a:p>
          <a:p>
            <a:endParaRPr lang="nl-NL" i="1" dirty="0"/>
          </a:p>
          <a:p>
            <a:r>
              <a:rPr lang="nl-NL" i="1" dirty="0">
                <a:sym typeface="Symbol"/>
              </a:rPr>
              <a:t> F</a:t>
            </a:r>
            <a:r>
              <a:rPr lang="nl-NL" dirty="0"/>
              <a:t> = Sin</a:t>
            </a:r>
            <a:r>
              <a:rPr lang="nl-NL" baseline="30000" dirty="0"/>
              <a:t>-1</a:t>
            </a:r>
            <a:r>
              <a:rPr lang="nl-NL" dirty="0"/>
              <a:t>(8:12)</a:t>
            </a:r>
          </a:p>
          <a:p>
            <a:r>
              <a:rPr lang="nl-NL" i="1" dirty="0">
                <a:solidFill>
                  <a:srgbClr val="FF0000"/>
                </a:solidFill>
                <a:sym typeface="Symbol"/>
              </a:rPr>
              <a:t> F</a:t>
            </a:r>
            <a:r>
              <a:rPr lang="nl-NL" i="1" dirty="0">
                <a:solidFill>
                  <a:srgbClr val="FF0000"/>
                </a:solidFill>
              </a:rPr>
              <a:t> </a:t>
            </a:r>
            <a:r>
              <a:rPr lang="nl-NL" b="1" dirty="0">
                <a:solidFill>
                  <a:srgbClr val="FF0000"/>
                </a:solidFill>
              </a:rPr>
              <a:t> = 42</a:t>
            </a:r>
            <a:r>
              <a:rPr lang="nl-NL" b="1" baseline="30000" dirty="0">
                <a:solidFill>
                  <a:srgbClr val="FF0000"/>
                </a:solidFill>
              </a:rPr>
              <a:t>0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626173" y="1919781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61AA9D4-4708-93C4-A36B-8D22C6EE9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4171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  <a:p>
            <a:r>
              <a:rPr lang="nl-NL" dirty="0"/>
              <a:t>2. SOA</a:t>
            </a:r>
          </a:p>
          <a:p>
            <a:r>
              <a:rPr lang="nl-NL" dirty="0"/>
              <a:t>3. SOS CAS TOA</a:t>
            </a:r>
          </a:p>
          <a:p>
            <a:r>
              <a:rPr lang="nl-NL" dirty="0"/>
              <a:t>4. Rekenen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F440953-C02A-8D9D-378E-2B7562866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53543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91684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852061" y="3429000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3823177" y="5008570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497402" y="4456563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60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7C4DE31-5A2E-5647-0010-78B0A0B3F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419413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7039" y="3192184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05253" y="3833595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3664594" y="4933196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60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349171" y="516411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428757" y="3852565"/>
            <a:ext cx="40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D05C0295-D716-24E9-078E-38DE1F343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7683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</a:t>
            </a:r>
            <a:r>
              <a:rPr lang="nl-NL" dirty="0" err="1"/>
              <a:t>Sos</a:t>
            </a:r>
            <a:r>
              <a:rPr lang="nl-NL" dirty="0"/>
              <a:t> </a:t>
            </a:r>
            <a:r>
              <a:rPr lang="nl-NL" dirty="0" err="1"/>
              <a:t>cas</a:t>
            </a:r>
            <a:r>
              <a:rPr lang="nl-NL" dirty="0"/>
              <a:t> </a:t>
            </a:r>
            <a:r>
              <a:rPr lang="nl-NL" dirty="0" err="1"/>
              <a:t>toa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8196" y="315906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13813" y="3833595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4221474" y="4977683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60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614838" y="1600019"/>
                <a:ext cx="6912768" cy="1732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A</a:t>
                </a:r>
                <a:r>
                  <a:rPr lang="nl-NL" i="1" dirty="0"/>
                  <a:t> is 8, 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S</a:t>
                </a:r>
                <a:r>
                  <a:rPr lang="nl-NL" i="1" dirty="0"/>
                  <a:t> is ?. De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 AS</a:t>
                </a:r>
                <a:r>
                  <a:rPr lang="nl-NL" i="1" dirty="0"/>
                  <a:t> zit in CAS, dus de COSINUS.</a:t>
                </a:r>
              </a:p>
              <a:p>
                <a:endParaRPr lang="nl-NL" i="1" dirty="0"/>
              </a:p>
              <a:p>
                <a:r>
                  <a:rPr lang="nl-NL" b="1" dirty="0"/>
                  <a:t>Cosinus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latin typeface="Cambria Math" panose="02040503050406030204" pitchFamily="18" charset="0"/>
                          </a:rPr>
                          <m:t>𝑨𝒂𝒏𝒍𝒊𝒈𝒈𝒆𝒏</m:t>
                        </m:r>
                        <m:r>
                          <a:rPr lang="nl-NL" b="1" i="1">
                            <a:latin typeface="Cambria Math" panose="02040503050406030204" pitchFamily="18" charset="0"/>
                          </a:rPr>
                          <m:t>𝒅𝒆</m:t>
                        </m:r>
                      </m:num>
                      <m:den>
                        <m:r>
                          <a:rPr lang="nl-NL" b="1" i="1">
                            <a:latin typeface="Cambria Math" panose="02040503050406030204" pitchFamily="18" charset="0"/>
                          </a:rPr>
                          <m:t>𝑺𝒄𝒉𝒖𝒊𝒏𝒆</m:t>
                        </m:r>
                      </m:den>
                    </m:f>
                    <m:r>
                      <a:rPr lang="nl-NL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b="1" dirty="0"/>
                  <a:t> dus </a:t>
                </a:r>
                <a:r>
                  <a:rPr lang="nl-NL" b="1" dirty="0">
                    <a:solidFill>
                      <a:srgbClr val="FF0000"/>
                    </a:solidFill>
                  </a:rPr>
                  <a:t>cosinus (60)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nl-NL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𝑫𝑭</m:t>
                        </m:r>
                      </m:den>
                    </m:f>
                    <m:r>
                      <a:rPr lang="nl-NL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sz="2400" b="1" dirty="0"/>
              </a:p>
              <a:p>
                <a:endParaRPr lang="nl-NL" b="1" dirty="0">
                  <a:solidFill>
                    <a:srgbClr val="FF0000"/>
                  </a:solidFill>
                </a:endParaRPr>
              </a:p>
              <a:p>
                <a:r>
                  <a:rPr lang="nl-NL" b="1" dirty="0">
                    <a:solidFill>
                      <a:srgbClr val="FF0000"/>
                    </a:solidFill>
                  </a:rPr>
                  <a:t>	   </a:t>
                </a: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38" y="1600019"/>
                <a:ext cx="6912768" cy="1732077"/>
              </a:xfrm>
              <a:prstGeom prst="rect">
                <a:avLst/>
              </a:prstGeom>
              <a:blipFill>
                <a:blip r:embed="rId3"/>
                <a:stretch>
                  <a:fillRect l="-794" t="-210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5D49A48-6525-7ECB-AA04-6036094B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2500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Rekenen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230736" y="3765790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4301850" y="4904248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60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39552" y="1650527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/>
              <a:t>Cos</a:t>
            </a:r>
            <a:r>
              <a:rPr lang="nl-NL" i="1" dirty="0"/>
              <a:t>(60) =  8 </a:t>
            </a:r>
          </a:p>
          <a:p>
            <a:r>
              <a:rPr lang="nl-NL" i="1" dirty="0"/>
              <a:t>               DF </a:t>
            </a:r>
          </a:p>
          <a:p>
            <a:endParaRPr lang="nl-NL" i="1" dirty="0"/>
          </a:p>
          <a:p>
            <a:r>
              <a:rPr lang="nl-NL" i="1" dirty="0">
                <a:sym typeface="Symbol"/>
              </a:rPr>
              <a:t>DF</a:t>
            </a:r>
            <a:r>
              <a:rPr lang="nl-NL" dirty="0"/>
              <a:t> = 8 : </a:t>
            </a:r>
            <a:r>
              <a:rPr lang="nl-NL" dirty="0" err="1"/>
              <a:t>Cos</a:t>
            </a:r>
            <a:r>
              <a:rPr lang="nl-NL" dirty="0"/>
              <a:t>(60)</a:t>
            </a:r>
          </a:p>
          <a:p>
            <a:r>
              <a:rPr lang="nl-NL" i="1" dirty="0">
                <a:solidFill>
                  <a:srgbClr val="FF0000"/>
                </a:solidFill>
                <a:sym typeface="Symbol"/>
              </a:rPr>
              <a:t>DF = 16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626173" y="1919781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>
            <a:extLst>
              <a:ext uri="{FF2B5EF4-FFF2-40B4-BE49-F238E27FC236}">
                <a16:creationId xmlns:a16="http://schemas.microsoft.com/office/drawing/2014/main" id="{46F90D58-E8E9-4302-B4AA-08EB6FC99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926" y="691384"/>
            <a:ext cx="3438326" cy="2578745"/>
          </a:xfrm>
          <a:prstGeom prst="rect">
            <a:avLst/>
          </a:prstGeom>
        </p:spPr>
      </p:pic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AD4C01AD-A40F-B6AC-8900-87484A642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4828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C79A0-5FED-4612-A0CA-58C348E7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van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95562E-7C19-43D9-864F-4C2E8C65C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Soms zit een hoek in 2 (of meer) driehoeken.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45188419-6837-4200-B1D6-5DC9F3D394B6}"/>
              </a:ext>
            </a:extLst>
          </p:cNvPr>
          <p:cNvSpPr/>
          <p:nvPr/>
        </p:nvSpPr>
        <p:spPr>
          <a:xfrm>
            <a:off x="1547664" y="2708920"/>
            <a:ext cx="4896544" cy="2888344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4499A1C6-F73B-4A85-AFCD-8D7097A30F4D}"/>
              </a:ext>
            </a:extLst>
          </p:cNvPr>
          <p:cNvCxnSpPr>
            <a:cxnSpLocks/>
          </p:cNvCxnSpPr>
          <p:nvPr/>
        </p:nvCxnSpPr>
        <p:spPr>
          <a:xfrm>
            <a:off x="3995317" y="2781695"/>
            <a:ext cx="0" cy="2888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610D109D-218D-416F-B4E6-A6F9E3709EDE}"/>
              </a:ext>
            </a:extLst>
          </p:cNvPr>
          <p:cNvSpPr txBox="1"/>
          <p:nvPr/>
        </p:nvSpPr>
        <p:spPr>
          <a:xfrm>
            <a:off x="1123764" y="548170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D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59E0A7B-3D03-44EE-8F28-CD2E299C91D9}"/>
              </a:ext>
            </a:extLst>
          </p:cNvPr>
          <p:cNvSpPr txBox="1"/>
          <p:nvPr/>
        </p:nvSpPr>
        <p:spPr>
          <a:xfrm>
            <a:off x="3833918" y="560223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610052A-E74D-47E0-BA0D-18936A06002D}"/>
              </a:ext>
            </a:extLst>
          </p:cNvPr>
          <p:cNvSpPr txBox="1"/>
          <p:nvPr/>
        </p:nvSpPr>
        <p:spPr>
          <a:xfrm>
            <a:off x="3752664" y="211267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F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4A9FBBA-17F2-4E98-BAF5-12746E0AA269}"/>
              </a:ext>
            </a:extLst>
          </p:cNvPr>
          <p:cNvSpPr txBox="1"/>
          <p:nvPr/>
        </p:nvSpPr>
        <p:spPr>
          <a:xfrm>
            <a:off x="6544072" y="537249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E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89CE6D7-59F5-42E4-A1DD-875B956B6AC4}"/>
              </a:ext>
            </a:extLst>
          </p:cNvPr>
          <p:cNvSpPr txBox="1"/>
          <p:nvPr/>
        </p:nvSpPr>
        <p:spPr>
          <a:xfrm>
            <a:off x="1739193" y="256287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FF0000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nl-NL" sz="2800" dirty="0">
                <a:solidFill>
                  <a:srgbClr val="FF0000"/>
                </a:solidFill>
              </a:rPr>
              <a:t>FD</a:t>
            </a:r>
          </a:p>
        </p:txBody>
      </p: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80171F76-382D-4737-B5B4-DC6D4C4C92C6}"/>
              </a:ext>
            </a:extLst>
          </p:cNvPr>
          <p:cNvCxnSpPr/>
          <p:nvPr/>
        </p:nvCxnSpPr>
        <p:spPr>
          <a:xfrm>
            <a:off x="3131840" y="2824480"/>
            <a:ext cx="702078" cy="348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A49EF239-7E3D-4274-90E0-F7038833631F}"/>
              </a:ext>
            </a:extLst>
          </p:cNvPr>
          <p:cNvSpPr txBox="1"/>
          <p:nvPr/>
        </p:nvSpPr>
        <p:spPr>
          <a:xfrm>
            <a:off x="3725904" y="2879332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0D14907-8F07-459A-B1DC-8082E2459E15}"/>
              </a:ext>
            </a:extLst>
          </p:cNvPr>
          <p:cNvSpPr txBox="1"/>
          <p:nvPr/>
        </p:nvSpPr>
        <p:spPr>
          <a:xfrm>
            <a:off x="4011151" y="2890946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2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B94670FC-70A4-4A95-ACD8-DAE42C4AB1C7}"/>
              </a:ext>
            </a:extLst>
          </p:cNvPr>
          <p:cNvCxnSpPr>
            <a:endCxn id="4" idx="3"/>
          </p:cNvCxnSpPr>
          <p:nvPr/>
        </p:nvCxnSpPr>
        <p:spPr>
          <a:xfrm>
            <a:off x="3995317" y="2824480"/>
            <a:ext cx="619" cy="27727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6DE42D61-3C64-4074-B80A-85B30BE62484}"/>
              </a:ext>
            </a:extLst>
          </p:cNvPr>
          <p:cNvCxnSpPr/>
          <p:nvPr/>
        </p:nvCxnSpPr>
        <p:spPr>
          <a:xfrm flipH="1">
            <a:off x="1547664" y="5597264"/>
            <a:ext cx="24634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88D87531-A5D6-4483-8327-99FB726E0BC8}"/>
              </a:ext>
            </a:extLst>
          </p:cNvPr>
          <p:cNvCxnSpPr>
            <a:endCxn id="4" idx="0"/>
          </p:cNvCxnSpPr>
          <p:nvPr/>
        </p:nvCxnSpPr>
        <p:spPr>
          <a:xfrm flipV="1">
            <a:off x="1547664" y="2708920"/>
            <a:ext cx="2448272" cy="2888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E524140-E672-34A0-6B58-681D5EEEE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9632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C79A0-5FED-4612-A0CA-58C348E7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van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95562E-7C19-43D9-864F-4C2E8C65C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/>
              <a:t>Middelste letter is de hoek in de driehoek van de 3 letters.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45188419-6837-4200-B1D6-5DC9F3D394B6}"/>
              </a:ext>
            </a:extLst>
          </p:cNvPr>
          <p:cNvSpPr/>
          <p:nvPr/>
        </p:nvSpPr>
        <p:spPr>
          <a:xfrm>
            <a:off x="1547664" y="2708920"/>
            <a:ext cx="4896544" cy="2888344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4499A1C6-F73B-4A85-AFCD-8D7097A30F4D}"/>
              </a:ext>
            </a:extLst>
          </p:cNvPr>
          <p:cNvCxnSpPr>
            <a:cxnSpLocks/>
          </p:cNvCxnSpPr>
          <p:nvPr/>
        </p:nvCxnSpPr>
        <p:spPr>
          <a:xfrm>
            <a:off x="3995317" y="2781695"/>
            <a:ext cx="0" cy="2888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610D109D-218D-416F-B4E6-A6F9E3709EDE}"/>
              </a:ext>
            </a:extLst>
          </p:cNvPr>
          <p:cNvSpPr txBox="1"/>
          <p:nvPr/>
        </p:nvSpPr>
        <p:spPr>
          <a:xfrm>
            <a:off x="1123764" y="548170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D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59E0A7B-3D03-44EE-8F28-CD2E299C91D9}"/>
              </a:ext>
            </a:extLst>
          </p:cNvPr>
          <p:cNvSpPr txBox="1"/>
          <p:nvPr/>
        </p:nvSpPr>
        <p:spPr>
          <a:xfrm>
            <a:off x="3833918" y="560223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610052A-E74D-47E0-BA0D-18936A06002D}"/>
              </a:ext>
            </a:extLst>
          </p:cNvPr>
          <p:cNvSpPr txBox="1"/>
          <p:nvPr/>
        </p:nvSpPr>
        <p:spPr>
          <a:xfrm>
            <a:off x="3752664" y="211267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F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4A9FBBA-17F2-4E98-BAF5-12746E0AA269}"/>
              </a:ext>
            </a:extLst>
          </p:cNvPr>
          <p:cNvSpPr txBox="1"/>
          <p:nvPr/>
        </p:nvSpPr>
        <p:spPr>
          <a:xfrm>
            <a:off x="6544072" y="537249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E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560C406-6C73-4933-AE61-363A51E518A3}"/>
              </a:ext>
            </a:extLst>
          </p:cNvPr>
          <p:cNvSpPr txBox="1"/>
          <p:nvPr/>
        </p:nvSpPr>
        <p:spPr>
          <a:xfrm>
            <a:off x="5660883" y="322950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CC00CC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CC00CC"/>
                </a:solidFill>
              </a:rPr>
              <a:t>EFS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89CE6D7-59F5-42E4-A1DD-875B956B6AC4}"/>
              </a:ext>
            </a:extLst>
          </p:cNvPr>
          <p:cNvSpPr txBox="1"/>
          <p:nvPr/>
        </p:nvSpPr>
        <p:spPr>
          <a:xfrm>
            <a:off x="1739193" y="256287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FF0000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nl-NL" sz="2800" dirty="0">
                <a:solidFill>
                  <a:srgbClr val="FF0000"/>
                </a:solidFill>
              </a:rPr>
              <a:t>FD</a:t>
            </a:r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85CF6E9E-9160-4F0C-B248-9939748572D2}"/>
              </a:ext>
            </a:extLst>
          </p:cNvPr>
          <p:cNvCxnSpPr>
            <a:cxnSpLocks/>
          </p:cNvCxnSpPr>
          <p:nvPr/>
        </p:nvCxnSpPr>
        <p:spPr>
          <a:xfrm flipH="1" flipV="1">
            <a:off x="4252335" y="3173031"/>
            <a:ext cx="1584183" cy="4050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80171F76-382D-4737-B5B4-DC6D4C4C92C6}"/>
              </a:ext>
            </a:extLst>
          </p:cNvPr>
          <p:cNvCxnSpPr/>
          <p:nvPr/>
        </p:nvCxnSpPr>
        <p:spPr>
          <a:xfrm>
            <a:off x="3131840" y="2824480"/>
            <a:ext cx="702078" cy="348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A49EF239-7E3D-4274-90E0-F7038833631F}"/>
              </a:ext>
            </a:extLst>
          </p:cNvPr>
          <p:cNvSpPr txBox="1"/>
          <p:nvPr/>
        </p:nvSpPr>
        <p:spPr>
          <a:xfrm>
            <a:off x="3725904" y="2879332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0D14907-8F07-459A-B1DC-8082E2459E15}"/>
              </a:ext>
            </a:extLst>
          </p:cNvPr>
          <p:cNvSpPr txBox="1"/>
          <p:nvPr/>
        </p:nvSpPr>
        <p:spPr>
          <a:xfrm>
            <a:off x="4011151" y="2890946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2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81082C68-9F32-4512-BECD-46DD9CA1FF4C}"/>
              </a:ext>
            </a:extLst>
          </p:cNvPr>
          <p:cNvCxnSpPr/>
          <p:nvPr/>
        </p:nvCxnSpPr>
        <p:spPr>
          <a:xfrm>
            <a:off x="3995317" y="2824480"/>
            <a:ext cx="0" cy="2772784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327CEAFA-0346-4ACA-90CD-024547D851FA}"/>
              </a:ext>
            </a:extLst>
          </p:cNvPr>
          <p:cNvCxnSpPr>
            <a:endCxn id="4" idx="4"/>
          </p:cNvCxnSpPr>
          <p:nvPr/>
        </p:nvCxnSpPr>
        <p:spPr>
          <a:xfrm>
            <a:off x="4011151" y="5597264"/>
            <a:ext cx="2433057" cy="0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ECBBEB0B-4E1F-4836-9BF6-A125B98F20BC}"/>
              </a:ext>
            </a:extLst>
          </p:cNvPr>
          <p:cNvCxnSpPr>
            <a:stCxn id="4" idx="0"/>
            <a:endCxn id="4" idx="4"/>
          </p:cNvCxnSpPr>
          <p:nvPr/>
        </p:nvCxnSpPr>
        <p:spPr>
          <a:xfrm>
            <a:off x="3995936" y="2708920"/>
            <a:ext cx="2448272" cy="2888344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1B0A56-A37D-8926-DEBF-57FDF403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6108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905E07-6671-4D2C-B1CA-7B180F4E3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OMG – TMI!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7C99E1-5059-4FD4-9EC4-5BC03C453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nu als je heel veel cijfers hebt?</a:t>
            </a:r>
          </a:p>
          <a:p>
            <a:endParaRPr lang="nl-NL" dirty="0"/>
          </a:p>
          <a:p>
            <a:r>
              <a:rPr lang="nl-NL" dirty="0"/>
              <a:t>Dan heb je heel veel mogelijkheden!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Sinus, cosinus, tangens…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B8D05A6-EE87-4383-8476-E5DFADF09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616178">
            <a:off x="3042711" y="3969621"/>
            <a:ext cx="2456901" cy="174360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C728CE5-D5EA-41DF-AB9B-8C87E935D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4365852"/>
            <a:ext cx="597460" cy="493819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8E9B8CC-CD6D-4AA4-9635-DAFC5289F5A6}"/>
              </a:ext>
            </a:extLst>
          </p:cNvPr>
          <p:cNvSpPr txBox="1"/>
          <p:nvPr/>
        </p:nvSpPr>
        <p:spPr>
          <a:xfrm>
            <a:off x="3970325" y="5063609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5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FD2BA0F-403F-40E8-BFA8-3140C8CDB2E9}"/>
              </a:ext>
            </a:extLst>
          </p:cNvPr>
          <p:cNvSpPr txBox="1"/>
          <p:nvPr/>
        </p:nvSpPr>
        <p:spPr>
          <a:xfrm>
            <a:off x="3203848" y="3663712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3,2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4DF5399-1671-48BC-B297-109A380CA7C0}"/>
              </a:ext>
            </a:extLst>
          </p:cNvPr>
          <p:cNvSpPr txBox="1"/>
          <p:nvPr/>
        </p:nvSpPr>
        <p:spPr>
          <a:xfrm>
            <a:off x="5330014" y="3797802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?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4E9A70B-1BED-4448-87E8-02BAF1CD9918}"/>
              </a:ext>
            </a:extLst>
          </p:cNvPr>
          <p:cNvCxnSpPr/>
          <p:nvPr/>
        </p:nvCxnSpPr>
        <p:spPr>
          <a:xfrm>
            <a:off x="4572000" y="3611983"/>
            <a:ext cx="144017" cy="1620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F88AC10D-AD90-4666-A63D-43362FE9642F}"/>
              </a:ext>
            </a:extLst>
          </p:cNvPr>
          <p:cNvCxnSpPr>
            <a:cxnSpLocks/>
          </p:cNvCxnSpPr>
          <p:nvPr/>
        </p:nvCxnSpPr>
        <p:spPr>
          <a:xfrm flipV="1">
            <a:off x="4716017" y="3611983"/>
            <a:ext cx="204907" cy="1620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kstvak 17">
            <a:extLst>
              <a:ext uri="{FF2B5EF4-FFF2-40B4-BE49-F238E27FC236}">
                <a16:creationId xmlns:a16="http://schemas.microsoft.com/office/drawing/2014/main" id="{D875C9EB-0B7D-414B-9FF6-F58365684A02}"/>
              </a:ext>
            </a:extLst>
          </p:cNvPr>
          <p:cNvSpPr txBox="1"/>
          <p:nvPr/>
        </p:nvSpPr>
        <p:spPr>
          <a:xfrm>
            <a:off x="3176443" y="4428095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30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EE59C42C-698F-8467-D26D-C8F6F7C7F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6853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B5B72-1D71-4D47-98EA-CF8CEE1A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Wanneer welk stuk gereedschap?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8FFC2D-C7A6-4E16-82F9-2935A0E53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Hoekensom driehoeken.</a:t>
            </a:r>
          </a:p>
          <a:p>
            <a:r>
              <a:rPr lang="nl-NL" dirty="0"/>
              <a:t>Pythagoras.</a:t>
            </a:r>
          </a:p>
          <a:p>
            <a:r>
              <a:rPr lang="nl-NL" dirty="0"/>
              <a:t>SOSCASTOA.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9FFADE-203E-4A39-8478-616A32355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2348880"/>
            <a:ext cx="3799111" cy="379911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693FA48-22BA-9299-1FB3-704888E9B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803300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B5B72-1D71-4D47-98EA-CF8CEE1A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Hoek berekenen?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8FFC2D-C7A6-4E16-82F9-2935A0E53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Hoekensom driehoeken, als je al een hoek weet.</a:t>
            </a:r>
          </a:p>
          <a:p>
            <a:endParaRPr lang="nl-NL" dirty="0"/>
          </a:p>
          <a:p>
            <a:r>
              <a:rPr lang="nl-NL" dirty="0"/>
              <a:t>SOSCASTOA, als je twee </a:t>
            </a:r>
            <a:r>
              <a:rPr lang="nl-NL"/>
              <a:t>zijdes weet.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9FFADE-203E-4A39-8478-616A32355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3717032"/>
            <a:ext cx="2595203" cy="2595203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52CA35-BD6E-1393-5E7F-958D0F0C8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920339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B5B72-1D71-4D47-98EA-CF8CEE1A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Zijde berekenen?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8FFC2D-C7A6-4E16-82F9-2935A0E53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Pythagoras, als je al 2 zijdes weet.</a:t>
            </a:r>
          </a:p>
          <a:p>
            <a:endParaRPr lang="nl-NL" dirty="0"/>
          </a:p>
          <a:p>
            <a:r>
              <a:rPr lang="nl-NL" dirty="0"/>
              <a:t>SOSCASTOA, als je een zijde en een hoek weet.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9FFADE-203E-4A39-8478-616A32355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3058889"/>
            <a:ext cx="3799111" cy="379911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121ED02-C055-F51B-63C4-8A315E475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596410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stelling van Pythagoras gebruik je: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Alleen voor </a:t>
            </a:r>
            <a:r>
              <a:rPr lang="nl-NL" dirty="0">
                <a:solidFill>
                  <a:srgbClr val="FF0000"/>
                </a:solidFill>
              </a:rPr>
              <a:t>rechthoek</a:t>
            </a:r>
            <a:r>
              <a:rPr lang="nl-NL" dirty="0"/>
              <a:t>ige driehoeken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 de schuine zijde te berekenen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 de rechthoekzijdes te bereken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4405502"/>
            <a:ext cx="1524000" cy="18669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446637"/>
            <a:ext cx="2466975" cy="184785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238125"/>
            <a:ext cx="1495425" cy="13716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9EF29F-DBDE-199A-77A0-4C1693013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656892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Opdracht: Bereken zijde BC.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340856"/>
            <a:ext cx="5558281" cy="3384376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788959" y="3848378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076700" y="592736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Ovaal 9"/>
          <p:cNvSpPr/>
          <p:nvPr/>
        </p:nvSpPr>
        <p:spPr>
          <a:xfrm>
            <a:off x="1752956" y="3848378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050199" y="5927367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36828E1-2791-7A8F-89A9-AD2942E0D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5231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3284984"/>
            <a:ext cx="310923" cy="31092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235" y="188640"/>
            <a:ext cx="2743438" cy="1670449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959476" y="185908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Ovaal 9"/>
          <p:cNvSpPr/>
          <p:nvPr/>
        </p:nvSpPr>
        <p:spPr>
          <a:xfrm>
            <a:off x="4803781" y="908720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5931132" y="1859089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Rechte verbindingslijn met pijl 13"/>
          <p:cNvCxnSpPr>
            <a:stCxn id="10" idx="4"/>
          </p:cNvCxnSpPr>
          <p:nvPr/>
        </p:nvCxnSpPr>
        <p:spPr>
          <a:xfrm flipH="1">
            <a:off x="3419872" y="1278052"/>
            <a:ext cx="1556051" cy="1574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>
            <a:stCxn id="12" idx="3"/>
          </p:cNvCxnSpPr>
          <p:nvPr/>
        </p:nvCxnSpPr>
        <p:spPr>
          <a:xfrm flipH="1">
            <a:off x="3491880" y="2174334"/>
            <a:ext cx="2489671" cy="1110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2C7281-A0F8-1B51-D5D8-169F63DFC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7913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Wortel van 25 =</a:t>
                </a:r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25 = 5</a:t>
                </a:r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LZ = 5</a:t>
                </a:r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𝐿𝑍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432362" y="4088364"/>
            <a:ext cx="1575420" cy="6200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468560" y="630227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6" y="3284984"/>
            <a:ext cx="310923" cy="31092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235" y="188640"/>
            <a:ext cx="2743438" cy="1670449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943307" y="186221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220072" y="27809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5220072" y="315026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16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5220072" y="349787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F57D0CE1-00D4-1745-F370-45C3ED103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5084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-0.05811 L 0.42118 -0.425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/>
      <p:bldP spid="15" grpId="0"/>
      <p:bldP spid="1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2451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Wortel van 45 =</a:t>
                </a:r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45 = 6,7</a:t>
                </a:r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KZ = 6,7</a:t>
                </a:r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2 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076700" y="4033044"/>
            <a:ext cx="1575420" cy="6200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612576" y="630227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6,7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220072" y="3070317"/>
            <a:ext cx="122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45 (</a:t>
            </a:r>
            <a:r>
              <a:rPr lang="nl-NL" sz="1200" dirty="0"/>
              <a:t>81-36)</a:t>
            </a:r>
            <a:endParaRPr lang="nl-NL" dirty="0"/>
          </a:p>
        </p:txBody>
      </p:sp>
      <p:sp>
        <p:nvSpPr>
          <p:cNvPr id="10" name="Tekstvak 9"/>
          <p:cNvSpPr txBox="1"/>
          <p:nvPr/>
        </p:nvSpPr>
        <p:spPr>
          <a:xfrm>
            <a:off x="7198341" y="360142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7316" y="104701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2" name="Ovaal 11"/>
          <p:cNvSpPr/>
          <p:nvPr/>
        </p:nvSpPr>
        <p:spPr>
          <a:xfrm>
            <a:off x="4888031" y="1047015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>
            <a:off x="7171647" y="360142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5" name="Rechte verbindingslijn met pijl 14"/>
          <p:cNvCxnSpPr/>
          <p:nvPr/>
        </p:nvCxnSpPr>
        <p:spPr>
          <a:xfrm flipH="1">
            <a:off x="3419872" y="1354229"/>
            <a:ext cx="1517444" cy="1478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/>
          <p:nvPr/>
        </p:nvCxnSpPr>
        <p:spPr>
          <a:xfrm flipH="1">
            <a:off x="3563888" y="1224155"/>
            <a:ext cx="2665652" cy="2370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>
            <a:extLst>
              <a:ext uri="{FF2B5EF4-FFF2-40B4-BE49-F238E27FC236}">
                <a16:creationId xmlns:a16="http://schemas.microsoft.com/office/drawing/2014/main" id="{8CE85317-1F17-8493-08FF-1BB209B17613}"/>
              </a:ext>
            </a:extLst>
          </p:cNvPr>
          <p:cNvSpPr txBox="1"/>
          <p:nvPr/>
        </p:nvSpPr>
        <p:spPr>
          <a:xfrm>
            <a:off x="7307610" y="2631636"/>
            <a:ext cx="288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</a:rPr>
              <a:t>_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93E1B67-4371-E1CA-D1FE-FFD1174AB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900" y="560946"/>
            <a:ext cx="1938605" cy="1180395"/>
          </a:xfrm>
          <a:prstGeom prst="rect">
            <a:avLst/>
          </a:prstGeom>
        </p:spPr>
      </p:pic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6BBDFDDB-9248-31E4-1D63-0CA70AF0E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6368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7 -0.11459 L 0.40139 -0.4821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12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Hoekensom driehoeken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elke driehoek zijn de drie </a:t>
            </a:r>
            <a:r>
              <a:rPr lang="nl-NL"/>
              <a:t>hoeken opgeteld:…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828584"/>
            <a:ext cx="5040560" cy="335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7FDFFCB-C33D-4949-5637-CC7291FA6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1080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GONIO Moeilijk?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SOSCASTOA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Pythagoras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Hoekensom driehoeken.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84984"/>
            <a:ext cx="4799006" cy="294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19FDA52-EE07-F6A6-D4CE-F616408D8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427914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1347</Words>
  <Application>Microsoft Office PowerPoint</Application>
  <PresentationFormat>Diavoorstelling (4:3)</PresentationFormat>
  <Paragraphs>571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62" baseType="lpstr">
      <vt:lpstr>Aptos</vt:lpstr>
      <vt:lpstr>Cambria Math</vt:lpstr>
      <vt:lpstr>Symbol</vt:lpstr>
      <vt:lpstr>Times New Roman</vt:lpstr>
      <vt:lpstr>Trebuchet MS</vt:lpstr>
      <vt:lpstr>Wingdings</vt:lpstr>
      <vt:lpstr>Wingdings 2</vt:lpstr>
      <vt:lpstr>H1.4-1.6-oudpp</vt:lpstr>
      <vt:lpstr>Wiskunde 3TL</vt:lpstr>
      <vt:lpstr>Wiskunde leer je door:</vt:lpstr>
      <vt:lpstr>Rechthoekige driehoek</vt:lpstr>
      <vt:lpstr>Rechthoekige driehoek</vt:lpstr>
      <vt:lpstr>Rechthoekige driehoek</vt:lpstr>
      <vt:lpstr>Rechthoekige driehoek</vt:lpstr>
      <vt:lpstr>10.1 Tangens (herhaling h5)</vt:lpstr>
      <vt:lpstr>Stappenplan </vt:lpstr>
      <vt:lpstr>1. Schets</vt:lpstr>
      <vt:lpstr>2. Soa</vt:lpstr>
      <vt:lpstr>3. SOS CAS TOA</vt:lpstr>
      <vt:lpstr>Rekenen</vt:lpstr>
      <vt:lpstr>4. REkenen</vt:lpstr>
      <vt:lpstr>4. REkenen</vt:lpstr>
      <vt:lpstr>Stappenplan </vt:lpstr>
      <vt:lpstr>1. Schets</vt:lpstr>
      <vt:lpstr>2. Soa</vt:lpstr>
      <vt:lpstr>3. Sos cas toa</vt:lpstr>
      <vt:lpstr>4. Rekenen</vt:lpstr>
      <vt:lpstr>10.2 Sinus Cosinus Tangens</vt:lpstr>
      <vt:lpstr>SOSCASTOA</vt:lpstr>
      <vt:lpstr>Tangens</vt:lpstr>
      <vt:lpstr>sinus</vt:lpstr>
      <vt:lpstr>COsinus</vt:lpstr>
      <vt:lpstr>Stappenplan </vt:lpstr>
      <vt:lpstr>1. Schets</vt:lpstr>
      <vt:lpstr>2. Soa</vt:lpstr>
      <vt:lpstr>3. Sos cas toa</vt:lpstr>
      <vt:lpstr>Rekenen</vt:lpstr>
      <vt:lpstr>4. REkenen</vt:lpstr>
      <vt:lpstr>4. REkenen</vt:lpstr>
      <vt:lpstr>Stappenplan </vt:lpstr>
      <vt:lpstr>1. Schets</vt:lpstr>
      <vt:lpstr>2. Soa</vt:lpstr>
      <vt:lpstr>3. Sos cas toa</vt:lpstr>
      <vt:lpstr>4. Rekenen</vt:lpstr>
      <vt:lpstr>Stappenplan </vt:lpstr>
      <vt:lpstr>1. Schets</vt:lpstr>
      <vt:lpstr>2. Soa</vt:lpstr>
      <vt:lpstr>3. Sos cas toa</vt:lpstr>
      <vt:lpstr>4. Rekenen</vt:lpstr>
      <vt:lpstr>Notatie van Hoeken</vt:lpstr>
      <vt:lpstr>Notatie van Hoeken</vt:lpstr>
      <vt:lpstr>OMG – TMI!</vt:lpstr>
      <vt:lpstr>Wanneer welk stuk gereedschap?</vt:lpstr>
      <vt:lpstr>Hoek berekenen?</vt:lpstr>
      <vt:lpstr>Zijde berekenen?</vt:lpstr>
      <vt:lpstr>Pythagoras</vt:lpstr>
      <vt:lpstr>Pythagoras</vt:lpstr>
      <vt:lpstr>Pythagoras</vt:lpstr>
      <vt:lpstr>Pythagoras</vt:lpstr>
      <vt:lpstr>Pythagoras</vt:lpstr>
      <vt:lpstr>Hoekensom driehoeken</vt:lpstr>
      <vt:lpstr>GONIO Moeilijk?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192</cp:revision>
  <dcterms:created xsi:type="dcterms:W3CDTF">2013-09-15T12:09:42Z</dcterms:created>
  <dcterms:modified xsi:type="dcterms:W3CDTF">2026-07-25T09:56:22Z</dcterms:modified>
</cp:coreProperties>
</file>