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377" r:id="rId2"/>
    <p:sldId id="470" r:id="rId3"/>
    <p:sldId id="378" r:id="rId4"/>
    <p:sldId id="379" r:id="rId5"/>
    <p:sldId id="380" r:id="rId6"/>
    <p:sldId id="381" r:id="rId7"/>
    <p:sldId id="440" r:id="rId8"/>
    <p:sldId id="427" r:id="rId9"/>
    <p:sldId id="441" r:id="rId10"/>
    <p:sldId id="442" r:id="rId11"/>
    <p:sldId id="443" r:id="rId12"/>
    <p:sldId id="444" r:id="rId13"/>
    <p:sldId id="446" r:id="rId14"/>
    <p:sldId id="447" r:id="rId15"/>
    <p:sldId id="448" r:id="rId16"/>
    <p:sldId id="452" r:id="rId17"/>
    <p:sldId id="364" r:id="rId18"/>
    <p:sldId id="384" r:id="rId19"/>
    <p:sldId id="383" r:id="rId20"/>
    <p:sldId id="453" r:id="rId21"/>
    <p:sldId id="467" r:id="rId22"/>
    <p:sldId id="469" r:id="rId23"/>
    <p:sldId id="457" r:id="rId24"/>
    <p:sldId id="455" r:id="rId25"/>
    <p:sldId id="454" r:id="rId26"/>
    <p:sldId id="456" r:id="rId27"/>
    <p:sldId id="396" r:id="rId28"/>
    <p:sldId id="397" r:id="rId29"/>
    <p:sldId id="398" r:id="rId30"/>
    <p:sldId id="399" r:id="rId31"/>
    <p:sldId id="400" r:id="rId32"/>
    <p:sldId id="401" r:id="rId33"/>
    <p:sldId id="468" r:id="rId34"/>
    <p:sldId id="458" r:id="rId35"/>
    <p:sldId id="459" r:id="rId36"/>
    <p:sldId id="460" r:id="rId37"/>
    <p:sldId id="461" r:id="rId38"/>
    <p:sldId id="462" r:id="rId39"/>
    <p:sldId id="464" r:id="rId40"/>
    <p:sldId id="465" r:id="rId41"/>
    <p:sldId id="466" r:id="rId4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321" units="cm"/>
          <inkml:channel name="Y" type="integer" max="17055" units="cm"/>
          <inkml:channel name="T" type="integer" max="2.14748E9" units="dev"/>
        </inkml:traceFormat>
        <inkml:channelProperties>
          <inkml:channelProperty channel="X" name="resolution" value="160.00528" units="1/cm"/>
          <inkml:channelProperty channel="Y" name="resolution" value="159.99062" units="1/cm"/>
          <inkml:channelProperty channel="T" name="resolution" value="1" units="1/dev"/>
        </inkml:channelProperties>
      </inkml:inkSource>
      <inkml:timestamp xml:id="ts0" timeString="2021-10-07T13:14:34.9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10041 12175 0,'0'0'0,"0"0"0,0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353AA-B25C-44B0-9154-6D8D866EA8A9}" type="datetimeFigureOut">
              <a:rPr lang="nl-NL" smtClean="0"/>
              <a:t>25-7-2026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42DCC-09FD-4787-9244-A13CF89FF88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0298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C223694-A626-4655-9CB3-615BC4EDCBC6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E55A89-297A-4C2B-9EEF-0BE5180C836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517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91FD7-0D2B-4CFC-B823-606A7FC186AC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C593-7020-4039-A9F4-473F190BAC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99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E31A4691-CCE3-4153-95D8-D5A2ABE5760F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3BBBE-708A-4FF4-AE11-453135AEFA2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06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07C7C-8E70-4F15-9744-6B092BE97352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CB8D-39B1-4A50-90BA-1979842406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142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7187F-598F-4429-805B-FECB6598738D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CFCE-D0F1-4F81-BC79-4F625EAFE2C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92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B6B6D-069B-499B-ABA0-1063285FE3CA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0C75D-1724-485A-A720-E6758AD2B3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3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25318-F23C-4B7B-9578-E26BE52FC23F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3B64-6504-47DB-A5C7-ED4FCBF6592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0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F0710-E8AE-4454-A33E-CA9C43EDC93C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D503-70F3-4940-9D1F-C47792528E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4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3E7A2B2-2B52-4473-8511-5E022BA116A8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F34EC-3BEC-43D2-80DF-E62D470BA4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238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38F3A-D7DB-4CB6-96EA-3B0E774CDD75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BB63-B48C-4568-B49F-999898C47F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3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79040BE-1A64-449F-A254-B2A46C3AF1E8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2F84-2C11-40B7-8E4F-9E4E0AE928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24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63F1BD6-CF66-4C6F-B9A2-1F89F08EFF2D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228784-D0FE-4415-B750-EEB4A17C393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76" r:id="rId2"/>
    <p:sldLayoutId id="2147484284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5" r:id="rId9"/>
    <p:sldLayoutId id="2147484282" r:id="rId10"/>
    <p:sldLayoutId id="214748428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youtube.com/watch?v=Af91sVuSyzU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customXml" Target="../ink/ink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youtube.com/watch?v=c-AU2ZjIWCQ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www.bing.com/videos/riverview/relatedvideo?&amp;q=youtube+aanzichten+wiskunde%27&amp;qpvt=youtube+aanzichten+wiskunde%27&amp;mid=CD6CB237A41C27D4B212CD6CB237A41C27D4B212&amp;&amp;FORM=VRDGAR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Wiskunde 3TL</a:t>
            </a:r>
          </a:p>
        </p:txBody>
      </p:sp>
      <p:sp>
        <p:nvSpPr>
          <p:cNvPr id="1536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741613" y="3581400"/>
            <a:ext cx="5486400" cy="2286000"/>
          </a:xfrm>
        </p:spPr>
        <p:txBody>
          <a:bodyPr/>
          <a:lstStyle/>
          <a:p>
            <a:r>
              <a:rPr lang="nl-NL" dirty="0"/>
              <a:t>Hoofdstuk 2</a:t>
            </a:r>
            <a:r>
              <a:rPr lang="nl-NL"/>
              <a:t>: Meetkunde</a:t>
            </a:r>
            <a:endParaRPr lang="nl-NL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D0E5CFE1-F615-F32F-7711-E651C8D3E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57205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2.1 Koers en Kaart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1558850"/>
            <a:ext cx="7239000" cy="4846638"/>
          </a:xfrm>
        </p:spPr>
        <p:txBody>
          <a:bodyPr/>
          <a:lstStyle/>
          <a:p>
            <a:r>
              <a:rPr lang="nl-NL" dirty="0"/>
              <a:t>Windroos.</a:t>
            </a:r>
          </a:p>
          <a:p>
            <a:r>
              <a:rPr lang="nl-NL" dirty="0"/>
              <a:t>Kompas</a:t>
            </a:r>
          </a:p>
          <a:p>
            <a:r>
              <a:rPr lang="nl-NL" dirty="0"/>
              <a:t>Koershoekmeter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219" y="1196752"/>
            <a:ext cx="206692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973437"/>
            <a:ext cx="1704975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144" y="4221088"/>
            <a:ext cx="228600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AB40D72-86F2-CA81-8CE3-DB2B548C2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12416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Koers en Kaart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Windrichtingen en bijbehorende koers(hoek),</a:t>
            </a:r>
            <a:r>
              <a:rPr lang="nl-NL" i="1" dirty="0"/>
              <a:t> video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187" y="3284984"/>
            <a:ext cx="4645025" cy="271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AD49A86-DAC2-39FE-5E84-FA3C29E0B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28928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Koers uitzetten/aflezen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Koers Tilburg-Den Bosch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36912"/>
            <a:ext cx="4906541" cy="3410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chte verbindingslijn 4"/>
          <p:cNvCxnSpPr/>
          <p:nvPr/>
        </p:nvCxnSpPr>
        <p:spPr>
          <a:xfrm flipV="1">
            <a:off x="3914683" y="2636912"/>
            <a:ext cx="1872208" cy="170543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Rechte verbindingslijn met pijl 11"/>
          <p:cNvCxnSpPr/>
          <p:nvPr/>
        </p:nvCxnSpPr>
        <p:spPr>
          <a:xfrm flipV="1">
            <a:off x="3914683" y="2398129"/>
            <a:ext cx="0" cy="1944216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3518638" y="2057204"/>
            <a:ext cx="1053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Noord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76520" y="3597821"/>
            <a:ext cx="228600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Rechte verbindingslijn 15"/>
          <p:cNvCxnSpPr>
            <a:stCxn id="3078" idx="2"/>
          </p:cNvCxnSpPr>
          <p:nvPr/>
        </p:nvCxnSpPr>
        <p:spPr>
          <a:xfrm flipV="1">
            <a:off x="3914683" y="3212976"/>
            <a:ext cx="1209675" cy="98968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vak 16"/>
          <p:cNvSpPr txBox="1"/>
          <p:nvPr/>
        </p:nvSpPr>
        <p:spPr>
          <a:xfrm>
            <a:off x="6871172" y="3523151"/>
            <a:ext cx="1229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50 graden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51C0899-7F86-A874-9496-221086B0D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4233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Koers uitzetten/aflezen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Koers Tilburg-Breda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36912"/>
            <a:ext cx="4906541" cy="3410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chte verbindingslijn 4"/>
          <p:cNvCxnSpPr>
            <a:cxnSpLocks/>
          </p:cNvCxnSpPr>
          <p:nvPr/>
        </p:nvCxnSpPr>
        <p:spPr>
          <a:xfrm flipH="1" flipV="1">
            <a:off x="683568" y="3717032"/>
            <a:ext cx="3231115" cy="62531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Rechte verbindingslijn met pijl 11"/>
          <p:cNvCxnSpPr/>
          <p:nvPr/>
        </p:nvCxnSpPr>
        <p:spPr>
          <a:xfrm flipV="1">
            <a:off x="3914683" y="2398129"/>
            <a:ext cx="0" cy="1944216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kstvak 13"/>
          <p:cNvSpPr txBox="1"/>
          <p:nvPr/>
        </p:nvSpPr>
        <p:spPr>
          <a:xfrm>
            <a:off x="3518638" y="2057204"/>
            <a:ext cx="1053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Noord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401325" y="3670714"/>
            <a:ext cx="228600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kstvak 16"/>
          <p:cNvSpPr txBox="1"/>
          <p:nvPr/>
        </p:nvSpPr>
        <p:spPr>
          <a:xfrm>
            <a:off x="264438" y="3845023"/>
            <a:ext cx="1229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275 graden</a:t>
            </a:r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id="{B29D492D-C1AB-4D0B-9FFF-498BFBE12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267349" y="3670715"/>
            <a:ext cx="228600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Rechte verbindingslijn 15"/>
          <p:cNvCxnSpPr>
            <a:cxnSpLocks/>
          </p:cNvCxnSpPr>
          <p:nvPr/>
        </p:nvCxnSpPr>
        <p:spPr>
          <a:xfrm flipH="1" flipV="1">
            <a:off x="2886441" y="4149079"/>
            <a:ext cx="1097980" cy="12647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t 3">
                <a:extLst>
                  <a:ext uri="{FF2B5EF4-FFF2-40B4-BE49-F238E27FC236}">
                    <a16:creationId xmlns:a16="http://schemas.microsoft.com/office/drawing/2014/main" id="{7CE45B65-96A8-42D7-B2F4-92B97C76ACA1}"/>
                  </a:ext>
                </a:extLst>
              </p14:cNvPr>
              <p14:cNvContentPartPr/>
              <p14:nvPr/>
            </p14:nvContentPartPr>
            <p14:xfrm>
              <a:off x="3614760" y="4383000"/>
              <a:ext cx="360" cy="360"/>
            </p14:xfrm>
          </p:contentPart>
        </mc:Choice>
        <mc:Fallback xmlns="">
          <p:pic>
            <p:nvPicPr>
              <p:cNvPr id="4" name="Inkt 3">
                <a:extLst>
                  <a:ext uri="{FF2B5EF4-FFF2-40B4-BE49-F238E27FC236}">
                    <a16:creationId xmlns:a16="http://schemas.microsoft.com/office/drawing/2014/main" id="{7CE45B65-96A8-42D7-B2F4-92B97C76ACA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05400" y="4373640"/>
                <a:ext cx="19080" cy="1908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39F52DA-12B6-3A1D-45EA-2BF555B0F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5144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2.1 Koers en Kaart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Landkaarten</a:t>
            </a:r>
          </a:p>
          <a:p>
            <a:r>
              <a:rPr lang="nl-NL" dirty="0"/>
              <a:t>Schaallijn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1 cm op schaallijn = 2 km</a:t>
            </a:r>
          </a:p>
          <a:p>
            <a:r>
              <a:rPr lang="nl-NL" dirty="0"/>
              <a:t>2 km = 200.000 cm</a:t>
            </a:r>
          </a:p>
          <a:p>
            <a:r>
              <a:rPr lang="nl-NL" dirty="0"/>
              <a:t>Schaal 1 : 200.000</a:t>
            </a:r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96952"/>
            <a:ext cx="6610334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1763688" y="364502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2915816" y="36450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3988735" y="3645024"/>
            <a:ext cx="295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148064" y="36450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653927"/>
            <a:ext cx="340995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BBD280E-6FEA-0298-EB86-3363CCD65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2969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Afstand berekenen</a:t>
            </a:r>
          </a:p>
        </p:txBody>
      </p:sp>
      <p:sp>
        <p:nvSpPr>
          <p:cNvPr id="18435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Luxemburg- </a:t>
            </a:r>
            <a:r>
              <a:rPr lang="nl-NL" altLang="en-US" dirty="0" err="1"/>
              <a:t>Echternach</a:t>
            </a:r>
            <a:r>
              <a:rPr lang="nl-NL" altLang="en-US" dirty="0"/>
              <a:t> = 5 cm op kaart.</a:t>
            </a:r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157413"/>
            <a:ext cx="5400675" cy="443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C0BED52D-C006-4AE6-AB7C-3C6C5C785B45}"/>
              </a:ext>
            </a:extLst>
          </p:cNvPr>
          <p:cNvCxnSpPr/>
          <p:nvPr/>
        </p:nvCxnSpPr>
        <p:spPr>
          <a:xfrm flipV="1">
            <a:off x="2699792" y="3429000"/>
            <a:ext cx="1008112" cy="9361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17621A7-4E04-2B22-8B9C-4A1144139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7699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nl-NL" dirty="0"/>
              <a:t>Afstand berekenen - Hemelsbreed</a:t>
            </a:r>
          </a:p>
        </p:txBody>
      </p:sp>
      <p:sp>
        <p:nvSpPr>
          <p:cNvPr id="18435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5 cm op kaart</a:t>
            </a:r>
          </a:p>
          <a:p>
            <a:r>
              <a:rPr lang="nl-NL" altLang="en-US" dirty="0"/>
              <a:t>1 cm opgemeten = 1.500.000 cm in het echt</a:t>
            </a:r>
          </a:p>
          <a:p>
            <a:r>
              <a:rPr lang="nl-NL" altLang="en-US" dirty="0"/>
              <a:t>5 cm = 7.500.000 cm = </a:t>
            </a:r>
            <a:r>
              <a:rPr lang="nl-NL" altLang="en-US" b="1" dirty="0">
                <a:solidFill>
                  <a:srgbClr val="FF0000"/>
                </a:solidFill>
              </a:rPr>
              <a:t>75 km</a:t>
            </a:r>
          </a:p>
          <a:p>
            <a:pPr marL="0" indent="0">
              <a:buNone/>
            </a:pPr>
            <a:endParaRPr lang="nl-NL" altLang="en-US" dirty="0"/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988" y="3338113"/>
            <a:ext cx="4028023" cy="319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D39D79ED-3EEC-4948-B20C-677E5ACB5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99" y="4059453"/>
            <a:ext cx="1012414" cy="953724"/>
          </a:xfrm>
          <a:prstGeom prst="rect">
            <a:avLst/>
          </a:prstGeom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384C83B-62E3-F7C0-F00A-5280D1CBA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7034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nl-NL" dirty="0"/>
              <a:t>Afstand berekenen – over de weg</a:t>
            </a:r>
          </a:p>
        </p:txBody>
      </p:sp>
      <p:sp>
        <p:nvSpPr>
          <p:cNvPr id="18435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sz="1800" dirty="0"/>
              <a:t>5 cm op kaart</a:t>
            </a:r>
          </a:p>
          <a:p>
            <a:r>
              <a:rPr lang="nl-NL" altLang="en-US" sz="1800" dirty="0"/>
              <a:t>1 cm opgemeten = 1.500.000 cm in het echt</a:t>
            </a:r>
          </a:p>
          <a:p>
            <a:r>
              <a:rPr lang="nl-NL" altLang="en-US" sz="1800" dirty="0"/>
              <a:t>5 cm = 7.500.000 cm = 75 km</a:t>
            </a:r>
          </a:p>
          <a:p>
            <a:r>
              <a:rPr lang="nl-NL" altLang="en-US" dirty="0"/>
              <a:t>75 km hemelsbreed = 75 </a:t>
            </a:r>
            <a:r>
              <a:rPr lang="nl-NL" altLang="en-US" b="1" dirty="0">
                <a:solidFill>
                  <a:srgbClr val="FF0000"/>
                </a:solidFill>
              </a:rPr>
              <a:t>x 1,2</a:t>
            </a:r>
            <a:r>
              <a:rPr lang="nl-NL" altLang="en-US" b="1" dirty="0"/>
              <a:t> </a:t>
            </a:r>
            <a:r>
              <a:rPr lang="nl-NL" altLang="en-US" dirty="0"/>
              <a:t>over de weg. </a:t>
            </a:r>
            <a:r>
              <a:rPr lang="nl-NL" altLang="en-US"/>
              <a:t>Dus 90 km!</a:t>
            </a:r>
            <a:endParaRPr lang="nl-NL" altLang="en-US" dirty="0"/>
          </a:p>
          <a:p>
            <a:pPr marL="0" indent="0">
              <a:buNone/>
            </a:pPr>
            <a:endParaRPr lang="nl-NL" altLang="en-US" dirty="0"/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988" y="3338113"/>
            <a:ext cx="4028023" cy="319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55003C4-E82B-F787-EB41-AF837C94D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34829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3C317E-B318-4E72-A770-8FD05ABE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2.2 Hoogtelijnen op een kaart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B22A503-4562-40F4-B3B3-D608919B3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Kaart heeft 2 dimensies.</a:t>
            </a:r>
          </a:p>
          <a:p>
            <a:r>
              <a:rPr lang="nl-NL" dirty="0"/>
              <a:t>Hoogte is de 3</a:t>
            </a:r>
            <a:r>
              <a:rPr lang="nl-NL" baseline="30000" dirty="0"/>
              <a:t>e</a:t>
            </a:r>
            <a:r>
              <a:rPr lang="nl-NL" dirty="0"/>
              <a:t> dimensie, maar zie je niet.</a:t>
            </a:r>
          </a:p>
          <a:p>
            <a:endParaRPr lang="nl-NL" dirty="0"/>
          </a:p>
          <a:p>
            <a:r>
              <a:rPr lang="nl-NL" dirty="0"/>
              <a:t>Dus: met behulp van </a:t>
            </a:r>
            <a:r>
              <a:rPr lang="nl-NL" b="1" dirty="0">
                <a:solidFill>
                  <a:srgbClr val="FF0000"/>
                </a:solidFill>
              </a:rPr>
              <a:t>hoogtelijnen </a:t>
            </a:r>
            <a:r>
              <a:rPr lang="nl-NL" dirty="0"/>
              <a:t>wordt de hoogte in een kaart aangegeven.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4FCFEB3-627A-4D65-9EA1-F61069E75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137" y="4426430"/>
            <a:ext cx="2143125" cy="214312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0017E19-DEA7-E10D-347D-A194B878E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87980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186DED-2ED0-484B-9155-28E31D243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>
            <a:normAutofit/>
          </a:bodyPr>
          <a:lstStyle/>
          <a:p>
            <a:r>
              <a:rPr lang="nl-NL" dirty="0"/>
              <a:t>hoogtelijnen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FD40130-ACAF-4669-9797-5E2A9368EB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242048" cy="4525963"/>
          </a:xfrm>
        </p:spPr>
        <p:txBody>
          <a:bodyPr wrap="square" anchor="t">
            <a:normAutofit/>
          </a:bodyPr>
          <a:lstStyle/>
          <a:p>
            <a:r>
              <a:rPr lang="nl-NL" dirty="0"/>
              <a:t>Een lijn in een kaart die alle punten met dezelfde hoogte verbindt.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95AAF66-2334-4961-91A4-F368A323E0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14" t="10378" r="36950" b="11871"/>
          <a:stretch/>
        </p:blipFill>
        <p:spPr>
          <a:xfrm>
            <a:off x="2339752" y="2850357"/>
            <a:ext cx="3816424" cy="3665375"/>
          </a:xfrm>
          <a:prstGeom prst="rect">
            <a:avLst/>
          </a:prstGeom>
          <a:noFill/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544D92D-C24C-4108-E6DE-BE8B70DF1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3346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4848B-D3CB-434A-BA94-379D66994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Doorsnede tekenen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741320C-911D-4F98-BF4D-35AEEF0C1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hoogtelijnen in een kaart overbrengen naar een doorsnede.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6D12E8E-610C-4961-9142-0AE0D57719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631" b="21901"/>
          <a:stretch/>
        </p:blipFill>
        <p:spPr>
          <a:xfrm>
            <a:off x="1907704" y="2780928"/>
            <a:ext cx="4176464" cy="395683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9384410-5699-2D12-1C39-94D97E198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21088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4848B-D3CB-434A-BA94-379D66994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Doorsnede tekenen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741320C-911D-4F98-BF4D-35AEEF0C1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hoogtelijnen in een kaart overbrengen naar een doorsnede.</a:t>
            </a:r>
          </a:p>
          <a:p>
            <a:endParaRPr lang="nl-NL" dirty="0"/>
          </a:p>
          <a:p>
            <a:r>
              <a:rPr lang="nl-NL" dirty="0">
                <a:hlinkClick r:id="rId2"/>
              </a:rPr>
              <a:t>Video</a:t>
            </a: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6D12E8E-610C-4961-9142-0AE0D57719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631" b="21901"/>
          <a:stretch/>
        </p:blipFill>
        <p:spPr>
          <a:xfrm>
            <a:off x="1907704" y="2780928"/>
            <a:ext cx="4176464" cy="395683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3272E0-71DF-A2F2-B7A4-DA3716DBF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96270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E6F43-73CD-4CC9-B660-4FF773116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Doorsnede tekenen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F146887-969E-40A5-8849-B7A073E52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Door alle punten een vloeiende lijn!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015D9BC-B900-4149-BE82-DF32017079B9}"/>
              </a:ext>
            </a:extLst>
          </p:cNvPr>
          <p:cNvPicPr/>
          <p:nvPr/>
        </p:nvPicPr>
        <p:blipFill rotWithShape="1">
          <a:blip r:embed="rId2"/>
          <a:srcRect l="13998" r="13690"/>
          <a:stretch/>
        </p:blipFill>
        <p:spPr bwMode="auto">
          <a:xfrm>
            <a:off x="1447800" y="2492896"/>
            <a:ext cx="5212432" cy="36004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1054B49-E833-DA61-CAAF-B759CC5FE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63806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7E0FE4-4974-45E5-AD3B-CEA215B32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2.3 Doorsneden en lichaamsdiagonaal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457F806-603A-4B5D-94BF-AEB659A36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Herhaling</a:t>
            </a:r>
          </a:p>
          <a:p>
            <a:endParaRPr lang="nl-NL" dirty="0"/>
          </a:p>
          <a:p>
            <a:r>
              <a:rPr lang="nl-NL" dirty="0"/>
              <a:t> De stelling van Pythagoras gebruik je …….??</a:t>
            </a:r>
          </a:p>
          <a:p>
            <a:endParaRPr lang="nl-NL" dirty="0"/>
          </a:p>
          <a:p>
            <a:pPr algn="ctr"/>
            <a:r>
              <a:rPr lang="nl-NL" sz="2800" dirty="0">
                <a:solidFill>
                  <a:srgbClr val="FF0000"/>
                </a:solidFill>
              </a:rPr>
              <a:t>Bij het berekenen van een zijde van een rechthoekige driehoek</a:t>
            </a:r>
            <a:r>
              <a:rPr lang="nl-NL" sz="2800" dirty="0"/>
              <a:t>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9E1734B-68F2-4F83-8B8D-C8643C520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4627357"/>
            <a:ext cx="2088232" cy="1909968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7D3B5DE-3FAD-3B94-15A2-3EAEAEE23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8405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1143000"/>
          </a:xfrm>
        </p:spPr>
        <p:txBody>
          <a:bodyPr/>
          <a:lstStyle/>
          <a:p>
            <a:r>
              <a:rPr lang="nl-NL" dirty="0"/>
              <a:t>Stelling van 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Opdracht: Bereken zijde BC.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340856"/>
            <a:ext cx="5558281" cy="3384376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1788959" y="3848378"/>
            <a:ext cx="27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076700" y="592736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10" name="Ovaal 9"/>
          <p:cNvSpPr/>
          <p:nvPr/>
        </p:nvSpPr>
        <p:spPr>
          <a:xfrm>
            <a:off x="1752956" y="3848378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4050199" y="5927367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8AA6E21-FFD9-8F4B-4671-38A3A0047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2781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1143000"/>
          </a:xfrm>
        </p:spPr>
        <p:txBody>
          <a:bodyPr/>
          <a:lstStyle/>
          <a:p>
            <a:r>
              <a:rPr lang="nl-NL" dirty="0"/>
              <a:t>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Werkschema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1111052" y="2348880"/>
          <a:ext cx="6096000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3284984"/>
            <a:ext cx="310923" cy="310923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5235" y="188640"/>
            <a:ext cx="2743438" cy="1670449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4803781" y="908720"/>
            <a:ext cx="27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5959476" y="185908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10" name="Ovaal 9"/>
          <p:cNvSpPr/>
          <p:nvPr/>
        </p:nvSpPr>
        <p:spPr>
          <a:xfrm>
            <a:off x="4803781" y="908720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5931132" y="1859089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4" name="Rechte verbindingslijn met pijl 13"/>
          <p:cNvCxnSpPr>
            <a:stCxn id="10" idx="4"/>
          </p:cNvCxnSpPr>
          <p:nvPr/>
        </p:nvCxnSpPr>
        <p:spPr>
          <a:xfrm flipH="1">
            <a:off x="3419872" y="1278052"/>
            <a:ext cx="1556051" cy="1574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/>
          <p:cNvCxnSpPr>
            <a:stCxn id="12" idx="3"/>
          </p:cNvCxnSpPr>
          <p:nvPr/>
        </p:nvCxnSpPr>
        <p:spPr>
          <a:xfrm flipH="1">
            <a:off x="3491880" y="2174334"/>
            <a:ext cx="2489671" cy="1110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2DCF4E1-CA81-45A4-1A20-1D786ADED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7913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1143000"/>
          </a:xfrm>
        </p:spPr>
        <p:txBody>
          <a:bodyPr/>
          <a:lstStyle/>
          <a:p>
            <a:r>
              <a:rPr lang="nl-NL" dirty="0"/>
              <a:t>Pythagoras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Werkschema</a:t>
                </a: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r>
                  <a:rPr lang="nl-NL" dirty="0"/>
                  <a:t>Wortel van 25 =</a:t>
                </a:r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 25 = 5</a:t>
                </a:r>
              </a:p>
              <a:p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LZ = 5</a:t>
                </a:r>
              </a:p>
              <a:p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𝑂𝐹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𝑠𝑛𝑒𝑙𝑙𝑒𝑟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       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𝐿𝑍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𝐾𝑍</m:t>
                        </m:r>
                        <m:r>
                          <a:rPr lang="nl-NL" i="1" baseline="3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𝐾𝑍</m:t>
                        </m:r>
                      </m:e>
                    </m:rad>
                    <m:r>
                      <a:rPr lang="nl-NL" baseline="30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nl-NL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nl-NL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1111052" y="2348880"/>
          <a:ext cx="6096000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Gekromde PIJL-OMLAAG 4"/>
          <p:cNvSpPr/>
          <p:nvPr/>
        </p:nvSpPr>
        <p:spPr>
          <a:xfrm rot="10800000">
            <a:off x="4169326" y="4062098"/>
            <a:ext cx="1575420" cy="62009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-468560" y="6302278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5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296" y="3284984"/>
            <a:ext cx="310923" cy="310923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235" y="188640"/>
            <a:ext cx="2743438" cy="1670449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4803781" y="908720"/>
            <a:ext cx="27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5943307" y="186221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5220072" y="27809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5220072" y="315026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16</a:t>
            </a:r>
          </a:p>
        </p:txBody>
      </p:sp>
      <p:sp>
        <p:nvSpPr>
          <p:cNvPr id="17" name="Tekstvak 16"/>
          <p:cNvSpPr txBox="1"/>
          <p:nvPr/>
        </p:nvSpPr>
        <p:spPr>
          <a:xfrm>
            <a:off x="5220072" y="349787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25</a:t>
            </a: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3B0D0CD9-A7AD-3A3F-3D15-2997F0F30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5084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78 -0.05811 L 0.42118 -0.425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48" y="-1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3" grpId="0"/>
      <p:bldP spid="15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1143000"/>
          </a:xfrm>
        </p:spPr>
        <p:txBody>
          <a:bodyPr/>
          <a:lstStyle/>
          <a:p>
            <a:r>
              <a:rPr lang="nl-NL" dirty="0"/>
              <a:t>Stelling van 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Opdracht: Bereken zijde AB.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340856"/>
            <a:ext cx="5558281" cy="3384376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1788959" y="3848378"/>
            <a:ext cx="27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788024" y="347904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10" name="Ovaal 9"/>
          <p:cNvSpPr/>
          <p:nvPr/>
        </p:nvSpPr>
        <p:spPr>
          <a:xfrm>
            <a:off x="1752956" y="3848378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4741287" y="3479046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A324143-AFF4-1ABE-4D5A-2A1BCC202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0522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1143000"/>
          </a:xfrm>
        </p:spPr>
        <p:txBody>
          <a:bodyPr/>
          <a:lstStyle/>
          <a:p>
            <a:r>
              <a:rPr lang="nl-NL" dirty="0"/>
              <a:t>Pythagoras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Werkschema</a:t>
                </a: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r>
                  <a:rPr lang="nl-NL" dirty="0"/>
                  <a:t>Wortel van 45 =</a:t>
                </a:r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 45 = 6,7</a:t>
                </a:r>
              </a:p>
              <a:p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KZ = 6,7</a:t>
                </a:r>
              </a:p>
              <a:p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𝑂𝐹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𝑠𝑛𝑒𝑙𝑙𝑒𝑟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       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𝐾𝑍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𝐿𝑍</m:t>
                        </m:r>
                        <m:r>
                          <a:rPr lang="nl-NL" i="1" baseline="3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2 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𝐾𝑍</m:t>
                        </m:r>
                      </m:e>
                    </m:rad>
                    <m:r>
                      <a:rPr lang="nl-NL" baseline="30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nl-NL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nl-NL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254993"/>
              </p:ext>
            </p:extLst>
          </p:nvPr>
        </p:nvGraphicFramePr>
        <p:xfrm>
          <a:off x="1111052" y="2348880"/>
          <a:ext cx="6096000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Gekromde PIJL-OMLAAG 4"/>
          <p:cNvSpPr/>
          <p:nvPr/>
        </p:nvSpPr>
        <p:spPr>
          <a:xfrm rot="10800000">
            <a:off x="4169326" y="4062098"/>
            <a:ext cx="1575420" cy="62009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-1332656" y="6093296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6,7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4803781" y="908720"/>
            <a:ext cx="27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6660232" y="57547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5220072" y="27809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36</a:t>
            </a:r>
          </a:p>
        </p:txBody>
      </p:sp>
      <p:sp>
        <p:nvSpPr>
          <p:cNvPr id="17" name="Tekstvak 16"/>
          <p:cNvSpPr txBox="1"/>
          <p:nvPr/>
        </p:nvSpPr>
        <p:spPr>
          <a:xfrm>
            <a:off x="5220072" y="349787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81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3A8E53F8-6F7F-1A87-0017-2404A8491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327" y="133104"/>
            <a:ext cx="2743438" cy="1670449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49D9E874-D109-8B4C-FE78-67C0BDFDE935}"/>
              </a:ext>
            </a:extLst>
          </p:cNvPr>
          <p:cNvSpPr txBox="1"/>
          <p:nvPr/>
        </p:nvSpPr>
        <p:spPr>
          <a:xfrm>
            <a:off x="6660232" y="33265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9</a:t>
            </a:r>
          </a:p>
        </p:txBody>
      </p:sp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CE233D35-3CCA-7197-D867-EA5C774D7C29}"/>
              </a:ext>
            </a:extLst>
          </p:cNvPr>
          <p:cNvCxnSpPr>
            <a:cxnSpLocks/>
            <a:stCxn id="9" idx="3"/>
          </p:cNvCxnSpPr>
          <p:nvPr/>
        </p:nvCxnSpPr>
        <p:spPr>
          <a:xfrm flipH="1">
            <a:off x="3419872" y="1093386"/>
            <a:ext cx="1656184" cy="17391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met pijl 19">
            <a:extLst>
              <a:ext uri="{FF2B5EF4-FFF2-40B4-BE49-F238E27FC236}">
                <a16:creationId xmlns:a16="http://schemas.microsoft.com/office/drawing/2014/main" id="{D2CF7625-7456-C4D7-25F5-70248642E879}"/>
              </a:ext>
            </a:extLst>
          </p:cNvPr>
          <p:cNvCxnSpPr>
            <a:cxnSpLocks/>
          </p:cNvCxnSpPr>
          <p:nvPr/>
        </p:nvCxnSpPr>
        <p:spPr>
          <a:xfrm flipH="1">
            <a:off x="3563888" y="701988"/>
            <a:ext cx="3096344" cy="28923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kstvak 21">
            <a:extLst>
              <a:ext uri="{FF2B5EF4-FFF2-40B4-BE49-F238E27FC236}">
                <a16:creationId xmlns:a16="http://schemas.microsoft.com/office/drawing/2014/main" id="{9ED6EB30-9001-8874-D117-2ABF1C0C64DB}"/>
              </a:ext>
            </a:extLst>
          </p:cNvPr>
          <p:cNvSpPr txBox="1"/>
          <p:nvPr/>
        </p:nvSpPr>
        <p:spPr>
          <a:xfrm>
            <a:off x="5204038" y="3139402"/>
            <a:ext cx="1224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45 (</a:t>
            </a:r>
            <a:r>
              <a:rPr lang="nl-NL" sz="1200" dirty="0"/>
              <a:t>81-36)</a:t>
            </a:r>
            <a:endParaRPr lang="nl-NL" dirty="0"/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51C9442B-5A64-9ED4-79A3-7934B9AFB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4840" y="3018250"/>
            <a:ext cx="576064" cy="576064"/>
          </a:xfrm>
          <a:prstGeom prst="rect">
            <a:avLst/>
          </a:prstGeom>
        </p:spPr>
      </p:pic>
      <p:sp>
        <p:nvSpPr>
          <p:cNvPr id="25" name="Tekstvak 24">
            <a:extLst>
              <a:ext uri="{FF2B5EF4-FFF2-40B4-BE49-F238E27FC236}">
                <a16:creationId xmlns:a16="http://schemas.microsoft.com/office/drawing/2014/main" id="{BD1BB044-FC29-27B3-CC1C-85F588718D3D}"/>
              </a:ext>
            </a:extLst>
          </p:cNvPr>
          <p:cNvSpPr txBox="1"/>
          <p:nvPr/>
        </p:nvSpPr>
        <p:spPr>
          <a:xfrm>
            <a:off x="3178078" y="276331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CB347DD9-6CF3-99A8-50DB-C964A8323BBB}"/>
              </a:ext>
            </a:extLst>
          </p:cNvPr>
          <p:cNvSpPr txBox="1"/>
          <p:nvPr/>
        </p:nvSpPr>
        <p:spPr>
          <a:xfrm>
            <a:off x="3224936" y="3470692"/>
            <a:ext cx="848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B8BA1AC1-C2C3-58F5-5B6C-AF7049F19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1945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41 -0.0919 L 0.49306 -0.4594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48" y="-1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3" grpId="0"/>
      <p:bldP spid="17" grpId="0"/>
      <p:bldP spid="22" grpId="0"/>
      <p:bldP spid="25" grpId="0"/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C6BC85-007A-8291-53B7-7C6FD4738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Doorsnede op ware grootte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A564AAC-BF6E-D985-A16C-279AF6F03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Teken: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1B7608A-6B82-393C-8966-3AE8F5F1D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2318544"/>
            <a:ext cx="4572000" cy="34290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71F2527-1F54-DAC5-4A86-89832FC77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6085329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1C6987-EA20-486D-BAD4-318B2083E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lichaamsdiagonaal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B8E159D-FA6A-4E9D-8B3E-6AA6B96C9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Een lijn van hoe naar hoek naar hoek gaat, dwars door de figuur heen.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DA2E112-C805-4A19-AE46-6D64851CC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3284984"/>
            <a:ext cx="3528392" cy="221203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A374C86-9113-3CF5-2314-616FB0BB9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577464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829F00-19F5-45AD-AEAB-BD1907466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Lichaamsdiagonaal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4191649-4627-4EBA-BF2D-E676D3988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Een lijn dwars door een figuur heen.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C03A6D8-D161-4780-98E4-F79D6D2D9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2780928"/>
            <a:ext cx="4872296" cy="3468414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7AF8087-4203-251A-1ACF-F6D7AFC23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894709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D00A29-FE17-4183-877F-C9D42CC2E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2.3 Verlengde stelling van </a:t>
            </a:r>
            <a:r>
              <a:rPr lang="nl-NL" dirty="0" err="1"/>
              <a:t>pythagoras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E157558-B4C2-431A-A654-2023EB8D2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Berekenen van lichaamsdiagonaal van kubus.</a:t>
            </a:r>
          </a:p>
          <a:p>
            <a:endParaRPr lang="nl-NL" dirty="0"/>
          </a:p>
          <a:p>
            <a:r>
              <a:rPr lang="nl-NL" sz="3600" dirty="0">
                <a:solidFill>
                  <a:srgbClr val="FF0000"/>
                </a:solidFill>
              </a:rPr>
              <a:t>√</a:t>
            </a:r>
            <a:r>
              <a:rPr lang="nl-NL" dirty="0">
                <a:solidFill>
                  <a:srgbClr val="FF0000"/>
                </a:solidFill>
              </a:rPr>
              <a:t>(lengte</a:t>
            </a:r>
            <a:r>
              <a:rPr lang="nl-NL" baseline="30000" dirty="0">
                <a:solidFill>
                  <a:srgbClr val="FF0000"/>
                </a:solidFill>
              </a:rPr>
              <a:t>2</a:t>
            </a:r>
            <a:r>
              <a:rPr lang="nl-NL" dirty="0">
                <a:solidFill>
                  <a:srgbClr val="FF0000"/>
                </a:solidFill>
              </a:rPr>
              <a:t> + breedte</a:t>
            </a:r>
            <a:r>
              <a:rPr lang="nl-NL" baseline="30000" dirty="0">
                <a:solidFill>
                  <a:srgbClr val="FF0000"/>
                </a:solidFill>
              </a:rPr>
              <a:t>2</a:t>
            </a:r>
            <a:r>
              <a:rPr lang="nl-NL" dirty="0">
                <a:solidFill>
                  <a:srgbClr val="FF0000"/>
                </a:solidFill>
              </a:rPr>
              <a:t> + hoogte</a:t>
            </a:r>
            <a:r>
              <a:rPr lang="nl-NL" baseline="30000" dirty="0">
                <a:solidFill>
                  <a:srgbClr val="FF0000"/>
                </a:solidFill>
              </a:rPr>
              <a:t>2</a:t>
            </a:r>
            <a:r>
              <a:rPr lang="nl-NL" dirty="0">
                <a:solidFill>
                  <a:srgbClr val="FF0000"/>
                </a:solidFill>
              </a:rPr>
              <a:t>)</a:t>
            </a:r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Bepaal lengte, breedte, hoogte. 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Kwadrateer die lengte, breedte en hoogte.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Tel de kwadraten op.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Trek de wortel van die optelling.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81E998D5-3849-4044-B16A-D606A4E5B262}"/>
              </a:ext>
            </a:extLst>
          </p:cNvPr>
          <p:cNvCxnSpPr>
            <a:cxnSpLocks/>
          </p:cNvCxnSpPr>
          <p:nvPr/>
        </p:nvCxnSpPr>
        <p:spPr>
          <a:xfrm>
            <a:off x="1043608" y="2708920"/>
            <a:ext cx="44644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EAA5D215-590C-4509-B745-125C88FB0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990" y="5417125"/>
            <a:ext cx="1440159" cy="1025595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FE14316-54E6-14F9-E14D-E370337F7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1649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A154A1-69EA-4CE6-8B0E-9DF7D0677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Verlengde stelling van </a:t>
            </a:r>
            <a:r>
              <a:rPr lang="nl-NL" dirty="0" err="1"/>
              <a:t>pythagoras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A6865C8-C2B3-4FB0-9B2C-B517EF76A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Voorbeeld:</a:t>
            </a:r>
          </a:p>
          <a:p>
            <a:endParaRPr lang="nl-NL" dirty="0"/>
          </a:p>
          <a:p>
            <a:r>
              <a:rPr lang="nl-NL" dirty="0"/>
              <a:t>3</a:t>
            </a:r>
            <a:r>
              <a:rPr lang="nl-NL" baseline="30000" dirty="0"/>
              <a:t>2 </a:t>
            </a:r>
            <a:r>
              <a:rPr lang="nl-NL" dirty="0"/>
              <a:t>= 9</a:t>
            </a:r>
            <a:endParaRPr lang="nl-NL" baseline="30000" dirty="0"/>
          </a:p>
          <a:p>
            <a:r>
              <a:rPr lang="nl-NL" dirty="0"/>
              <a:t>4</a:t>
            </a:r>
            <a:r>
              <a:rPr lang="nl-NL" baseline="30000" dirty="0"/>
              <a:t>2 </a:t>
            </a:r>
            <a:r>
              <a:rPr lang="nl-NL" dirty="0"/>
              <a:t>= 16</a:t>
            </a:r>
          </a:p>
          <a:p>
            <a:r>
              <a:rPr lang="nl-NL" dirty="0"/>
              <a:t>6</a:t>
            </a:r>
            <a:r>
              <a:rPr lang="nl-NL" baseline="30000" dirty="0"/>
              <a:t>2 </a:t>
            </a:r>
            <a:r>
              <a:rPr lang="nl-NL" dirty="0"/>
              <a:t>= 36</a:t>
            </a:r>
          </a:p>
          <a:p>
            <a:r>
              <a:rPr lang="nl-NL" dirty="0"/>
              <a:t>      ----</a:t>
            </a:r>
          </a:p>
          <a:p>
            <a:r>
              <a:rPr lang="nl-NL" dirty="0"/>
              <a:t>       61</a:t>
            </a:r>
          </a:p>
          <a:p>
            <a:endParaRPr lang="nl-NL" dirty="0"/>
          </a:p>
          <a:p>
            <a:r>
              <a:rPr lang="nl-NL" dirty="0"/>
              <a:t>EC = √61 = 7,8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8EC483C-863D-4004-BDAA-A634A17DD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3446993"/>
            <a:ext cx="4176464" cy="2974228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20403F0-AB71-6747-598B-E88109249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65128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82BAC3-A55C-4EC8-89C4-46AE63911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2.4 aanzichten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2CFAFE1-ADC9-4FE8-9394-3FF46FEC6A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 verschillende kanten iets bekijken</a:t>
            </a:r>
          </a:p>
          <a:p>
            <a:endParaRPr lang="nl-NL" dirty="0"/>
          </a:p>
          <a:p>
            <a:r>
              <a:rPr lang="nl-NL" dirty="0"/>
              <a:t>Voor-</a:t>
            </a:r>
          </a:p>
          <a:p>
            <a:r>
              <a:rPr lang="nl-NL" dirty="0"/>
              <a:t>Achter-</a:t>
            </a:r>
          </a:p>
          <a:p>
            <a:r>
              <a:rPr lang="nl-NL" dirty="0"/>
              <a:t>Linkerzij-</a:t>
            </a:r>
          </a:p>
          <a:p>
            <a:r>
              <a:rPr lang="nl-NL" dirty="0"/>
              <a:t>Rechterzij-</a:t>
            </a:r>
          </a:p>
          <a:p>
            <a:r>
              <a:rPr lang="nl-NL" dirty="0"/>
              <a:t>Boven-</a:t>
            </a:r>
          </a:p>
          <a:p>
            <a:endParaRPr lang="nl-NL" dirty="0"/>
          </a:p>
          <a:p>
            <a:r>
              <a:rPr lang="nl-NL" dirty="0">
                <a:hlinkClick r:id="rId2"/>
              </a:rPr>
              <a:t>Video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8C8C0AB-1078-4F6F-9E2D-F7A946162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2780928"/>
            <a:ext cx="4143348" cy="288032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0A3ED68-6B11-D772-21F5-1EDD662D4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935987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61F8C-3242-4226-A93A-0EE521D4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2.4 aanzichten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CB9096-4054-40C8-835A-CE3A20A99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                KUBUS-BOUWWERKEN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Hoeveel kubussen kan je zien van een bepaalde kant.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3296E4-FEE4-4A3F-8C33-E6E405DC0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4343400"/>
            <a:ext cx="2524125" cy="180975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062A8C1-2411-DCF7-CB05-44F2A57AE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066324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61F8C-3242-4226-A93A-0EE521D4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2.4 aanzichten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CB9096-4054-40C8-835A-CE3A20A99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               KUBUS-BOUWWERKEN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Wat zie je als je ervoor staat?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3296E4-FEE4-4A3F-8C33-E6E405DC0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844824"/>
            <a:ext cx="1920205" cy="1376751"/>
          </a:xfrm>
          <a:prstGeom prst="rect">
            <a:avLst/>
          </a:prstGeom>
        </p:spPr>
      </p:pic>
      <p:graphicFrame>
        <p:nvGraphicFramePr>
          <p:cNvPr id="6" name="Tabel 6">
            <a:extLst>
              <a:ext uri="{FF2B5EF4-FFF2-40B4-BE49-F238E27FC236}">
                <a16:creationId xmlns:a16="http://schemas.microsoft.com/office/drawing/2014/main" id="{FE2BB04C-4AE4-42BA-BCFE-36AD8A2BF363}"/>
              </a:ext>
            </a:extLst>
          </p:cNvPr>
          <p:cNvGraphicFramePr>
            <a:graphicFrameLocks noGrp="1"/>
          </p:cNvGraphicFramePr>
          <p:nvPr/>
        </p:nvGraphicFramePr>
        <p:xfrm>
          <a:off x="1907705" y="4509120"/>
          <a:ext cx="1800198" cy="12877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066">
                  <a:extLst>
                    <a:ext uri="{9D8B030D-6E8A-4147-A177-3AD203B41FA5}">
                      <a16:colId xmlns:a16="http://schemas.microsoft.com/office/drawing/2014/main" val="4165349552"/>
                    </a:ext>
                  </a:extLst>
                </a:gridCol>
                <a:gridCol w="600066">
                  <a:extLst>
                    <a:ext uri="{9D8B030D-6E8A-4147-A177-3AD203B41FA5}">
                      <a16:colId xmlns:a16="http://schemas.microsoft.com/office/drawing/2014/main" val="4179295908"/>
                    </a:ext>
                  </a:extLst>
                </a:gridCol>
                <a:gridCol w="600066">
                  <a:extLst>
                    <a:ext uri="{9D8B030D-6E8A-4147-A177-3AD203B41FA5}">
                      <a16:colId xmlns:a16="http://schemas.microsoft.com/office/drawing/2014/main" val="366617451"/>
                    </a:ext>
                  </a:extLst>
                </a:gridCol>
              </a:tblGrid>
              <a:tr h="4292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0679184"/>
                  </a:ext>
                </a:extLst>
              </a:tr>
              <a:tr h="4292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000455"/>
                  </a:ext>
                </a:extLst>
              </a:tr>
              <a:tr h="429265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447207"/>
                  </a:ext>
                </a:extLst>
              </a:tr>
            </a:tbl>
          </a:graphicData>
        </a:graphic>
      </p:graphicFrame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0E96BFA-64FA-7354-CECC-2CAE98D98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1751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61F8C-3242-4226-A93A-0EE521D4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2.4 aanzichten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CB9096-4054-40C8-835A-CE3A20A99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               KUBUS-BOUWWERKEN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Wat zie je als je er rechtsvoor staat?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3296E4-FEE4-4A3F-8C33-E6E405DC0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844824"/>
            <a:ext cx="1920205" cy="1376751"/>
          </a:xfrm>
          <a:prstGeom prst="rect">
            <a:avLst/>
          </a:prstGeom>
        </p:spPr>
      </p:pic>
      <p:graphicFrame>
        <p:nvGraphicFramePr>
          <p:cNvPr id="6" name="Tabel 6">
            <a:extLst>
              <a:ext uri="{FF2B5EF4-FFF2-40B4-BE49-F238E27FC236}">
                <a16:creationId xmlns:a16="http://schemas.microsoft.com/office/drawing/2014/main" id="{FE2BB04C-4AE4-42BA-BCFE-36AD8A2BF363}"/>
              </a:ext>
            </a:extLst>
          </p:cNvPr>
          <p:cNvGraphicFramePr>
            <a:graphicFrameLocks noGrp="1"/>
          </p:cNvGraphicFramePr>
          <p:nvPr/>
        </p:nvGraphicFramePr>
        <p:xfrm>
          <a:off x="1907705" y="4509120"/>
          <a:ext cx="1800198" cy="12877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066">
                  <a:extLst>
                    <a:ext uri="{9D8B030D-6E8A-4147-A177-3AD203B41FA5}">
                      <a16:colId xmlns:a16="http://schemas.microsoft.com/office/drawing/2014/main" val="4165349552"/>
                    </a:ext>
                  </a:extLst>
                </a:gridCol>
                <a:gridCol w="600066">
                  <a:extLst>
                    <a:ext uri="{9D8B030D-6E8A-4147-A177-3AD203B41FA5}">
                      <a16:colId xmlns:a16="http://schemas.microsoft.com/office/drawing/2014/main" val="4179295908"/>
                    </a:ext>
                  </a:extLst>
                </a:gridCol>
                <a:gridCol w="600066">
                  <a:extLst>
                    <a:ext uri="{9D8B030D-6E8A-4147-A177-3AD203B41FA5}">
                      <a16:colId xmlns:a16="http://schemas.microsoft.com/office/drawing/2014/main" val="366617451"/>
                    </a:ext>
                  </a:extLst>
                </a:gridCol>
              </a:tblGrid>
              <a:tr h="4292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679184"/>
                  </a:ext>
                </a:extLst>
              </a:tr>
              <a:tr h="4292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000455"/>
                  </a:ext>
                </a:extLst>
              </a:tr>
              <a:tr h="4292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447207"/>
                  </a:ext>
                </a:extLst>
              </a:tr>
            </a:tbl>
          </a:graphicData>
        </a:graphic>
      </p:graphicFrame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54C3198-1CC6-8BED-C318-D8BE5AAEE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3836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61F8C-3242-4226-A93A-0EE521D4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2.4 aanzichten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CB9096-4054-40C8-835A-CE3A20A99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               KUBUS-BOUWWERKEN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Wat zie je als je er van boven naar kijkt?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3296E4-FEE4-4A3F-8C33-E6E405DC0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844824"/>
            <a:ext cx="1920205" cy="137675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775EFA4-58E2-E883-5810-25CB0F3A9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549511" y="4348176"/>
            <a:ext cx="1828959" cy="1800196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676D7F7-C50C-68C5-5DA4-4BA387F41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614435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61F8C-3242-4226-A93A-0EE521D4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2.4 aanzichten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CB9096-4054-40C8-835A-CE3A20A99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               KUBUS-BOUWWERKEN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Wat zie je als je er van boven naar kijkt?</a:t>
            </a:r>
          </a:p>
          <a:p>
            <a:r>
              <a:rPr lang="nl-NL" dirty="0"/>
              <a:t>Geef aan hoeveel blokjes hoog de stapel is.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3296E4-FEE4-4A3F-8C33-E6E405DC0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844824"/>
            <a:ext cx="1920205" cy="137675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8C01314-E8BE-4E2F-83EF-4622DB0E3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522" y="4869160"/>
            <a:ext cx="1828959" cy="131685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847417B-A7B9-DF3E-98A1-9B190D144F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4832581"/>
            <a:ext cx="1822862" cy="1353429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B8719EA-8531-D8B2-F5F8-32F6B8D19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1778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61F8C-3242-4226-A93A-0EE521D4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2.4 aanzichten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CB9096-4054-40C8-835A-CE3A20A99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               KUBUS-BOUWWERKEN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Bovenaanzicht met getallen.</a:t>
            </a:r>
          </a:p>
          <a:p>
            <a:pPr lvl="1"/>
            <a:r>
              <a:rPr lang="nl-NL" dirty="0"/>
              <a:t>Hoeveel blokken kan je weghalen zonder dat bovenaanzicht veranderd? </a:t>
            </a:r>
          </a:p>
          <a:p>
            <a:pPr lvl="1"/>
            <a:r>
              <a:rPr lang="nl-NL" dirty="0"/>
              <a:t>Hoeveel als én bovenaanzicht én vooraanzicht niet mag veranderen? </a:t>
            </a:r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6" name="Tabel 6">
            <a:extLst>
              <a:ext uri="{FF2B5EF4-FFF2-40B4-BE49-F238E27FC236}">
                <a16:creationId xmlns:a16="http://schemas.microsoft.com/office/drawing/2014/main" id="{FE2BB04C-4AE4-42BA-BCFE-36AD8A2BF3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875189"/>
              </p:ext>
            </p:extLst>
          </p:nvPr>
        </p:nvGraphicFramePr>
        <p:xfrm>
          <a:off x="3059832" y="4797152"/>
          <a:ext cx="1800198" cy="12877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066">
                  <a:extLst>
                    <a:ext uri="{9D8B030D-6E8A-4147-A177-3AD203B41FA5}">
                      <a16:colId xmlns:a16="http://schemas.microsoft.com/office/drawing/2014/main" val="4165349552"/>
                    </a:ext>
                  </a:extLst>
                </a:gridCol>
                <a:gridCol w="600066">
                  <a:extLst>
                    <a:ext uri="{9D8B030D-6E8A-4147-A177-3AD203B41FA5}">
                      <a16:colId xmlns:a16="http://schemas.microsoft.com/office/drawing/2014/main" val="4179295908"/>
                    </a:ext>
                  </a:extLst>
                </a:gridCol>
                <a:gridCol w="600066">
                  <a:extLst>
                    <a:ext uri="{9D8B030D-6E8A-4147-A177-3AD203B41FA5}">
                      <a16:colId xmlns:a16="http://schemas.microsoft.com/office/drawing/2014/main" val="366617451"/>
                    </a:ext>
                  </a:extLst>
                </a:gridCol>
              </a:tblGrid>
              <a:tr h="429265">
                <a:tc>
                  <a:txBody>
                    <a:bodyPr/>
                    <a:lstStyle/>
                    <a:p>
                      <a:r>
                        <a:rPr lang="nl-NL" dirty="0"/>
                        <a:t> 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 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0679184"/>
                  </a:ext>
                </a:extLst>
              </a:tr>
              <a:tr h="4292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 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000455"/>
                  </a:ext>
                </a:extLst>
              </a:tr>
              <a:tr h="429265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447207"/>
                  </a:ext>
                </a:extLst>
              </a:tr>
            </a:tbl>
          </a:graphicData>
        </a:graphic>
      </p:graphicFrame>
      <p:sp>
        <p:nvSpPr>
          <p:cNvPr id="5" name="Tekstvak 4">
            <a:extLst>
              <a:ext uri="{FF2B5EF4-FFF2-40B4-BE49-F238E27FC236}">
                <a16:creationId xmlns:a16="http://schemas.microsoft.com/office/drawing/2014/main" id="{EB9AAAA2-E7DC-1C94-E7DC-64B41BC4674F}"/>
              </a:ext>
            </a:extLst>
          </p:cNvPr>
          <p:cNvSpPr txBox="1"/>
          <p:nvPr/>
        </p:nvSpPr>
        <p:spPr>
          <a:xfrm>
            <a:off x="5220072" y="34290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ED167BD-ED0A-D496-A5B4-1458FC3472A2}"/>
              </a:ext>
            </a:extLst>
          </p:cNvPr>
          <p:cNvSpPr txBox="1"/>
          <p:nvPr/>
        </p:nvSpPr>
        <p:spPr>
          <a:xfrm>
            <a:off x="5220072" y="422108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2779518-556A-EF59-2DA4-4A6A90704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7119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908899-5FDD-4440-BDE6-8121A7797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2.5 </a:t>
            </a:r>
            <a:r>
              <a:rPr lang="nl-NL" dirty="0" err="1"/>
              <a:t>HOEKen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18809B-592B-4B8F-A3B0-E3A2C91FE3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Begrippen</a:t>
            </a:r>
          </a:p>
          <a:p>
            <a:pPr marL="571500" indent="-571500">
              <a:buFont typeface="+mj-lt"/>
              <a:buAutoNum type="romanUcPeriod"/>
            </a:pPr>
            <a:r>
              <a:rPr lang="nl-NL" dirty="0"/>
              <a:t>Hoekensom driehoeken</a:t>
            </a:r>
          </a:p>
          <a:p>
            <a:pPr marL="571500" indent="-571500">
              <a:buFont typeface="+mj-lt"/>
              <a:buAutoNum type="romanUcPeriod"/>
            </a:pPr>
            <a:r>
              <a:rPr lang="nl-NL" dirty="0"/>
              <a:t>Hoekensom vierhoeken</a:t>
            </a:r>
          </a:p>
          <a:p>
            <a:pPr marL="571500" indent="-571500">
              <a:buFont typeface="+mj-lt"/>
              <a:buAutoNum type="romanUcPeriod"/>
            </a:pPr>
            <a:r>
              <a:rPr lang="nl-NL" dirty="0"/>
              <a:t>Rechte hoek</a:t>
            </a:r>
          </a:p>
          <a:p>
            <a:pPr marL="571500" indent="-571500">
              <a:buFont typeface="+mj-lt"/>
              <a:buAutoNum type="romanUcPeriod"/>
            </a:pPr>
            <a:r>
              <a:rPr lang="nl-NL" dirty="0"/>
              <a:t>Gestrekte hoek</a:t>
            </a:r>
          </a:p>
          <a:p>
            <a:pPr marL="571500" indent="-571500">
              <a:buFont typeface="+mj-lt"/>
              <a:buAutoNum type="romanUcPeriod"/>
            </a:pPr>
            <a:r>
              <a:rPr lang="nl-NL" dirty="0"/>
              <a:t>Overstaande hoek</a:t>
            </a:r>
          </a:p>
          <a:p>
            <a:pPr marL="571500" indent="-571500">
              <a:buFont typeface="+mj-lt"/>
              <a:buAutoNum type="romanUcPeriod"/>
            </a:pPr>
            <a:r>
              <a:rPr lang="nl-NL" dirty="0"/>
              <a:t>Gelijkzijdige driehoek</a:t>
            </a:r>
          </a:p>
          <a:p>
            <a:pPr marL="571500" indent="-571500">
              <a:buFont typeface="+mj-lt"/>
              <a:buAutoNum type="romanUcPeriod"/>
            </a:pPr>
            <a:r>
              <a:rPr lang="nl-NL" dirty="0"/>
              <a:t>Gelijkbenige driehoek</a:t>
            </a:r>
          </a:p>
          <a:p>
            <a:pPr marL="571500" indent="-571500">
              <a:buFont typeface="+mj-lt"/>
              <a:buAutoNum type="romanUcPeriod"/>
            </a:pPr>
            <a:r>
              <a:rPr lang="nl-NL" dirty="0"/>
              <a:t>Zelfde teken = zelfde grootte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17551CC-9829-A61C-9B5E-82938F0AB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534662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EDED1-7FDA-49F8-8B24-7B3217A1E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Hoekensommen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D3F5DA-F721-4BBD-A764-134F830B7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Driehoek: 		</a:t>
            </a:r>
          </a:p>
          <a:p>
            <a:pPr lvl="2"/>
            <a:r>
              <a:rPr lang="nl-NL" dirty="0"/>
              <a:t>180 graden</a:t>
            </a:r>
          </a:p>
          <a:p>
            <a:endParaRPr lang="nl-NL" dirty="0"/>
          </a:p>
          <a:p>
            <a:r>
              <a:rPr lang="nl-NL" dirty="0"/>
              <a:t>Vierhoek:		</a:t>
            </a:r>
          </a:p>
          <a:p>
            <a:pPr lvl="2"/>
            <a:r>
              <a:rPr lang="nl-NL" dirty="0"/>
              <a:t>360 graden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D3CD4B1-D6D8-099B-B561-408FC159F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6173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840A91-C35D-47CB-9484-DBDDDC2FA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EE0737-B158-4A58-B241-C0BEA5D6B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545741"/>
            <a:ext cx="7239000" cy="4846638"/>
          </a:xfrm>
        </p:spPr>
        <p:txBody>
          <a:bodyPr/>
          <a:lstStyle/>
          <a:p>
            <a:r>
              <a:rPr lang="nl-NL" dirty="0"/>
              <a:t>Rechte hoek		</a:t>
            </a:r>
          </a:p>
          <a:p>
            <a:pPr lvl="2"/>
            <a:r>
              <a:rPr lang="nl-NL" dirty="0"/>
              <a:t>90 graden</a:t>
            </a:r>
          </a:p>
          <a:p>
            <a:endParaRPr lang="nl-NL" dirty="0"/>
          </a:p>
          <a:p>
            <a:r>
              <a:rPr lang="nl-NL" dirty="0"/>
              <a:t>Gestrekte hoek		</a:t>
            </a:r>
          </a:p>
          <a:p>
            <a:pPr lvl="2"/>
            <a:r>
              <a:rPr lang="nl-NL" dirty="0"/>
              <a:t>180 graden</a:t>
            </a:r>
          </a:p>
          <a:p>
            <a:endParaRPr lang="nl-NL" dirty="0"/>
          </a:p>
          <a:p>
            <a:r>
              <a:rPr lang="nl-NL" dirty="0"/>
              <a:t>Overstaande hoeken	</a:t>
            </a:r>
          </a:p>
          <a:p>
            <a:pPr lvl="2"/>
            <a:r>
              <a:rPr lang="nl-NL" dirty="0"/>
              <a:t>zijn gelijk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DF4A102-37EA-464E-9A39-601C40717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4710339"/>
            <a:ext cx="2667000" cy="17145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045C716-0E06-4398-A37E-6A6E3B1AD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9" y="2780929"/>
            <a:ext cx="2774877" cy="125317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DDC8E60-E212-4D76-B978-552748FAF9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979" y="980728"/>
            <a:ext cx="1484326" cy="1484326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0B60A40-3D4A-C3B6-D6A5-9ACB38579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805200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AE7325-D85F-4DF8-B3EC-42CC8D92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Speciale Driehoeken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0030C06-4086-4E06-997F-5BB179F5E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Gelijkbenig</a:t>
            </a:r>
          </a:p>
          <a:p>
            <a:pPr lvl="2"/>
            <a:r>
              <a:rPr lang="nl-NL" dirty="0"/>
              <a:t>Twee zijdes even lang</a:t>
            </a:r>
          </a:p>
          <a:p>
            <a:pPr lvl="2"/>
            <a:r>
              <a:rPr lang="nl-NL" dirty="0"/>
              <a:t>Twee hoeken even groot</a:t>
            </a:r>
          </a:p>
          <a:p>
            <a:pPr lvl="2"/>
            <a:endParaRPr lang="nl-NL" dirty="0"/>
          </a:p>
          <a:p>
            <a:pPr marL="530225" lvl="2" indent="0">
              <a:buNone/>
            </a:pPr>
            <a:endParaRPr lang="nl-NL" dirty="0"/>
          </a:p>
          <a:p>
            <a:endParaRPr lang="nl-NL" dirty="0"/>
          </a:p>
          <a:p>
            <a:r>
              <a:rPr lang="nl-NL" dirty="0"/>
              <a:t>Gelijkzijdig</a:t>
            </a:r>
          </a:p>
          <a:p>
            <a:pPr lvl="2"/>
            <a:r>
              <a:rPr lang="nl-NL" dirty="0"/>
              <a:t>Alle zijdes even lang</a:t>
            </a:r>
          </a:p>
          <a:p>
            <a:pPr lvl="2"/>
            <a:r>
              <a:rPr lang="nl-NL" dirty="0"/>
              <a:t>Alle hoeken even groot (60 graden)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312B11D-5ED4-4669-ADF8-DD5EFC272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4871" y="4560076"/>
            <a:ext cx="2231329" cy="204233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8B8EE53-DA36-4526-9860-F7D05CADD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367" y="1492830"/>
            <a:ext cx="1944216" cy="1973235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16579DF-BBE9-1872-A73C-36431E36F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670170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C39708-B95C-4C64-97BD-EB51B4136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Tekens in figuren</a:t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7565AA7-A1C0-46F7-A44F-0D7831EFE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Zelfde teken = zelfde grootte</a:t>
            </a:r>
          </a:p>
          <a:p>
            <a:endParaRPr lang="nl-NL" dirty="0"/>
          </a:p>
          <a:p>
            <a:r>
              <a:rPr lang="nl-NL" dirty="0"/>
              <a:t>Zelfde aantal lijntjes = zelfde lengte</a:t>
            </a:r>
          </a:p>
          <a:p>
            <a:endParaRPr lang="nl-NL" dirty="0"/>
          </a:p>
          <a:p>
            <a:r>
              <a:rPr lang="nl-NL" dirty="0"/>
              <a:t>Zelfde aantal pijlpunten = zelfde richting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337FB0A-3667-847A-1938-3D4128B82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40667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7121D7-398F-C42C-6E66-9933AD23C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Z-hoeken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02E2AE9-CE6B-43DC-3781-0294DE916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Als je een “Z” ziet: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72FBB96-C604-0819-8EBA-20A957DC8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2636912"/>
            <a:ext cx="5440133" cy="3113881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15B9070-37F6-B727-41C2-6B752B35C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6522803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938077-5F71-696A-ECAB-F92B0E428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F-hoeken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B25DB63-3979-1751-260E-FF163359F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Als je een “F” ziet:</a:t>
            </a:r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DB0EBEF-EDF4-E28C-B09F-6964D61A7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2564904"/>
            <a:ext cx="5314331" cy="3041873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BF1E4F0-6FDA-D9AF-1328-423D81B9D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966606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FB626F-6436-6FDA-9C50-D817D86BF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Gelijkvormigheid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BF62FC3-612D-91E2-BE0B-C39EF7AE9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Gelijke hoeken = gelijke driehoeken.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 descr="Meetkunde 1.4: Gelijkvormigheid">
            <a:extLst>
              <a:ext uri="{FF2B5EF4-FFF2-40B4-BE49-F238E27FC236}">
                <a16:creationId xmlns:a16="http://schemas.microsoft.com/office/drawing/2014/main" id="{3BF84131-C002-9DDF-80F0-FED3DCAC8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780928"/>
            <a:ext cx="4353705" cy="310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99B3D97-B63B-0E2C-6FB8-EFB76E491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568420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933</Words>
  <Application>Microsoft Office PowerPoint</Application>
  <PresentationFormat>Diavoorstelling (4:3)</PresentationFormat>
  <Paragraphs>319</Paragraphs>
  <Slides>41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41</vt:i4>
      </vt:variant>
    </vt:vector>
  </HeadingPairs>
  <TitlesOfParts>
    <vt:vector size="48" baseType="lpstr">
      <vt:lpstr>Aptos</vt:lpstr>
      <vt:lpstr>Cambria Math</vt:lpstr>
      <vt:lpstr>Times New Roman</vt:lpstr>
      <vt:lpstr>Trebuchet MS</vt:lpstr>
      <vt:lpstr>Wingdings</vt:lpstr>
      <vt:lpstr>Wingdings 2</vt:lpstr>
      <vt:lpstr>H1.4-1.6-oudpp</vt:lpstr>
      <vt:lpstr>Wiskunde 3TL</vt:lpstr>
      <vt:lpstr>Wiskunde leer je door:</vt:lpstr>
      <vt:lpstr>2.1 Koers en Kaart</vt:lpstr>
      <vt:lpstr>Koers en Kaart</vt:lpstr>
      <vt:lpstr>Koers uitzetten/aflezen</vt:lpstr>
      <vt:lpstr>Koers uitzetten/aflezen</vt:lpstr>
      <vt:lpstr>2.1 Koers en Kaart</vt:lpstr>
      <vt:lpstr>Afstand berekenen</vt:lpstr>
      <vt:lpstr>Afstand berekenen - Hemelsbreed</vt:lpstr>
      <vt:lpstr>Afstand berekenen – over de weg</vt:lpstr>
      <vt:lpstr>2.2 Hoogtelijnen op een kaart</vt:lpstr>
      <vt:lpstr>hoogtelijnen</vt:lpstr>
      <vt:lpstr>Doorsnede tekenen</vt:lpstr>
      <vt:lpstr>Doorsnede tekenen</vt:lpstr>
      <vt:lpstr>Doorsnede tekenen</vt:lpstr>
      <vt:lpstr>2.3 Doorsneden en lichaamsdiagonaal</vt:lpstr>
      <vt:lpstr>Stelling van Pythagoras</vt:lpstr>
      <vt:lpstr>Pythagoras</vt:lpstr>
      <vt:lpstr>Pythagoras</vt:lpstr>
      <vt:lpstr>Stelling van Pythagoras</vt:lpstr>
      <vt:lpstr>Pythagoras</vt:lpstr>
      <vt:lpstr>Doorsnede op ware grootte</vt:lpstr>
      <vt:lpstr>lichaamsdiagonaal</vt:lpstr>
      <vt:lpstr>Lichaamsdiagonaal </vt:lpstr>
      <vt:lpstr>2.3 Verlengde stelling van pythagoras</vt:lpstr>
      <vt:lpstr>Verlengde stelling van pythagoras</vt:lpstr>
      <vt:lpstr>2.4 aanzichten</vt:lpstr>
      <vt:lpstr>2.4 aanzichten</vt:lpstr>
      <vt:lpstr>2.4 aanzichten</vt:lpstr>
      <vt:lpstr>2.4 aanzichten</vt:lpstr>
      <vt:lpstr>2.4 aanzichten</vt:lpstr>
      <vt:lpstr>2.4 aanzichten</vt:lpstr>
      <vt:lpstr>2.4 aanzichten</vt:lpstr>
      <vt:lpstr>2.5 HOEKen</vt:lpstr>
      <vt:lpstr>Hoekensommen </vt:lpstr>
      <vt:lpstr>Hoeken</vt:lpstr>
      <vt:lpstr>Speciale Driehoeken</vt:lpstr>
      <vt:lpstr>Tekens in figuren </vt:lpstr>
      <vt:lpstr>Z-hoeken</vt:lpstr>
      <vt:lpstr>F-hoeken</vt:lpstr>
      <vt:lpstr>Gelijkvormigheid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3TL</dc:title>
  <dc:creator>Erik Klepke</dc:creator>
  <cp:lastModifiedBy>Erik Klepke</cp:lastModifiedBy>
  <cp:revision>4</cp:revision>
  <dcterms:created xsi:type="dcterms:W3CDTF">2020-09-17T08:16:01Z</dcterms:created>
  <dcterms:modified xsi:type="dcterms:W3CDTF">2026-07-25T09:19:36Z</dcterms:modified>
</cp:coreProperties>
</file>