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5"/>
  </p:notesMasterIdLst>
  <p:sldIdLst>
    <p:sldId id="256" r:id="rId5"/>
    <p:sldId id="462" r:id="rId6"/>
    <p:sldId id="258" r:id="rId7"/>
    <p:sldId id="432" r:id="rId8"/>
    <p:sldId id="304" r:id="rId9"/>
    <p:sldId id="312" r:id="rId10"/>
    <p:sldId id="263" r:id="rId11"/>
    <p:sldId id="433" r:id="rId12"/>
    <p:sldId id="408" r:id="rId13"/>
    <p:sldId id="411" r:id="rId14"/>
    <p:sldId id="412" r:id="rId15"/>
    <p:sldId id="305" r:id="rId16"/>
    <p:sldId id="313" r:id="rId17"/>
    <p:sldId id="434" r:id="rId18"/>
    <p:sldId id="435" r:id="rId19"/>
    <p:sldId id="464" r:id="rId20"/>
    <p:sldId id="463" r:id="rId21"/>
    <p:sldId id="465" r:id="rId22"/>
    <p:sldId id="436" r:id="rId23"/>
    <p:sldId id="439" r:id="rId24"/>
    <p:sldId id="440" r:id="rId25"/>
    <p:sldId id="441" r:id="rId26"/>
    <p:sldId id="442" r:id="rId27"/>
    <p:sldId id="443" r:id="rId28"/>
    <p:sldId id="447" r:id="rId29"/>
    <p:sldId id="311" r:id="rId30"/>
    <p:sldId id="448" r:id="rId31"/>
    <p:sldId id="449" r:id="rId32"/>
    <p:sldId id="450" r:id="rId33"/>
    <p:sldId id="451" r:id="rId34"/>
    <p:sldId id="467" r:id="rId35"/>
    <p:sldId id="466" r:id="rId36"/>
    <p:sldId id="444" r:id="rId37"/>
    <p:sldId id="460" r:id="rId38"/>
    <p:sldId id="454" r:id="rId39"/>
    <p:sldId id="446" r:id="rId40"/>
    <p:sldId id="458" r:id="rId41"/>
    <p:sldId id="457" r:id="rId42"/>
    <p:sldId id="470" r:id="rId43"/>
    <p:sldId id="471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04T07:31:05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11210 10416 16383 0 0,'0'-10'0'0'0,"0"2"0"0"0,0 2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04T07:31:05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11210 10425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11-04T07:31:05.1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11668 10266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45088-8E56-48DA-926B-9E44F87966F3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D2633-9FDA-4C47-9A6C-9A626B0CDBB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2848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D2633-9FDA-4C47-9A6C-9A626B0CDBB5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977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D2633-9FDA-4C47-9A6C-9A626B0CDBB5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653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4F9D438-95E3-4A2D-B58D-B80303708568}" type="datetime1">
              <a:rPr lang="nl-NL" smtClean="0"/>
              <a:t>25-7-2026</a:t>
            </a:fld>
            <a:endParaRPr lang="nl-NL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520125D-171D-4FD1-AD7B-A54ABCFF5C3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0996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CA737-DEC4-4EB7-93AB-325B1F9D284E}" type="datetime1">
              <a:rPr lang="nl-NL" smtClean="0"/>
              <a:t>25-7-2026</a:t>
            </a:fld>
            <a:endParaRPr lang="nl-NL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B0CAA-9310-4AAD-AE8A-4DCD2BF2C6F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131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DF62621-3FF9-4A09-9C3C-0868B5510369}" type="datetime1">
              <a:rPr lang="nl-NL" smtClean="0"/>
              <a:t>25-7-2026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BDCD06-FB6D-4D72-96FF-2B05ABEF4CD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9318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3B32A-37FC-43F7-AC1E-22E856127F0E}" type="datetime1">
              <a:rPr lang="nl-NL" smtClean="0"/>
              <a:t>25-7-2026</a:t>
            </a:fld>
            <a:endParaRPr lang="nl-NL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72CAC-A9D5-4A01-892C-15B9C234CD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017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5B3A3-C4FF-46F4-8927-C7F225C35615}" type="datetime1">
              <a:rPr lang="nl-NL" smtClean="0"/>
              <a:t>25-7-2026</a:t>
            </a:fld>
            <a:endParaRPr lang="nl-NL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D687-0378-47D5-BCFF-AAC75C36277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0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74D9B-51B2-466C-A13B-BC283D03EC68}" type="datetime1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90CE7-1049-45B8-B0AC-B083B5BC2AD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385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F29B3-E4AE-43D1-87DB-C493C5911FDE}" type="datetime1">
              <a:rPr lang="nl-NL" smtClean="0"/>
              <a:t>25-7-2026</a:t>
            </a:fld>
            <a:endParaRPr lang="nl-NL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80B77-6E83-46D2-BF12-8FFFF4FBD7E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28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557C0-F533-4308-9657-C2A7627F7B37}" type="datetime1">
              <a:rPr lang="nl-NL" smtClean="0"/>
              <a:t>25-7-2026</a:t>
            </a:fld>
            <a:endParaRPr lang="nl-NL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816E9-14C3-4A1C-89C8-FE72EA05A16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01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CB653B-10B9-4661-A073-836BC1611F07}" type="datetime1">
              <a:rPr lang="nl-NL" smtClean="0"/>
              <a:t>25-7-2026</a:t>
            </a:fld>
            <a:endParaRPr lang="nl-NL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85753B-561E-4003-89B5-5937AB101C1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572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73B9B-10EC-4CF9-AFC1-A2E3B2590922}" type="datetime1">
              <a:rPr lang="nl-NL" smtClean="0"/>
              <a:t>25-7-2026</a:t>
            </a:fld>
            <a:endParaRPr lang="nl-NL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62345-E9E1-4551-BBC1-20738ABB93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265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2245CE-9F55-4007-B608-A40F07F8C138}" type="datetime1">
              <a:rPr lang="nl-NL" smtClean="0"/>
              <a:t>25-7-2026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A0921DA-7203-4FC8-9625-C9DD248CF1A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13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1303BB2-FEB4-44DF-B4FB-3BBBF78F18ED}" type="datetime1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2DB7A15-66C3-4DAE-A5EA-94E837E48A9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1" r:id="rId2"/>
    <p:sldLayoutId id="2147484059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60" r:id="rId9"/>
    <p:sldLayoutId id="2147484057" r:id="rId10"/>
    <p:sldLayoutId id="21474840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customXml" Target="../ink/ink2.xml"/><Relationship Id="rId4" Type="http://schemas.openxmlformats.org/officeDocument/2006/relationships/image" Target="../media/image6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/>
              <a:t>Wiskunde 3Tl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/>
              <a:t>Hoofdstuk 3: Formules en grafieken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2B1C8E1-63FE-8B80-AC9E-8AA72233D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9B38A7-A5AA-A021-8723-6CB7CC7A2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/>
              <a:t>herhaling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/>
              <a:t>Formule y = 2x -3</a:t>
            </a:r>
          </a:p>
          <a:p>
            <a:pPr eaLnBrk="1" hangingPunct="1">
              <a:defRPr/>
            </a:pPr>
            <a:endParaRPr lang="nl-NL" altLang="en-US"/>
          </a:p>
          <a:p>
            <a:pPr eaLnBrk="1" hangingPunct="1">
              <a:defRPr/>
            </a:pPr>
            <a:r>
              <a:rPr lang="nl-NL" altLang="en-US"/>
              <a:t>Tabel</a:t>
            </a:r>
          </a:p>
          <a:p>
            <a:pPr eaLnBrk="1" hangingPunct="1">
              <a:defRPr/>
            </a:pPr>
            <a:endParaRPr lang="nl-NL" altLang="en-US"/>
          </a:p>
          <a:p>
            <a:pPr eaLnBrk="1" hangingPunct="1">
              <a:defRPr/>
            </a:pPr>
            <a:endParaRPr lang="nl-NL" altLang="en-US"/>
          </a:p>
          <a:p>
            <a:pPr eaLnBrk="1" hangingPunct="1">
              <a:defRPr/>
            </a:pPr>
            <a:r>
              <a:rPr lang="nl-NL" altLang="en-US"/>
              <a:t>Grafiek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/>
          </a:p>
          <a:p>
            <a:pPr eaLnBrk="1" hangingPunct="1">
              <a:defRPr/>
            </a:pPr>
            <a:endParaRPr lang="nl-NL" altLang="en-US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789151"/>
              </p:ext>
            </p:extLst>
          </p:nvPr>
        </p:nvGraphicFramePr>
        <p:xfrm>
          <a:off x="2114043" y="2636912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860800"/>
            <a:ext cx="26924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6D746AF-61F2-163A-CB25-EA2BCC333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37711-6138-D3FE-8345-BB0F38E4C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87C90-1A4C-511A-11F5-8BA69283D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Afspraken Wiskunde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AA449D-0091-EF86-5E23-3B9859FBC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/>
              <a:t>In wiskunde alles zo kort mogelijk opschrijven.</a:t>
            </a:r>
          </a:p>
          <a:p>
            <a:pPr marL="514350" indent="-514350">
              <a:buFont typeface="+mj-lt"/>
              <a:buAutoNum type="arabicPeriod"/>
            </a:pPr>
            <a:endParaRPr lang="nl-NL"/>
          </a:p>
          <a:p>
            <a:pPr marL="514350" indent="-514350">
              <a:buFont typeface="+mj-lt"/>
              <a:buAutoNum type="arabicPeriod"/>
            </a:pPr>
            <a:r>
              <a:rPr lang="nl-NL"/>
              <a:t>De “x” staat voor de letter x, </a:t>
            </a:r>
            <a:r>
              <a:rPr lang="nl-NL" b="1">
                <a:solidFill>
                  <a:srgbClr val="FF0000"/>
                </a:solidFill>
              </a:rPr>
              <a:t>NOOIT</a:t>
            </a:r>
            <a:r>
              <a:rPr lang="nl-NL"/>
              <a:t> meer voor vermenigvuldigen.</a:t>
            </a:r>
          </a:p>
          <a:p>
            <a:pPr marL="514350" indent="-514350">
              <a:buFont typeface="+mj-lt"/>
              <a:buAutoNum type="arabicPeriod"/>
            </a:pPr>
            <a:endParaRPr lang="nl-NL"/>
          </a:p>
          <a:p>
            <a:pPr marL="514350" indent="-514350">
              <a:buFont typeface="+mj-lt"/>
              <a:buAutoNum type="arabicPeriod"/>
            </a:pPr>
            <a:r>
              <a:rPr lang="nl-NL"/>
              <a:t>Cijfer en letter aan elkaar vast:  “2a” wordt bedoeld “2 keer a”. </a:t>
            </a:r>
          </a:p>
          <a:p>
            <a:pPr marL="514350" indent="-514350">
              <a:buFont typeface="+mj-lt"/>
              <a:buAutoNum type="arabicPeriod"/>
            </a:pPr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C585AC9-A263-54EC-C192-27E5C394A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1962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Formule &amp; vergelijking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In </a:t>
            </a:r>
            <a:r>
              <a:rPr lang="nl-NL" b="1"/>
              <a:t>formule</a:t>
            </a:r>
            <a:r>
              <a:rPr lang="nl-NL"/>
              <a:t> zitten </a:t>
            </a:r>
            <a:r>
              <a:rPr lang="nl-NL" sz="4000">
                <a:solidFill>
                  <a:srgbClr val="FF0000"/>
                </a:solidFill>
              </a:rPr>
              <a:t>2 letters </a:t>
            </a:r>
            <a:r>
              <a:rPr lang="nl-NL"/>
              <a:t>(variabelen).</a:t>
            </a:r>
          </a:p>
          <a:p>
            <a:endParaRPr lang="nl-NL"/>
          </a:p>
          <a:p>
            <a:r>
              <a:rPr lang="nl-NL"/>
              <a:t>Tijdens een opdracht kan één letter vervangen worden door een getal.</a:t>
            </a:r>
          </a:p>
          <a:p>
            <a:endParaRPr lang="nl-NL"/>
          </a:p>
          <a:p>
            <a:r>
              <a:rPr lang="nl-NL"/>
              <a:t>Een formule met nog maar </a:t>
            </a:r>
            <a:r>
              <a:rPr lang="nl-NL" sz="4000">
                <a:solidFill>
                  <a:srgbClr val="FF0000"/>
                </a:solidFill>
              </a:rPr>
              <a:t>1 letter</a:t>
            </a:r>
            <a:r>
              <a:rPr lang="nl-NL"/>
              <a:t> is een </a:t>
            </a:r>
            <a:r>
              <a:rPr lang="nl-NL" b="1"/>
              <a:t>vergelijking</a:t>
            </a:r>
            <a:r>
              <a:rPr lang="nl-NL"/>
              <a:t>.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0DD8844-D4A6-C20A-3D5A-2E80F769C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16511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Formule &amp; vergelijking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/>
              <a:t>In </a:t>
            </a:r>
            <a:r>
              <a:rPr lang="nl-NL" sz="1600" b="1"/>
              <a:t>formule</a:t>
            </a:r>
            <a:r>
              <a:rPr lang="nl-NL" sz="1600"/>
              <a:t> zitten </a:t>
            </a:r>
            <a:r>
              <a:rPr lang="nl-NL" sz="2400">
                <a:solidFill>
                  <a:srgbClr val="FF0000"/>
                </a:solidFill>
              </a:rPr>
              <a:t>2 letters </a:t>
            </a:r>
            <a:r>
              <a:rPr lang="nl-NL" sz="1600"/>
              <a:t>(variabelen).</a:t>
            </a:r>
          </a:p>
          <a:p>
            <a:r>
              <a:rPr lang="nl-NL" sz="1600"/>
              <a:t>Tijdens een opdracht kan één letter vervangen worden door een getal.</a:t>
            </a:r>
          </a:p>
          <a:p>
            <a:r>
              <a:rPr lang="nl-NL" sz="1600"/>
              <a:t>Een formule met nog maar </a:t>
            </a:r>
            <a:r>
              <a:rPr lang="nl-NL" sz="2400">
                <a:solidFill>
                  <a:srgbClr val="FF0000"/>
                </a:solidFill>
              </a:rPr>
              <a:t>1 letter</a:t>
            </a:r>
            <a:r>
              <a:rPr lang="nl-NL" sz="1600"/>
              <a:t> is een </a:t>
            </a:r>
            <a:r>
              <a:rPr lang="nl-NL" sz="1600" b="1"/>
              <a:t>vergelijking</a:t>
            </a:r>
            <a:r>
              <a:rPr lang="nl-NL" sz="1600"/>
              <a:t>.</a:t>
            </a:r>
          </a:p>
          <a:p>
            <a:endParaRPr lang="nl-NL"/>
          </a:p>
          <a:p>
            <a:r>
              <a:rPr lang="nl-NL"/>
              <a:t> 2b = 10 + 5t		</a:t>
            </a:r>
            <a:r>
              <a:rPr lang="nl-NL" i="1"/>
              <a:t>formule</a:t>
            </a:r>
          </a:p>
          <a:p>
            <a:pPr lvl="1"/>
            <a:r>
              <a:rPr lang="nl-NL"/>
              <a:t>Opdracht zegt dat: t = 4</a:t>
            </a:r>
          </a:p>
          <a:p>
            <a:pPr lvl="1"/>
            <a:endParaRPr lang="nl-NL"/>
          </a:p>
          <a:p>
            <a:r>
              <a:rPr lang="nl-NL"/>
              <a:t> 2b = 10 + 5 x 4		</a:t>
            </a:r>
            <a:r>
              <a:rPr lang="nl-NL" i="1"/>
              <a:t>vergelijking</a:t>
            </a:r>
          </a:p>
          <a:p>
            <a:pPr lvl="1"/>
            <a:r>
              <a:rPr lang="nl-NL"/>
              <a:t>2b = 30</a:t>
            </a:r>
          </a:p>
          <a:p>
            <a:pPr marL="0" indent="0">
              <a:buNone/>
            </a:pPr>
            <a:endParaRPr lang="nl-NL" i="1"/>
          </a:p>
          <a:p>
            <a:r>
              <a:rPr lang="nl-NL"/>
              <a:t> b = 15			</a:t>
            </a:r>
            <a:r>
              <a:rPr lang="nl-NL" i="1"/>
              <a:t> oplossing</a:t>
            </a:r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BDEF43D-7090-6513-7E8A-11F5E4310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087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52901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nl-NL"/>
              <a:t>3.1 Lineair of niet?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28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dirty="0"/>
              <a:t>Vraag: Wat is een lineaire formule?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Antwoord: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9756775" y="3443288"/>
            <a:ext cx="4392613" cy="9540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nl-NL" sz="2800"/>
              <a:t>Een formule waarvan de grafiek een rechte lijn is.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725744-BAE2-9EBC-0ED0-2CC8C86AF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419" y="4454525"/>
            <a:ext cx="2381250" cy="19240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AD4FAECB-C562-AD73-8266-C5293FD735D0}"/>
                  </a:ext>
                </a:extLst>
              </p14:cNvPr>
              <p14:cNvContentPartPr/>
              <p14:nvPr/>
            </p14:nvContentPartPr>
            <p14:xfrm>
              <a:off x="3439205" y="5492242"/>
              <a:ext cx="15308" cy="15308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AD4FAECB-C562-AD73-8266-C5293FD735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3805" y="5461626"/>
                <a:ext cx="1530800" cy="759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0707783F-A5CF-0FD3-5214-4B84C5F7DC43}"/>
                  </a:ext>
                </a:extLst>
              </p14:cNvPr>
              <p14:cNvContentPartPr/>
              <p14:nvPr/>
            </p14:nvContentPartPr>
            <p14:xfrm>
              <a:off x="3439205" y="5510892"/>
              <a:ext cx="15308" cy="15308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0707783F-A5CF-0FD3-5214-4B84C5F7DC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3805" y="4745492"/>
                <a:ext cx="1530800" cy="153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B72A946B-35E6-3F3C-597D-79D092F65B48}"/>
                  </a:ext>
                </a:extLst>
              </p14:cNvPr>
              <p14:cNvContentPartPr/>
              <p14:nvPr/>
            </p14:nvContentPartPr>
            <p14:xfrm>
              <a:off x="3704544" y="5419044"/>
              <a:ext cx="15308" cy="15308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B72A946B-35E6-3F3C-597D-79D092F65B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9144" y="4653644"/>
                <a:ext cx="1530800" cy="15308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A4DB820E-11A5-2C68-CC6D-2577AA7BB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5047 L -0.89375 -0.037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87" y="6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BAD09-48ED-1E97-D197-A745DEF2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A0F8D8-1C50-BEA4-9D4D-C0AEAB34F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52901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nl-NL"/>
              <a:t>3.1 Lineair of niet?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F21583-40A8-25FA-B7DB-F9F9A12B5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/>
              <a:t>Vraag: Wat is een “vloeiende kromme”?</a:t>
            </a:r>
          </a:p>
          <a:p>
            <a:pPr>
              <a:defRPr/>
            </a:pPr>
            <a:endParaRPr lang="nl-NL"/>
          </a:p>
          <a:p>
            <a:pPr>
              <a:defRPr/>
            </a:pPr>
            <a:r>
              <a:rPr lang="nl-NL"/>
              <a:t>Antwoord: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72BFE6A-3B41-1F73-CFC8-3281955F3391}"/>
              </a:ext>
            </a:extLst>
          </p:cNvPr>
          <p:cNvSpPr txBox="1"/>
          <p:nvPr/>
        </p:nvSpPr>
        <p:spPr>
          <a:xfrm>
            <a:off x="9756775" y="3443288"/>
            <a:ext cx="4392613" cy="9540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nl-NL" sz="2800"/>
              <a:t>De grafiek van de formule is </a:t>
            </a:r>
            <a:r>
              <a:rPr lang="nl-NL" sz="2800" b="1"/>
              <a:t>geen</a:t>
            </a:r>
            <a:r>
              <a:rPr lang="nl-NL" sz="2800"/>
              <a:t> rechte lijn.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5142032-3E4F-822E-9A8B-5929CFEA4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295299"/>
            <a:ext cx="1838325" cy="22098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586B66F-719D-D081-DB91-F5AD179EC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1074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6551 L -0.89375 -0.05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87" y="6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Formule – Tabel - Grafiek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Formule </a:t>
            </a:r>
            <a:r>
              <a:rPr lang="nl-NL" u="sng"/>
              <a:t>b = 2a -3</a:t>
            </a:r>
          </a:p>
          <a:p>
            <a:pPr marL="0" indent="0">
              <a:buNone/>
            </a:pPr>
            <a:endParaRPr lang="nl-NL"/>
          </a:p>
          <a:p>
            <a:r>
              <a:rPr lang="nl-NL"/>
              <a:t>Tabel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r>
              <a:rPr lang="nl-NL"/>
              <a:t>Als a = </a:t>
            </a:r>
            <a:r>
              <a:rPr lang="nl-NL">
                <a:solidFill>
                  <a:srgbClr val="FF0000"/>
                </a:solidFill>
              </a:rPr>
              <a:t>0 </a:t>
            </a:r>
            <a:r>
              <a:rPr lang="nl-NL"/>
              <a:t>dan wordt </a:t>
            </a:r>
            <a:r>
              <a:rPr lang="nl-NL" u="sng"/>
              <a:t>b = 2</a:t>
            </a:r>
            <a:r>
              <a:rPr lang="nl-NL" u="sng" baseline="30000"/>
              <a:t> . </a:t>
            </a:r>
            <a:r>
              <a:rPr lang="nl-NL" u="sng">
                <a:solidFill>
                  <a:srgbClr val="FF0000"/>
                </a:solidFill>
              </a:rPr>
              <a:t>0</a:t>
            </a:r>
            <a:r>
              <a:rPr lang="nl-NL" u="sng"/>
              <a:t> – 3 </a:t>
            </a:r>
            <a:r>
              <a:rPr lang="nl-NL"/>
              <a:t>=&gt; -3</a:t>
            </a:r>
            <a:endParaRPr lang="nl-NL" baseline="30000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endParaRPr lang="nl-NL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611560" y="3068960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/>
        </p:nvGraphicFramePr>
        <p:xfrm>
          <a:off x="9756576" y="5373216"/>
          <a:ext cx="686435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r>
                        <a:rPr lang="nl-NL" sz="1800"/>
                        <a:t>a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nl-NL" sz="1800"/>
                        <a:t>b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-5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 -3</a:t>
                      </a:r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L="91439" marR="91439" marT="45740" marB="4574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L="91439" marR="91439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vaal 4"/>
          <p:cNvSpPr/>
          <p:nvPr/>
        </p:nvSpPr>
        <p:spPr>
          <a:xfrm>
            <a:off x="3131840" y="2924944"/>
            <a:ext cx="720080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6FCF7581-4DAE-DCBE-0A2D-D6B07271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8859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24 -0.0007 L -0.97378 0.009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77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Formule – tabel - Grafiek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Tabel</a:t>
            </a:r>
          </a:p>
          <a:p>
            <a:endParaRPr lang="nl-NL" sz="1800"/>
          </a:p>
          <a:p>
            <a:r>
              <a:rPr lang="nl-NL" sz="1800"/>
              <a:t>Boven= x-as</a:t>
            </a:r>
          </a:p>
          <a:p>
            <a:r>
              <a:rPr lang="nl-NL" sz="1800"/>
              <a:t>Beneden = y-as</a:t>
            </a:r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616624" cy="7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1330"/>
            <a:ext cx="3672408" cy="36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>
            <a:off x="4373978" y="2330878"/>
            <a:ext cx="90010" cy="33483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H="1">
            <a:off x="5290443" y="2201799"/>
            <a:ext cx="1296144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al 7"/>
          <p:cNvSpPr/>
          <p:nvPr/>
        </p:nvSpPr>
        <p:spPr>
          <a:xfrm>
            <a:off x="5220072" y="4293096"/>
            <a:ext cx="45719" cy="7200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453991" y="575954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88024" y="503908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/>
          <p:nvPr/>
        </p:nvCxnSpPr>
        <p:spPr>
          <a:xfrm flipH="1">
            <a:off x="4833743" y="2330878"/>
            <a:ext cx="818377" cy="25382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>
            <a:off x="6300192" y="452141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a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74967" y="26652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b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7A63DE3-0AC6-3512-590D-F8BC54992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8229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Formule – tabel - Grafiek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Tabel</a:t>
            </a:r>
          </a:p>
          <a:p>
            <a:endParaRPr lang="nl-NL" sz="1800"/>
          </a:p>
          <a:p>
            <a:r>
              <a:rPr lang="nl-NL" sz="1800"/>
              <a:t>Horizontaal = x-as</a:t>
            </a:r>
          </a:p>
          <a:p>
            <a:r>
              <a:rPr lang="nl-NL" sz="1800"/>
              <a:t>Verticaal = y-as</a:t>
            </a:r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616624" cy="7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51330"/>
            <a:ext cx="3672408" cy="36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al 7"/>
          <p:cNvSpPr/>
          <p:nvPr/>
        </p:nvSpPr>
        <p:spPr>
          <a:xfrm>
            <a:off x="5220072" y="4293096"/>
            <a:ext cx="45719" cy="7200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453991" y="575954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88024" y="503908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/>
          <p:cNvSpPr txBox="1"/>
          <p:nvPr/>
        </p:nvSpPr>
        <p:spPr>
          <a:xfrm>
            <a:off x="6300192" y="452141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a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74967" y="26652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b</a:t>
            </a:r>
          </a:p>
        </p:txBody>
      </p:sp>
      <p:cxnSp>
        <p:nvCxnSpPr>
          <p:cNvPr id="6" name="Rechte verbindingslijn 5"/>
          <p:cNvCxnSpPr/>
          <p:nvPr/>
        </p:nvCxnSpPr>
        <p:spPr>
          <a:xfrm flipV="1">
            <a:off x="4274967" y="3861048"/>
            <a:ext cx="1233137" cy="2304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0ED310D-DC70-27F4-9556-1D01BA920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53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3.2 Lineaire grafiek bij een 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Ik koop een auto van € 10.000. Elk jaar wordt die auto € 500 minder waard.</a:t>
            </a:r>
          </a:p>
          <a:p>
            <a:endParaRPr lang="nl-NL"/>
          </a:p>
          <a:p>
            <a:r>
              <a:rPr lang="nl-NL"/>
              <a:t>Er zit een </a:t>
            </a:r>
            <a:r>
              <a:rPr lang="nl-NL" b="1"/>
              <a:t>verband</a:t>
            </a:r>
            <a:r>
              <a:rPr lang="nl-NL"/>
              <a:t> tussen de </a:t>
            </a:r>
            <a:r>
              <a:rPr lang="nl-NL" b="1">
                <a:solidFill>
                  <a:srgbClr val="FF0000"/>
                </a:solidFill>
              </a:rPr>
              <a:t>waarde</a:t>
            </a:r>
            <a:r>
              <a:rPr lang="nl-NL"/>
              <a:t> van de auto en het </a:t>
            </a:r>
            <a:r>
              <a:rPr lang="nl-NL" b="1">
                <a:solidFill>
                  <a:srgbClr val="FF0000"/>
                </a:solidFill>
              </a:rPr>
              <a:t>aantal jaar </a:t>
            </a:r>
            <a:r>
              <a:rPr lang="nl-NL"/>
              <a:t>dat ik hem heb.</a:t>
            </a:r>
          </a:p>
          <a:p>
            <a:endParaRPr lang="nl-NL"/>
          </a:p>
          <a:p>
            <a:r>
              <a:rPr lang="nl-NL"/>
              <a:t>Waarde is 10.000 min 500 per jaar.</a:t>
            </a:r>
          </a:p>
          <a:p>
            <a:endParaRPr lang="nl-NL"/>
          </a:p>
          <a:p>
            <a:r>
              <a:rPr lang="nl-NL"/>
              <a:t>W = 10.000 – 500j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1EA2680-6394-401C-17E0-F79C48554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4869160"/>
            <a:ext cx="2257661" cy="150237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B958C4-64BF-ECE0-3BCA-DF7D58662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0503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1839B4-A154-C336-23F2-366AEC74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3.2 Lineaire grafiek bij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9B0962-185E-B74B-6A11-B654D422A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Voorbeelden lineaire formules: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y = 4 + 2x</a:t>
            </a:r>
          </a:p>
          <a:p>
            <a:r>
              <a:rPr lang="nl-NL" dirty="0"/>
              <a:t> f = 35k + 10</a:t>
            </a:r>
          </a:p>
          <a:p>
            <a:r>
              <a:rPr lang="nl-NL" dirty="0"/>
              <a:t> w = 10.000 – 500j</a:t>
            </a:r>
          </a:p>
          <a:p>
            <a:endParaRPr lang="nl-NL" dirty="0"/>
          </a:p>
          <a:p>
            <a:r>
              <a:rPr lang="nl-NL" dirty="0"/>
              <a:t>Exponentiële formules zijn net ff anders:</a:t>
            </a:r>
          </a:p>
          <a:p>
            <a:r>
              <a:rPr lang="nl-NL" dirty="0"/>
              <a:t>y = 4 x 1,05</a:t>
            </a:r>
            <a:r>
              <a:rPr lang="nl-NL" baseline="30000" dirty="0"/>
              <a:t>t</a:t>
            </a:r>
          </a:p>
          <a:p>
            <a:r>
              <a:rPr lang="nl-NL" dirty="0"/>
              <a:t>f = 10 x 1,25</a:t>
            </a:r>
            <a:r>
              <a:rPr lang="nl-NL" baseline="30000" dirty="0"/>
              <a:t>k</a:t>
            </a:r>
            <a:endParaRPr lang="nl-NL" dirty="0"/>
          </a:p>
          <a:p>
            <a:r>
              <a:rPr lang="nl-NL" dirty="0"/>
              <a:t>w = 10.000 </a:t>
            </a:r>
            <a:r>
              <a:rPr lang="nl-NL"/>
              <a:t>x 0,96</a:t>
            </a:r>
            <a:r>
              <a:rPr lang="nl-NL" baseline="30000"/>
              <a:t>j</a:t>
            </a:r>
            <a:endParaRPr lang="nl-NL" dirty="0"/>
          </a:p>
          <a:p>
            <a:pPr marL="0" indent="0">
              <a:buNone/>
            </a:pPr>
            <a:endParaRPr lang="nl-NL" sz="2800" i="1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C052824-4926-FA22-E73A-E029D5AD2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451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8C567-1607-FF90-6631-A31628CAC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2EE839-B83E-0B8F-E13D-9A4DA2A5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3.2 Lineaire grafiek bij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9721D5-9DED-B0EA-0303-C1E2589E7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In lineaire formule zitten 4 elementen:</a:t>
            </a:r>
          </a:p>
          <a:p>
            <a:pPr marL="0" indent="0">
              <a:buNone/>
            </a:pPr>
            <a:endParaRPr lang="nl-NL"/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variabele y-as</a:t>
            </a:r>
            <a:r>
              <a:rPr lang="nl-NL" sz="2800" i="1"/>
              <a:t>(1</a:t>
            </a:r>
            <a:r>
              <a:rPr lang="nl-NL" sz="2800" i="1" baseline="30000"/>
              <a:t>e</a:t>
            </a:r>
            <a:r>
              <a:rPr lang="nl-NL" sz="2800" i="1"/>
              <a:t> letter)&gt; </a:t>
            </a:r>
            <a:r>
              <a:rPr lang="nl-NL" sz="2800"/>
              <a:t> </a:t>
            </a:r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variabele x-as</a:t>
            </a:r>
            <a:r>
              <a:rPr lang="nl-NL" sz="2800" i="1"/>
              <a:t>(2</a:t>
            </a:r>
            <a:r>
              <a:rPr lang="nl-NL" sz="2800" i="1" baseline="30000"/>
              <a:t>e</a:t>
            </a:r>
            <a:r>
              <a:rPr lang="nl-NL" sz="2800" i="1"/>
              <a:t> letter)&gt; </a:t>
            </a:r>
            <a:r>
              <a:rPr lang="nl-NL" sz="2800"/>
              <a:t> </a:t>
            </a:r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begingetal </a:t>
            </a:r>
            <a:r>
              <a:rPr lang="nl-NL" sz="2800" i="1"/>
              <a:t>(losse getal)&gt; </a:t>
            </a:r>
            <a:r>
              <a:rPr lang="nl-NL" sz="2800"/>
              <a:t> </a:t>
            </a:r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richtingscoëfficiënt </a:t>
            </a:r>
            <a:r>
              <a:rPr lang="nl-NL" sz="2800" i="1"/>
              <a:t>(getal voor 2</a:t>
            </a:r>
            <a:r>
              <a:rPr lang="nl-NL" sz="2800" i="1" baseline="30000"/>
              <a:t>e</a:t>
            </a:r>
            <a:r>
              <a:rPr lang="nl-NL" sz="2800" i="1"/>
              <a:t> letter)&gt; </a:t>
            </a:r>
          </a:p>
          <a:p>
            <a:endParaRPr lang="nl-NL"/>
          </a:p>
          <a:p>
            <a:endParaRPr lang="nl-NL"/>
          </a:p>
          <a:p>
            <a:pPr marL="0" indent="0">
              <a:buNone/>
            </a:pPr>
            <a:r>
              <a:rPr lang="nl-NL"/>
              <a:t> </a:t>
            </a:r>
          </a:p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941C729-99F9-990C-FB2C-F84874155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813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3A81C-B60B-A608-270C-B420C5C7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59CF5-48AC-6594-AC91-D12A6D6E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3.2 Lineaire grafiek bij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6BBAAB-FFCD-4D3A-32DC-E9D36587D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Verband tussen de waarde van de auto en jaren:</a:t>
            </a:r>
          </a:p>
          <a:p>
            <a:r>
              <a:rPr lang="nl-NL"/>
              <a:t> w = 10.000 – 500j</a:t>
            </a:r>
          </a:p>
          <a:p>
            <a:endParaRPr lang="nl-NL"/>
          </a:p>
          <a:p>
            <a:r>
              <a:rPr lang="nl-NL"/>
              <a:t>Wat zijn de variabelen? </a:t>
            </a:r>
          </a:p>
          <a:p>
            <a:r>
              <a:rPr lang="nl-NL"/>
              <a:t>Wat is het begingetal?</a:t>
            </a:r>
          </a:p>
          <a:p>
            <a:r>
              <a:rPr lang="nl-NL"/>
              <a:t>Wat is de richtingscoëfficiënt?</a:t>
            </a:r>
          </a:p>
          <a:p>
            <a:pPr marL="0" indent="0">
              <a:buNone/>
            </a:pPr>
            <a:endParaRPr lang="nl-NL" sz="2800" i="1"/>
          </a:p>
          <a:p>
            <a:endParaRPr lang="nl-NL"/>
          </a:p>
          <a:p>
            <a:endParaRPr lang="nl-NL"/>
          </a:p>
          <a:p>
            <a:pPr marL="0" indent="0">
              <a:buNone/>
            </a:pPr>
            <a:r>
              <a:rPr lang="nl-NL"/>
              <a:t> </a:t>
            </a:r>
          </a:p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06AF483-2CF9-1A11-0537-DDFA5AD7A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970299"/>
            <a:ext cx="2261812" cy="149974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C8B0FE1-C8AE-655C-610C-C5555C527E3C}"/>
              </a:ext>
            </a:extLst>
          </p:cNvPr>
          <p:cNvSpPr txBox="1"/>
          <p:nvPr/>
        </p:nvSpPr>
        <p:spPr>
          <a:xfrm>
            <a:off x="5290934" y="3492582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De letters: “w” en “j”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9EBEC2B-8A62-FCD4-AE35-F47C5DEA167B}"/>
              </a:ext>
            </a:extLst>
          </p:cNvPr>
          <p:cNvSpPr txBox="1"/>
          <p:nvPr/>
        </p:nvSpPr>
        <p:spPr>
          <a:xfrm>
            <a:off x="5340554" y="3958988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10.000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507287-CAD0-57D0-E8B9-CFA9F995E22E}"/>
              </a:ext>
            </a:extLst>
          </p:cNvPr>
          <p:cNvSpPr txBox="1"/>
          <p:nvPr/>
        </p:nvSpPr>
        <p:spPr>
          <a:xfrm>
            <a:off x="5364088" y="4433327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-500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87DA697-A44E-F905-7498-9AADFA554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7744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AAF1A-FCBF-CFEB-E830-262A692AB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D10803-90D6-FCA1-8E49-0CFD08CF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2TL: Lineaire verbanden</a:t>
            </a:r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248E290D-8E97-E5BC-142A-2E48E0BE9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endParaRPr lang="nl-NL" altLang="en-US" dirty="0"/>
          </a:p>
          <a:p>
            <a:pPr marL="0" indent="0" eaLnBrk="1" hangingPunct="1"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Grafiek: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Tabel: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Formule:</a:t>
            </a:r>
          </a:p>
          <a:p>
            <a:pPr eaLnBrk="1" hangingPunct="1">
              <a:defRPr/>
            </a:pPr>
            <a:endParaRPr lang="nl-NL" altLang="en-US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EC9B3AD0-54DD-1BB5-FFDC-2834B70B25A3}"/>
              </a:ext>
            </a:extLst>
          </p:cNvPr>
          <p:cNvGraphicFramePr>
            <a:graphicFrameLocks noGrp="1"/>
          </p:cNvGraphicFramePr>
          <p:nvPr/>
        </p:nvGraphicFramePr>
        <p:xfrm>
          <a:off x="1894587" y="4568887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3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39121C08-F47C-97F9-188F-D7E95019C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524" y="2015632"/>
            <a:ext cx="2510028" cy="176042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CAC17FD-FE05-3D92-1E7F-E1A4B2E38337}"/>
              </a:ext>
            </a:extLst>
          </p:cNvPr>
          <p:cNvSpPr txBox="1"/>
          <p:nvPr/>
        </p:nvSpPr>
        <p:spPr>
          <a:xfrm>
            <a:off x="2633472" y="6008797"/>
            <a:ext cx="1938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en-US" sz="2400" dirty="0"/>
              <a:t>y = 2x - 1</a:t>
            </a:r>
          </a:p>
          <a:p>
            <a:endParaRPr lang="nl-NL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5F2FC3E3-0F45-CCCE-4FE0-A7724B6E237D}"/>
              </a:ext>
            </a:extLst>
          </p:cNvPr>
          <p:cNvCxnSpPr>
            <a:cxnSpLocks/>
          </p:cNvCxnSpPr>
          <p:nvPr/>
        </p:nvCxnSpPr>
        <p:spPr>
          <a:xfrm flipV="1">
            <a:off x="292608" y="3241737"/>
            <a:ext cx="0" cy="3131631"/>
          </a:xfrm>
          <a:prstGeom prst="straightConnector1">
            <a:avLst/>
          </a:prstGeom>
          <a:ln w="984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36CD42E-09FD-7BEF-0633-18B101546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5762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4C60C-CA1A-D0ED-8A23-F219CFD86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02527C-5754-114E-EFF4-724D92EC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3TL: Lineaire verbanden</a:t>
            </a:r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5A0133CD-463C-EB7C-7AB6-B4085CEC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endParaRPr lang="nl-NL" altLang="en-US" dirty="0"/>
          </a:p>
          <a:p>
            <a:pPr marL="0" indent="0" eaLnBrk="1" hangingPunct="1"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Grafiek: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Tabel: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Formule:</a:t>
            </a:r>
          </a:p>
          <a:p>
            <a:pPr eaLnBrk="1" hangingPunct="1">
              <a:defRPr/>
            </a:pPr>
            <a:endParaRPr lang="nl-NL" altLang="en-US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75632192-40E9-ACD4-38D5-1B1F8E7A72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223876"/>
              </p:ext>
            </p:extLst>
          </p:nvPr>
        </p:nvGraphicFramePr>
        <p:xfrm>
          <a:off x="1894587" y="4568887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3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AC352517-FA94-AF0D-EDD8-69518160A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524" y="2015632"/>
            <a:ext cx="2510028" cy="176042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7ED6B59-6B45-0919-5846-3B4DB42420EB}"/>
              </a:ext>
            </a:extLst>
          </p:cNvPr>
          <p:cNvSpPr txBox="1"/>
          <p:nvPr/>
        </p:nvSpPr>
        <p:spPr>
          <a:xfrm>
            <a:off x="2633472" y="6008797"/>
            <a:ext cx="1938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en-US" sz="2400" dirty="0"/>
              <a:t>y = 2x - 1</a:t>
            </a:r>
          </a:p>
          <a:p>
            <a:endParaRPr lang="nl-NL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709018BE-3366-4B54-766F-8252F9067447}"/>
              </a:ext>
            </a:extLst>
          </p:cNvPr>
          <p:cNvCxnSpPr/>
          <p:nvPr/>
        </p:nvCxnSpPr>
        <p:spPr>
          <a:xfrm>
            <a:off x="246888" y="3337560"/>
            <a:ext cx="0" cy="3040569"/>
          </a:xfrm>
          <a:prstGeom prst="straightConnector1">
            <a:avLst/>
          </a:prstGeom>
          <a:ln w="984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99D0F44-34C6-9B0C-5610-2CDFB47FD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497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A9D9E-A3BD-A79E-B1B0-38FF0C60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C69CE2-2E0F-01F0-7C25-61EE2B78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3.3 Regelmaat in tabellen</a:t>
            </a:r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D8972AE1-FEFC-65FE-77F2-0704C501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endParaRPr lang="nl-NL" altLang="en-US" dirty="0"/>
          </a:p>
          <a:p>
            <a:pPr marL="0" indent="0" eaLnBrk="1" hangingPunct="1"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marL="0" indent="0" eaLnBrk="1" hangingPunct="1"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Tabel: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Formule:</a:t>
            </a:r>
          </a:p>
          <a:p>
            <a:pPr eaLnBrk="1" hangingPunct="1">
              <a:defRPr/>
            </a:pPr>
            <a:endParaRPr lang="nl-NL" altLang="en-US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DE074D35-0227-AD9B-CAC4-DD36FFBFA0CD}"/>
              </a:ext>
            </a:extLst>
          </p:cNvPr>
          <p:cNvGraphicFramePr>
            <a:graphicFrameLocks noGrp="1"/>
          </p:cNvGraphicFramePr>
          <p:nvPr/>
        </p:nvGraphicFramePr>
        <p:xfrm>
          <a:off x="1894587" y="4568887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3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85DB4F53-DBA5-995E-C31B-6CBDB859A948}"/>
              </a:ext>
            </a:extLst>
          </p:cNvPr>
          <p:cNvSpPr txBox="1"/>
          <p:nvPr/>
        </p:nvSpPr>
        <p:spPr>
          <a:xfrm>
            <a:off x="2633472" y="6008797"/>
            <a:ext cx="1938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en-US" sz="2400" dirty="0"/>
              <a:t>y = 2x - 1</a:t>
            </a:r>
          </a:p>
          <a:p>
            <a:endParaRPr lang="nl-NL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5A028CA4-99F1-BB44-2F19-6BB72B146D1D}"/>
              </a:ext>
            </a:extLst>
          </p:cNvPr>
          <p:cNvCxnSpPr>
            <a:cxnSpLocks/>
          </p:cNvCxnSpPr>
          <p:nvPr/>
        </p:nvCxnSpPr>
        <p:spPr>
          <a:xfrm>
            <a:off x="246888" y="4568887"/>
            <a:ext cx="0" cy="1809242"/>
          </a:xfrm>
          <a:prstGeom prst="straightConnector1">
            <a:avLst/>
          </a:prstGeom>
          <a:ln w="984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DFF583C-DA80-1D3F-815F-B22963C8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3279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095221-7814-A621-DB05-E2EEE8CF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3.3 Regelmaat in tabellen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A5A1EB-9900-CBA6-8F41-821937534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Bij een lineaire formule hoort een tabel met ‘regelmaat’.</a:t>
            </a:r>
          </a:p>
          <a:p>
            <a:endParaRPr lang="nl-NL"/>
          </a:p>
          <a:p>
            <a:r>
              <a:rPr lang="nl-NL"/>
              <a:t>Elk jaar wordt de auto hetzelfde minder waard.</a:t>
            </a:r>
          </a:p>
          <a:p>
            <a:r>
              <a:rPr lang="nl-NL"/>
              <a:t> w = 10.000 – 500j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E3B3380-38D1-365F-9454-6662D17E4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434" y="3748529"/>
            <a:ext cx="2261812" cy="1499746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935C493A-24DC-0C08-9870-36F2F7F01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912548"/>
              </p:ext>
            </p:extLst>
          </p:nvPr>
        </p:nvGraphicFramePr>
        <p:xfrm>
          <a:off x="1028700" y="5493385"/>
          <a:ext cx="6096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40980957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6191603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61244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6909958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42292892"/>
                    </a:ext>
                  </a:extLst>
                </a:gridCol>
              </a:tblGrid>
              <a:tr h="341638">
                <a:tc>
                  <a:txBody>
                    <a:bodyPr/>
                    <a:lstStyle/>
                    <a:p>
                      <a:r>
                        <a:rPr lang="nl-NL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40035"/>
                  </a:ext>
                </a:extLst>
              </a:tr>
              <a:tr h="341638">
                <a:tc>
                  <a:txBody>
                    <a:bodyPr/>
                    <a:lstStyle/>
                    <a:p>
                      <a:r>
                        <a:rPr lang="nl-NL"/>
                        <a:t>10.000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9.500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9.000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95914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EE90EA0-A5F1-F326-5B15-BB6980B31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3035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30942-C6A5-48CD-E1C7-8C5A91A6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B5FA3-D3DA-BA24-BA09-0DFABD12D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3.3 Regelmaat in tabellen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A8FCF3-D293-1F7C-C1A9-D4C6F3A85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/>
              <a:t>Bekijk deze tabel:</a:t>
            </a:r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r>
              <a:rPr lang="nl-NL" altLang="en-US"/>
              <a:t>Is er regelmaat in de tabel?</a:t>
            </a:r>
          </a:p>
          <a:p>
            <a:pPr marL="0" indent="0">
              <a:buNone/>
              <a:defRPr/>
            </a:pPr>
            <a:endParaRPr lang="nl-NL" altLang="en-US"/>
          </a:p>
          <a:p>
            <a:pPr>
              <a:defRPr/>
            </a:pPr>
            <a:r>
              <a:rPr lang="nl-NL" altLang="en-US"/>
              <a:t>Ja, een vast getal van toe- of afname in een tabel. Lineaire formule.</a:t>
            </a:r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id="{FFD7FA6A-C509-B7F4-8550-352C50E49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3187700"/>
            <a:ext cx="41433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1765FE2B-0782-D4E2-5405-9EBA24788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331" y="3336610"/>
            <a:ext cx="42560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>
            <a:extLst>
              <a:ext uri="{FF2B5EF4-FFF2-40B4-BE49-F238E27FC236}">
                <a16:creationId xmlns:a16="http://schemas.microsoft.com/office/drawing/2014/main" id="{A1485A33-CCC7-4876-AAF6-7B076F855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369823"/>
            <a:ext cx="4468813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C47A198-5ACA-5F85-6708-33151FBAF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4428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21751-DE99-0620-DF45-83616326E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4E396A-371D-7A0B-59A0-FF213019E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nl-NL"/>
              <a:t>Regelmaat in een tabel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358324-47C9-AC0B-C9AB-6FEF4FC85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NL" altLang="en-US" b="1"/>
              <a:t>Bepaal</a:t>
            </a:r>
            <a:r>
              <a:rPr lang="nl-NL" altLang="en-US"/>
              <a:t> de verandering </a:t>
            </a:r>
            <a:r>
              <a:rPr lang="nl-NL" altLang="en-US" b="1"/>
              <a:t>onder</a:t>
            </a:r>
            <a:r>
              <a:rPr lang="nl-NL" altLang="en-US"/>
              <a:t> in de tabel en de verandering </a:t>
            </a:r>
            <a:r>
              <a:rPr lang="nl-NL" altLang="en-US" b="1"/>
              <a:t>boven</a:t>
            </a:r>
            <a:r>
              <a:rPr lang="nl-NL" altLang="en-US"/>
              <a:t> in de tabel per stap.</a:t>
            </a:r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 marL="0" indent="0">
              <a:buNone/>
              <a:defRPr/>
            </a:pPr>
            <a:endParaRPr lang="nl-NL" altLang="en-US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A6C89591-C75A-AA2F-A81E-554EB45E645A}"/>
              </a:ext>
            </a:extLst>
          </p:cNvPr>
          <p:cNvGraphicFramePr>
            <a:graphicFrameLocks noGrp="1"/>
          </p:cNvGraphicFramePr>
          <p:nvPr/>
        </p:nvGraphicFramePr>
        <p:xfrm>
          <a:off x="1115617" y="3675062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9C3E4789-661E-EA45-AB84-2970499BE95F}"/>
              </a:ext>
            </a:extLst>
          </p:cNvPr>
          <p:cNvGraphicFramePr>
            <a:graphicFrameLocks noGrp="1"/>
          </p:cNvGraphicFramePr>
          <p:nvPr/>
        </p:nvGraphicFramePr>
        <p:xfrm>
          <a:off x="1611026" y="5013176"/>
          <a:ext cx="1968675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/>
                        <a:t>+10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nl-NL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ekromde PIJL-OMLAAG 6">
            <a:extLst>
              <a:ext uri="{FF2B5EF4-FFF2-40B4-BE49-F238E27FC236}">
                <a16:creationId xmlns:a16="http://schemas.microsoft.com/office/drawing/2014/main" id="{B1667F2B-FB9D-F155-8080-5DC89FE6C48A}"/>
              </a:ext>
            </a:extLst>
          </p:cNvPr>
          <p:cNvSpPr/>
          <p:nvPr/>
        </p:nvSpPr>
        <p:spPr>
          <a:xfrm>
            <a:off x="1679754" y="3222109"/>
            <a:ext cx="576064" cy="400261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3" name="Gekromde PIJL-OMLAAG 12">
            <a:extLst>
              <a:ext uri="{FF2B5EF4-FFF2-40B4-BE49-F238E27FC236}">
                <a16:creationId xmlns:a16="http://schemas.microsoft.com/office/drawing/2014/main" id="{8CB940FF-8A47-E3FD-14F8-4E5AB25309EA}"/>
              </a:ext>
            </a:extLst>
          </p:cNvPr>
          <p:cNvSpPr/>
          <p:nvPr/>
        </p:nvSpPr>
        <p:spPr>
          <a:xfrm>
            <a:off x="2342439" y="3235385"/>
            <a:ext cx="573377" cy="386985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Gekromde PIJL-OMLAAG 13">
            <a:extLst>
              <a:ext uri="{FF2B5EF4-FFF2-40B4-BE49-F238E27FC236}">
                <a16:creationId xmlns:a16="http://schemas.microsoft.com/office/drawing/2014/main" id="{EAEC9BAF-47E3-F983-68D7-8FB8CA540C72}"/>
              </a:ext>
            </a:extLst>
          </p:cNvPr>
          <p:cNvSpPr/>
          <p:nvPr/>
        </p:nvSpPr>
        <p:spPr>
          <a:xfrm>
            <a:off x="3003637" y="3235385"/>
            <a:ext cx="576064" cy="386985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HOOG 7">
            <a:extLst>
              <a:ext uri="{FF2B5EF4-FFF2-40B4-BE49-F238E27FC236}">
                <a16:creationId xmlns:a16="http://schemas.microsoft.com/office/drawing/2014/main" id="{D3A605AC-E779-BC91-20A9-DB248BD40494}"/>
              </a:ext>
            </a:extLst>
          </p:cNvPr>
          <p:cNvSpPr/>
          <p:nvPr/>
        </p:nvSpPr>
        <p:spPr>
          <a:xfrm>
            <a:off x="3079674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Gekromde PIJL-OMHOOG 15">
            <a:extLst>
              <a:ext uri="{FF2B5EF4-FFF2-40B4-BE49-F238E27FC236}">
                <a16:creationId xmlns:a16="http://schemas.microsoft.com/office/drawing/2014/main" id="{BB2C6117-F1AA-C8B2-D5F0-B61F2E5E6E8A}"/>
              </a:ext>
            </a:extLst>
          </p:cNvPr>
          <p:cNvSpPr/>
          <p:nvPr/>
        </p:nvSpPr>
        <p:spPr>
          <a:xfrm>
            <a:off x="2424886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Gekromde PIJL-OMHOOG 16">
            <a:extLst>
              <a:ext uri="{FF2B5EF4-FFF2-40B4-BE49-F238E27FC236}">
                <a16:creationId xmlns:a16="http://schemas.microsoft.com/office/drawing/2014/main" id="{B88CFE2C-DD7F-B8F0-C941-1F549BCC0E79}"/>
              </a:ext>
            </a:extLst>
          </p:cNvPr>
          <p:cNvSpPr/>
          <p:nvPr/>
        </p:nvSpPr>
        <p:spPr>
          <a:xfrm>
            <a:off x="1764888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89FE198-A896-5C0D-9549-12F2C5EA4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9363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8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3A48-EF8F-4BBC-7FD5-6CD4B8D4E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F81E5C-0AA4-D9C0-741A-FD10311F2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nl-NL"/>
              <a:t>Regelmaat in een tabel?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5094DD-3613-591B-99EB-C4143F2D3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 b="1"/>
              <a:t>Deel</a:t>
            </a:r>
            <a:r>
              <a:rPr lang="nl-NL" altLang="en-US"/>
              <a:t> de verandering </a:t>
            </a:r>
            <a:r>
              <a:rPr lang="nl-NL" altLang="en-US" b="1"/>
              <a:t>onder</a:t>
            </a:r>
            <a:r>
              <a:rPr lang="nl-NL" altLang="en-US"/>
              <a:t> in de tabel door de verandering </a:t>
            </a:r>
            <a:r>
              <a:rPr lang="nl-NL" altLang="en-US" b="1"/>
              <a:t>boven</a:t>
            </a:r>
            <a:r>
              <a:rPr lang="nl-NL" altLang="en-US"/>
              <a:t> in de tabel per stap.</a:t>
            </a:r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endParaRPr lang="nl-NL" altLang="en-US"/>
          </a:p>
          <a:p>
            <a:pPr>
              <a:defRPr/>
            </a:pPr>
            <a:r>
              <a:rPr lang="nl-NL" altLang="en-US"/>
              <a:t>10:2 = </a:t>
            </a:r>
            <a:r>
              <a:rPr lang="nl-NL" altLang="en-US" b="1" i="1"/>
              <a:t>5</a:t>
            </a:r>
            <a:r>
              <a:rPr lang="nl-NL" altLang="en-US"/>
              <a:t> én 20:4 = </a:t>
            </a:r>
            <a:r>
              <a:rPr lang="nl-NL" altLang="en-US" b="1" i="1"/>
              <a:t>5</a:t>
            </a:r>
            <a:r>
              <a:rPr lang="nl-NL" altLang="en-US"/>
              <a:t> én 5:1 = </a:t>
            </a:r>
            <a:r>
              <a:rPr lang="nl-NL" altLang="en-US" b="1" i="1"/>
              <a:t>5. </a:t>
            </a:r>
            <a:r>
              <a:rPr lang="nl-NL" altLang="en-US"/>
              <a:t>Regelmaat!</a:t>
            </a:r>
            <a:endParaRPr lang="nl-NL" altLang="en-US" b="1" i="1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6F4394EB-7FFE-500D-3B28-F883622C6B3E}"/>
              </a:ext>
            </a:extLst>
          </p:cNvPr>
          <p:cNvGraphicFramePr>
            <a:graphicFrameLocks noGrp="1"/>
          </p:cNvGraphicFramePr>
          <p:nvPr/>
        </p:nvGraphicFramePr>
        <p:xfrm>
          <a:off x="1115617" y="3675062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3B0B06E-F829-791A-3EB2-23CC1A8C6713}"/>
              </a:ext>
            </a:extLst>
          </p:cNvPr>
          <p:cNvGraphicFramePr>
            <a:graphicFrameLocks noGrp="1"/>
          </p:cNvGraphicFramePr>
          <p:nvPr/>
        </p:nvGraphicFramePr>
        <p:xfrm>
          <a:off x="1611026" y="5013176"/>
          <a:ext cx="1968675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/>
                        <a:t>+10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nl-NL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ekromde PIJL-OMLAAG 6">
            <a:extLst>
              <a:ext uri="{FF2B5EF4-FFF2-40B4-BE49-F238E27FC236}">
                <a16:creationId xmlns:a16="http://schemas.microsoft.com/office/drawing/2014/main" id="{FF6F82EB-9820-ED82-A01C-768B14E882B9}"/>
              </a:ext>
            </a:extLst>
          </p:cNvPr>
          <p:cNvSpPr/>
          <p:nvPr/>
        </p:nvSpPr>
        <p:spPr>
          <a:xfrm>
            <a:off x="1679754" y="3222109"/>
            <a:ext cx="576064" cy="400261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3" name="Gekromde PIJL-OMLAAG 12">
            <a:extLst>
              <a:ext uri="{FF2B5EF4-FFF2-40B4-BE49-F238E27FC236}">
                <a16:creationId xmlns:a16="http://schemas.microsoft.com/office/drawing/2014/main" id="{CC01BC4D-6C1F-EDB9-07C4-DD39F7532EA7}"/>
              </a:ext>
            </a:extLst>
          </p:cNvPr>
          <p:cNvSpPr/>
          <p:nvPr/>
        </p:nvSpPr>
        <p:spPr>
          <a:xfrm>
            <a:off x="2342439" y="3237054"/>
            <a:ext cx="576064" cy="385316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Gekromde PIJL-OMLAAG 13">
            <a:extLst>
              <a:ext uri="{FF2B5EF4-FFF2-40B4-BE49-F238E27FC236}">
                <a16:creationId xmlns:a16="http://schemas.microsoft.com/office/drawing/2014/main" id="{706DF955-AF92-8C7B-48F8-36E4D238E214}"/>
              </a:ext>
            </a:extLst>
          </p:cNvPr>
          <p:cNvSpPr/>
          <p:nvPr/>
        </p:nvSpPr>
        <p:spPr>
          <a:xfrm>
            <a:off x="3003637" y="3235385"/>
            <a:ext cx="576064" cy="386985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HOOG 7">
            <a:extLst>
              <a:ext uri="{FF2B5EF4-FFF2-40B4-BE49-F238E27FC236}">
                <a16:creationId xmlns:a16="http://schemas.microsoft.com/office/drawing/2014/main" id="{BB40D5C6-96FC-5CA2-51B6-374BAF625ECD}"/>
              </a:ext>
            </a:extLst>
          </p:cNvPr>
          <p:cNvSpPr/>
          <p:nvPr/>
        </p:nvSpPr>
        <p:spPr>
          <a:xfrm>
            <a:off x="3079674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Gekromde PIJL-OMHOOG 15">
            <a:extLst>
              <a:ext uri="{FF2B5EF4-FFF2-40B4-BE49-F238E27FC236}">
                <a16:creationId xmlns:a16="http://schemas.microsoft.com/office/drawing/2014/main" id="{E4AF6979-18A3-9BC0-F21F-616EEE2CFE77}"/>
              </a:ext>
            </a:extLst>
          </p:cNvPr>
          <p:cNvSpPr/>
          <p:nvPr/>
        </p:nvSpPr>
        <p:spPr>
          <a:xfrm>
            <a:off x="2424886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Gekromde PIJL-OMHOOG 16">
            <a:extLst>
              <a:ext uri="{FF2B5EF4-FFF2-40B4-BE49-F238E27FC236}">
                <a16:creationId xmlns:a16="http://schemas.microsoft.com/office/drawing/2014/main" id="{96571F33-392C-E501-C71D-DC92710E57C2}"/>
              </a:ext>
            </a:extLst>
          </p:cNvPr>
          <p:cNvSpPr/>
          <p:nvPr/>
        </p:nvSpPr>
        <p:spPr>
          <a:xfrm>
            <a:off x="1764888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09F2095-C325-D622-21F4-E2E2DCCD3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6497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D4AEA-26E0-6C40-71FF-51261748A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6B169-0179-36BE-2827-F445D286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3.4 Formule bij een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D585AB-DE64-C153-732C-F8E828F49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Welke formule bij de tabel?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r>
              <a:rPr lang="nl-NL"/>
              <a:t>Uitproberen:</a:t>
            </a:r>
          </a:p>
          <a:p>
            <a:pPr lvl="1"/>
            <a:r>
              <a:rPr lang="nl-NL"/>
              <a:t>Test bijvoorbeeld t = 4.</a:t>
            </a:r>
          </a:p>
          <a:p>
            <a:pPr lvl="2"/>
            <a:r>
              <a:rPr lang="nl-NL"/>
              <a:t>I: B= 10 + 20 x 4. 	B = 90. </a:t>
            </a:r>
          </a:p>
          <a:p>
            <a:pPr lvl="2"/>
            <a:r>
              <a:rPr lang="nl-NL"/>
              <a:t>II: B = 20 x 4.		B = 80.</a:t>
            </a:r>
          </a:p>
          <a:p>
            <a:pPr lvl="2"/>
            <a:r>
              <a:rPr lang="nl-NL"/>
              <a:t>III: B = 20 + 3 x 4.	B = 32. 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DB69A8B-2ECB-A1DA-C9AE-CF7CF5ED24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25" t="29000" r="3538" b="43000"/>
          <a:stretch/>
        </p:blipFill>
        <p:spPr>
          <a:xfrm>
            <a:off x="971600" y="2276872"/>
            <a:ext cx="6369108" cy="208823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8548439-67FF-36D6-63F9-B2F28C2A3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212" y="5771159"/>
            <a:ext cx="864108" cy="932117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6C9DC6B1-9D94-4C61-F521-2EE8654C99BC}"/>
              </a:ext>
            </a:extLst>
          </p:cNvPr>
          <p:cNvCxnSpPr>
            <a:cxnSpLocks/>
          </p:cNvCxnSpPr>
          <p:nvPr/>
        </p:nvCxnSpPr>
        <p:spPr>
          <a:xfrm flipV="1">
            <a:off x="5020056" y="3648456"/>
            <a:ext cx="1216152" cy="24330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4477298-BDB5-38E1-265E-FFFC754B3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5548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CA16AA-02FD-937A-61C4-9FC4FC2C2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3.4 Formule bij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4FF167-9574-C472-EBFE-467E4705B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Van tabel naar formule.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 i="1"/>
              <a:t>&lt;</a:t>
            </a:r>
            <a:r>
              <a:rPr lang="nl-NL" sz="2400" i="1">
                <a:solidFill>
                  <a:srgbClr val="FF0000"/>
                </a:solidFill>
              </a:rPr>
              <a:t>variabele y-as </a:t>
            </a:r>
            <a:r>
              <a:rPr lang="nl-NL" sz="2400" i="1"/>
              <a:t>(1</a:t>
            </a:r>
            <a:r>
              <a:rPr lang="nl-NL" sz="2400" i="1" baseline="30000"/>
              <a:t>e</a:t>
            </a:r>
            <a:r>
              <a:rPr lang="nl-NL" sz="2400" i="1"/>
              <a:t> letter)&gt; </a:t>
            </a:r>
            <a:r>
              <a:rPr lang="nl-NL" sz="240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 i="1"/>
              <a:t>&lt;</a:t>
            </a:r>
            <a:r>
              <a:rPr lang="nl-NL" sz="2400" i="1">
                <a:solidFill>
                  <a:srgbClr val="FF0000"/>
                </a:solidFill>
              </a:rPr>
              <a:t>begingetal </a:t>
            </a:r>
            <a:r>
              <a:rPr lang="nl-NL" sz="2400" i="1"/>
              <a:t>(losse getal)&gt; </a:t>
            </a:r>
            <a:r>
              <a:rPr lang="nl-NL" sz="240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 i="1"/>
              <a:t>&lt;</a:t>
            </a:r>
            <a:r>
              <a:rPr lang="nl-NL" sz="2400" i="1">
                <a:solidFill>
                  <a:srgbClr val="FF0000"/>
                </a:solidFill>
              </a:rPr>
              <a:t>richtingscoëfficiënt </a:t>
            </a:r>
            <a:r>
              <a:rPr lang="nl-NL" sz="2400" i="1"/>
              <a:t>(getal voor 2</a:t>
            </a:r>
            <a:r>
              <a:rPr lang="nl-NL" sz="2400" i="1" baseline="30000"/>
              <a:t>e</a:t>
            </a:r>
            <a:r>
              <a:rPr lang="nl-NL" sz="2400" i="1"/>
              <a:t> letter)&gt;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 i="1"/>
              <a:t>&lt;</a:t>
            </a:r>
            <a:r>
              <a:rPr lang="nl-NL" sz="2400" i="1">
                <a:solidFill>
                  <a:srgbClr val="FF0000"/>
                </a:solidFill>
              </a:rPr>
              <a:t>variabele x-as </a:t>
            </a:r>
            <a:r>
              <a:rPr lang="nl-NL" sz="2400" i="1"/>
              <a:t>(2</a:t>
            </a:r>
            <a:r>
              <a:rPr lang="nl-NL" sz="2400" i="1" baseline="30000"/>
              <a:t>e</a:t>
            </a:r>
            <a:r>
              <a:rPr lang="nl-NL" sz="2400" i="1"/>
              <a:t> letter)&gt; </a:t>
            </a:r>
            <a:r>
              <a:rPr lang="nl-NL" sz="2400"/>
              <a:t> </a:t>
            </a:r>
          </a:p>
          <a:p>
            <a:pPr marL="0" indent="0">
              <a:buNone/>
            </a:pPr>
            <a:r>
              <a:rPr lang="nl-NL" sz="2400" i="1"/>
              <a:t> 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7AF168-6647-59C0-22B6-A1EBCDC61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34979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C0D63-B2C2-34B6-73B1-25DE16980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FF089B-DF25-C2DC-8C16-0A4A32E9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3.4 Formule bij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D90052-9351-5A84-78C7-5C9E9202A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dirty="0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variabele y-as </a:t>
            </a:r>
            <a:r>
              <a:rPr lang="nl-NL" sz="1800" i="1" dirty="0"/>
              <a:t>(1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 </a:t>
            </a:r>
            <a:r>
              <a:rPr lang="nl-NL" sz="18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begingetal </a:t>
            </a:r>
            <a:r>
              <a:rPr lang="nl-NL" sz="1800" i="1" dirty="0"/>
              <a:t>(losse getal)&gt; </a:t>
            </a:r>
            <a:r>
              <a:rPr lang="nl-NL" sz="18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richtingscoëfficiënt </a:t>
            </a:r>
            <a:r>
              <a:rPr lang="nl-NL" sz="1800" i="1" dirty="0"/>
              <a:t>(getal voor 2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variabele x-as </a:t>
            </a:r>
            <a:r>
              <a:rPr lang="nl-NL" sz="1800" i="1" dirty="0"/>
              <a:t>(2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 </a:t>
            </a:r>
            <a:r>
              <a:rPr lang="nl-NL" sz="1800" dirty="0"/>
              <a:t> </a:t>
            </a: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0" indent="0">
              <a:buNone/>
            </a:pPr>
            <a:endParaRPr lang="nl-NL" sz="1800" i="1" dirty="0"/>
          </a:p>
          <a:p>
            <a:pPr marL="342900" indent="-342900">
              <a:buAutoNum type="arabicPeriod"/>
            </a:pPr>
            <a:r>
              <a:rPr lang="nl-NL" sz="1800" dirty="0"/>
              <a:t>Variabele y-as = letter onder in tabel.	</a:t>
            </a:r>
          </a:p>
          <a:p>
            <a:pPr marL="342900" indent="-342900">
              <a:buAutoNum type="arabicPeriod"/>
            </a:pPr>
            <a:r>
              <a:rPr lang="nl-NL" sz="1800" dirty="0"/>
              <a:t>De waarde onder de 0 op de x-as.</a:t>
            </a:r>
          </a:p>
          <a:p>
            <a:pPr marL="342900" indent="-342900">
              <a:buAutoNum type="arabicPeriod"/>
            </a:pPr>
            <a:r>
              <a:rPr lang="nl-NL" sz="1800" dirty="0"/>
              <a:t>De regelmatige toe- of afname per stap.</a:t>
            </a:r>
          </a:p>
          <a:p>
            <a:pPr marL="342900" indent="-342900">
              <a:buFont typeface="Wingdings 2" pitchFamily="18" charset="2"/>
              <a:buAutoNum type="arabicPeriod"/>
            </a:pPr>
            <a:r>
              <a:rPr lang="nl-NL" sz="1800" dirty="0"/>
              <a:t>Variabele x-as = letter boven in tabel</a:t>
            </a:r>
          </a:p>
          <a:p>
            <a:pPr marL="342900" indent="-342900">
              <a:buAutoNum type="arabicPeriod"/>
            </a:pPr>
            <a:endParaRPr lang="nl-NL" sz="1800" dirty="0"/>
          </a:p>
          <a:p>
            <a:pPr marL="0" indent="0">
              <a:buNone/>
            </a:pPr>
            <a:endParaRPr lang="nl-NL" sz="2400" i="1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373F8ED6-6C8C-048D-BF47-EF4B56203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626843"/>
              </p:ext>
            </p:extLst>
          </p:nvPr>
        </p:nvGraphicFramePr>
        <p:xfrm>
          <a:off x="1028700" y="386104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4808501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6278016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6686893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3382554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95779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7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12118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55A85501-D61D-0A87-C6C2-6F81518D0E46}"/>
              </a:ext>
            </a:extLst>
          </p:cNvPr>
          <p:cNvSpPr txBox="1"/>
          <p:nvPr/>
        </p:nvSpPr>
        <p:spPr>
          <a:xfrm>
            <a:off x="5868144" y="475676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B637246-70D8-7612-382E-025AA338E5F6}"/>
              </a:ext>
            </a:extLst>
          </p:cNvPr>
          <p:cNvSpPr txBox="1"/>
          <p:nvPr/>
        </p:nvSpPr>
        <p:spPr>
          <a:xfrm>
            <a:off x="5868144" y="506155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C84366F-AAA0-8E0E-DC1E-8BB478B96508}"/>
              </a:ext>
            </a:extLst>
          </p:cNvPr>
          <p:cNvSpPr txBox="1"/>
          <p:nvPr/>
        </p:nvSpPr>
        <p:spPr>
          <a:xfrm>
            <a:off x="5868144" y="575896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E190DC8-20D3-D151-A7EB-8597DA72FFAB}"/>
              </a:ext>
            </a:extLst>
          </p:cNvPr>
          <p:cNvSpPr txBox="1"/>
          <p:nvPr/>
        </p:nvSpPr>
        <p:spPr>
          <a:xfrm>
            <a:off x="5868144" y="542693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E18A08D-D217-37AB-0B18-2A37C4EC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846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Hoe bepaal je de RC </a:t>
            </a:r>
            <a:r>
              <a:rPr lang="nl-NL"/>
              <a:t>OOK alweer?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Deel de verandering </a:t>
            </a:r>
            <a:r>
              <a:rPr lang="nl-NL" altLang="en-US" b="1" dirty="0">
                <a:solidFill>
                  <a:srgbClr val="FF0000"/>
                </a:solidFill>
              </a:rPr>
              <a:t>onder in de tabel door de verandering boven </a:t>
            </a:r>
            <a:r>
              <a:rPr lang="nl-NL" altLang="en-US" dirty="0"/>
              <a:t>in de tabel.</a:t>
            </a:r>
          </a:p>
          <a:p>
            <a:pPr>
              <a:defRPr/>
            </a:pPr>
            <a:r>
              <a:rPr lang="nl-NL" altLang="en-US" dirty="0"/>
              <a:t>10:2 = </a:t>
            </a:r>
            <a:r>
              <a:rPr lang="nl-NL" altLang="en-US" i="1" dirty="0"/>
              <a:t>5</a:t>
            </a:r>
            <a:r>
              <a:rPr lang="nl-NL" altLang="en-US" dirty="0"/>
              <a:t> én 20:4 = </a:t>
            </a:r>
            <a:r>
              <a:rPr lang="nl-NL" altLang="en-US" i="1" dirty="0"/>
              <a:t>5</a:t>
            </a:r>
            <a:r>
              <a:rPr lang="nl-NL" altLang="en-US" dirty="0"/>
              <a:t> én 5:1 = </a:t>
            </a:r>
            <a:r>
              <a:rPr lang="nl-NL" altLang="en-US" b="1" i="1" dirty="0">
                <a:solidFill>
                  <a:srgbClr val="FF0000"/>
                </a:solidFill>
              </a:rPr>
              <a:t>5</a:t>
            </a:r>
            <a:r>
              <a:rPr lang="nl-NL" altLang="en-US" i="1" dirty="0"/>
              <a:t> = de R.C.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5617" y="3675062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1611026" y="5013176"/>
          <a:ext cx="1968675" cy="731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/>
                        <a:t>+10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nl-NL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ekromde PIJL-OMLAAG 6"/>
          <p:cNvSpPr/>
          <p:nvPr/>
        </p:nvSpPr>
        <p:spPr>
          <a:xfrm>
            <a:off x="1679754" y="3222109"/>
            <a:ext cx="576064" cy="400261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3" name="Gekromde PIJL-OMLAAG 12"/>
          <p:cNvSpPr/>
          <p:nvPr/>
        </p:nvSpPr>
        <p:spPr>
          <a:xfrm>
            <a:off x="2342439" y="3237054"/>
            <a:ext cx="576064" cy="385316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Gekromde PIJL-OMLAAG 13"/>
          <p:cNvSpPr/>
          <p:nvPr/>
        </p:nvSpPr>
        <p:spPr>
          <a:xfrm>
            <a:off x="3003637" y="3235385"/>
            <a:ext cx="576064" cy="386985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HOOG 7"/>
          <p:cNvSpPr/>
          <p:nvPr/>
        </p:nvSpPr>
        <p:spPr>
          <a:xfrm>
            <a:off x="3079674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Gekromde PIJL-OMHOOG 15"/>
          <p:cNvSpPr/>
          <p:nvPr/>
        </p:nvSpPr>
        <p:spPr>
          <a:xfrm>
            <a:off x="2424886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Gekromde PIJL-OMHOOG 16"/>
          <p:cNvSpPr/>
          <p:nvPr/>
        </p:nvSpPr>
        <p:spPr>
          <a:xfrm>
            <a:off x="1764888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B4D033B-9926-0DEF-07AB-26B400C5A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4229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36DBE-03DF-376A-8688-5BE25983E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38247-0584-8D2C-7ABC-9090591A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3.4 Formule bij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EBFCD5-F406-C8CD-E533-A4B781CCA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dirty="0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variabele y-as </a:t>
            </a:r>
            <a:r>
              <a:rPr lang="nl-NL" sz="1800" i="1" dirty="0"/>
              <a:t>(1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 </a:t>
            </a:r>
            <a:r>
              <a:rPr lang="nl-NL" sz="18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begingetal </a:t>
            </a:r>
            <a:r>
              <a:rPr lang="nl-NL" sz="1800" i="1" dirty="0"/>
              <a:t>(losse getal)&gt; </a:t>
            </a:r>
            <a:r>
              <a:rPr lang="nl-NL" sz="18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richtingscoëfficiënt </a:t>
            </a:r>
            <a:r>
              <a:rPr lang="nl-NL" sz="1800" i="1" dirty="0"/>
              <a:t>(getal voor 2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variabele x-as </a:t>
            </a:r>
            <a:r>
              <a:rPr lang="nl-NL" sz="1800" i="1" dirty="0"/>
              <a:t>(2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 </a:t>
            </a:r>
            <a:r>
              <a:rPr lang="nl-NL" sz="1800" dirty="0"/>
              <a:t> </a:t>
            </a: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0" indent="0">
              <a:buNone/>
            </a:pPr>
            <a:endParaRPr lang="nl-NL" sz="1800" i="1" dirty="0"/>
          </a:p>
          <a:p>
            <a:pPr marL="342900" indent="-342900">
              <a:buAutoNum type="arabicPeriod"/>
            </a:pPr>
            <a:r>
              <a:rPr lang="nl-NL" sz="1800" dirty="0"/>
              <a:t>y-as = letter onder in tabel.	</a:t>
            </a:r>
          </a:p>
          <a:p>
            <a:pPr marL="342900" indent="-342900">
              <a:buAutoNum type="arabicPeriod"/>
            </a:pPr>
            <a:r>
              <a:rPr lang="nl-NL" sz="1800" dirty="0"/>
              <a:t>De waarde onder de 0 op de x-as.</a:t>
            </a:r>
          </a:p>
          <a:p>
            <a:pPr marL="342900" indent="-342900">
              <a:buAutoNum type="arabicPeriod"/>
            </a:pPr>
            <a:r>
              <a:rPr lang="nl-NL" sz="1800" dirty="0"/>
              <a:t>De regelmatige toe- of afname per stap.</a:t>
            </a:r>
          </a:p>
          <a:p>
            <a:pPr marL="342900" indent="-342900">
              <a:buFont typeface="Wingdings 2" pitchFamily="18" charset="2"/>
              <a:buAutoNum type="arabicPeriod"/>
            </a:pPr>
            <a:r>
              <a:rPr lang="nl-NL" sz="1800" dirty="0"/>
              <a:t>x-as = letter boven in tabel</a:t>
            </a:r>
          </a:p>
          <a:p>
            <a:pPr marL="342900" indent="-342900">
              <a:buAutoNum type="arabicPeriod"/>
            </a:pPr>
            <a:endParaRPr lang="nl-NL" sz="1800" dirty="0"/>
          </a:p>
          <a:p>
            <a:pPr marL="0" indent="0">
              <a:buNone/>
            </a:pPr>
            <a:endParaRPr lang="nl-NL" sz="2400" i="1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782A79C8-82ED-102C-0539-80381360CC89}"/>
              </a:ext>
            </a:extLst>
          </p:cNvPr>
          <p:cNvGraphicFramePr>
            <a:graphicFrameLocks noGrp="1"/>
          </p:cNvGraphicFramePr>
          <p:nvPr/>
        </p:nvGraphicFramePr>
        <p:xfrm>
          <a:off x="1028700" y="386104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4808501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6278016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6686893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3382554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95779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7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12118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3DF6C8FF-984D-3BA1-1FB7-D6A30871D458}"/>
              </a:ext>
            </a:extLst>
          </p:cNvPr>
          <p:cNvSpPr txBox="1"/>
          <p:nvPr/>
        </p:nvSpPr>
        <p:spPr>
          <a:xfrm>
            <a:off x="5868144" y="475676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7F627DD-077B-AE3B-3A10-7E6E67C04E77}"/>
              </a:ext>
            </a:extLst>
          </p:cNvPr>
          <p:cNvSpPr txBox="1"/>
          <p:nvPr/>
        </p:nvSpPr>
        <p:spPr>
          <a:xfrm>
            <a:off x="5868144" y="506155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6BC923C-9CFC-BC30-4F46-C3CA93E4543D}"/>
              </a:ext>
            </a:extLst>
          </p:cNvPr>
          <p:cNvSpPr txBox="1"/>
          <p:nvPr/>
        </p:nvSpPr>
        <p:spPr>
          <a:xfrm>
            <a:off x="5868144" y="575896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CE2A68A-D03E-7486-591E-BB9A54EAA2F2}"/>
              </a:ext>
            </a:extLst>
          </p:cNvPr>
          <p:cNvSpPr txBox="1"/>
          <p:nvPr/>
        </p:nvSpPr>
        <p:spPr>
          <a:xfrm>
            <a:off x="5868144" y="542693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+3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8900EC5-6727-DDF3-1522-0CBF12E2E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957" y="3304"/>
            <a:ext cx="5413717" cy="969348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3C884163-32C3-E40A-0B28-18DB32F3E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520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69013-0F80-EA13-5350-5F3810F0F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BEF96A-07D0-C4B3-59BC-58E8B7985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3.4 Formule bij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D6DB98-4E5B-339F-353B-7A80DF8A4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000" dirty="0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variabele y-as </a:t>
            </a:r>
            <a:r>
              <a:rPr lang="nl-NL" sz="1800" i="1" dirty="0"/>
              <a:t>(1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 </a:t>
            </a:r>
            <a:r>
              <a:rPr lang="nl-NL" sz="18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begingetal </a:t>
            </a:r>
            <a:r>
              <a:rPr lang="nl-NL" sz="1800" i="1" dirty="0"/>
              <a:t>(losse getal)&gt; </a:t>
            </a:r>
            <a:r>
              <a:rPr lang="nl-NL" sz="18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richtingscoëfficiënt </a:t>
            </a:r>
            <a:r>
              <a:rPr lang="nl-NL" sz="1800" i="1" dirty="0"/>
              <a:t>(getal voor 2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1800" i="1" dirty="0"/>
              <a:t>&lt;</a:t>
            </a:r>
            <a:r>
              <a:rPr lang="nl-NL" sz="1800" i="1" dirty="0">
                <a:solidFill>
                  <a:srgbClr val="FF0000"/>
                </a:solidFill>
              </a:rPr>
              <a:t>variabele x-as </a:t>
            </a:r>
            <a:r>
              <a:rPr lang="nl-NL" sz="1800" i="1" dirty="0"/>
              <a:t>(2</a:t>
            </a:r>
            <a:r>
              <a:rPr lang="nl-NL" sz="1800" i="1" baseline="30000" dirty="0"/>
              <a:t>e</a:t>
            </a:r>
            <a:r>
              <a:rPr lang="nl-NL" sz="1800" i="1" dirty="0"/>
              <a:t> letter)&gt; </a:t>
            </a:r>
            <a:r>
              <a:rPr lang="nl-NL" sz="1800" dirty="0"/>
              <a:t> </a:t>
            </a: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457200" indent="-457200">
              <a:buFont typeface="+mj-lt"/>
              <a:buAutoNum type="arabicPeriod"/>
            </a:pPr>
            <a:endParaRPr lang="nl-NL" sz="1800" i="1" dirty="0"/>
          </a:p>
          <a:p>
            <a:pPr marL="342900" indent="-342900">
              <a:buAutoNum type="arabicPeriod"/>
            </a:pPr>
            <a:r>
              <a:rPr lang="nl-NL" sz="1800" dirty="0"/>
              <a:t>y-as = letter onder in tabel.	</a:t>
            </a:r>
          </a:p>
          <a:p>
            <a:pPr marL="342900" indent="-342900">
              <a:buAutoNum type="arabicPeriod"/>
            </a:pPr>
            <a:r>
              <a:rPr lang="nl-NL" sz="1800" dirty="0"/>
              <a:t>De waarde onder de 0 op de x-as.</a:t>
            </a:r>
          </a:p>
          <a:p>
            <a:pPr marL="342900" indent="-342900">
              <a:buAutoNum type="arabicPeriod"/>
            </a:pPr>
            <a:r>
              <a:rPr lang="nl-NL" sz="1800" dirty="0"/>
              <a:t>De regelmatige toe- of afname per stap.</a:t>
            </a:r>
          </a:p>
          <a:p>
            <a:pPr marL="342900" indent="-342900">
              <a:buFont typeface="Wingdings 2" pitchFamily="18" charset="2"/>
              <a:buAutoNum type="arabicPeriod"/>
            </a:pPr>
            <a:r>
              <a:rPr lang="nl-NL" sz="1800" dirty="0"/>
              <a:t>x-as = letter boven in tabel</a:t>
            </a:r>
          </a:p>
          <a:p>
            <a:pPr marL="342900" indent="-342900">
              <a:buFont typeface="Wingdings 2" pitchFamily="18" charset="2"/>
              <a:buAutoNum type="arabicPeriod"/>
            </a:pPr>
            <a:endParaRPr lang="nl-NL" sz="600" dirty="0"/>
          </a:p>
          <a:p>
            <a:pPr marL="0" indent="0">
              <a:buNone/>
            </a:pPr>
            <a:r>
              <a:rPr lang="nl-NL" sz="2800" dirty="0"/>
              <a:t>Formule: B = 5 +3t</a:t>
            </a:r>
          </a:p>
          <a:p>
            <a:pPr marL="342900" indent="-342900">
              <a:buAutoNum type="arabicPeriod"/>
            </a:pPr>
            <a:endParaRPr lang="nl-NL" sz="1800" dirty="0"/>
          </a:p>
          <a:p>
            <a:pPr marL="0" indent="0">
              <a:buNone/>
            </a:pPr>
            <a:endParaRPr lang="nl-NL" sz="2400" i="1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DD3C845-D666-F401-56FC-BD92DD6E9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507536"/>
              </p:ext>
            </p:extLst>
          </p:nvPr>
        </p:nvGraphicFramePr>
        <p:xfrm>
          <a:off x="899592" y="3546063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4808501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6278016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6686893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3382554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95779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7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12118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C25F3317-27C6-4304-011B-15FE656E5748}"/>
              </a:ext>
            </a:extLst>
          </p:cNvPr>
          <p:cNvSpPr txBox="1"/>
          <p:nvPr/>
        </p:nvSpPr>
        <p:spPr>
          <a:xfrm>
            <a:off x="5840690" y="444901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FD7705-9A64-1044-A7E6-7874E4C0E7D5}"/>
              </a:ext>
            </a:extLst>
          </p:cNvPr>
          <p:cNvSpPr txBox="1"/>
          <p:nvPr/>
        </p:nvSpPr>
        <p:spPr>
          <a:xfrm>
            <a:off x="5840690" y="47676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3F60E64-9C15-B3C0-0B8A-BFB64EA65402}"/>
              </a:ext>
            </a:extLst>
          </p:cNvPr>
          <p:cNvSpPr txBox="1"/>
          <p:nvPr/>
        </p:nvSpPr>
        <p:spPr>
          <a:xfrm>
            <a:off x="5854417" y="542481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A68DCF7-4D86-E823-0F8E-0343E42929F7}"/>
              </a:ext>
            </a:extLst>
          </p:cNvPr>
          <p:cNvSpPr txBox="1"/>
          <p:nvPr/>
        </p:nvSpPr>
        <p:spPr>
          <a:xfrm>
            <a:off x="5840690" y="5131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solidFill>
                  <a:srgbClr val="FF0000"/>
                </a:solidFill>
              </a:rPr>
              <a:t>+3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B039A6FD-94F0-60DD-30F9-052E7BBD1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8970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FBB1FC-AE99-1D4B-E397-3112EEB8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3.4 Formule bij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E68884-00EB-BEEF-8275-FEDE2D9D6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Bepaal de formule bij deze tabel: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variabele y-as</a:t>
            </a:r>
            <a:r>
              <a:rPr lang="nl-NL" sz="2000" i="1" dirty="0"/>
              <a:t> </a:t>
            </a:r>
            <a:r>
              <a:rPr lang="nl-NL" sz="2000" dirty="0"/>
              <a:t> 		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begingetal</a:t>
            </a:r>
            <a:r>
              <a:rPr lang="nl-NL" sz="2000" i="1" dirty="0"/>
              <a:t> </a:t>
            </a:r>
            <a:r>
              <a:rPr lang="nl-NL" sz="20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richtingscoëfficiënt</a:t>
            </a:r>
            <a:endParaRPr lang="nl-NL" sz="2000" i="1" dirty="0"/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variabele x-as</a:t>
            </a:r>
            <a:r>
              <a:rPr lang="nl-NL" sz="2000" i="1" dirty="0"/>
              <a:t> </a:t>
            </a:r>
            <a:r>
              <a:rPr lang="nl-NL" sz="2000" dirty="0"/>
              <a:t> </a:t>
            </a:r>
            <a:endParaRPr lang="nl-NL" sz="2000" i="1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A687B55-5503-6E7A-CF01-B65AB6C16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799186"/>
              </p:ext>
            </p:extLst>
          </p:nvPr>
        </p:nvGraphicFramePr>
        <p:xfrm>
          <a:off x="1115616" y="256490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59054992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9417169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084626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4218431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18217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1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82527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9A0561C6-DAA2-66F1-D7A7-013DCC45713E}"/>
              </a:ext>
            </a:extLst>
          </p:cNvPr>
          <p:cNvSpPr txBox="1"/>
          <p:nvPr/>
        </p:nvSpPr>
        <p:spPr>
          <a:xfrm>
            <a:off x="4716016" y="43274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499402F-0DB5-3FC1-2C38-AF5EE064D6E3}"/>
              </a:ext>
            </a:extLst>
          </p:cNvPr>
          <p:cNvSpPr txBox="1"/>
          <p:nvPr/>
        </p:nvSpPr>
        <p:spPr>
          <a:xfrm>
            <a:off x="4738866" y="476031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367532D-158D-31F6-F820-8A2CA69F068F}"/>
              </a:ext>
            </a:extLst>
          </p:cNvPr>
          <p:cNvSpPr txBox="1"/>
          <p:nvPr/>
        </p:nvSpPr>
        <p:spPr>
          <a:xfrm>
            <a:off x="4716016" y="521306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+10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4A044D6-E717-6803-0C3A-2C1A286A9AF8}"/>
              </a:ext>
            </a:extLst>
          </p:cNvPr>
          <p:cNvSpPr txBox="1"/>
          <p:nvPr/>
        </p:nvSpPr>
        <p:spPr>
          <a:xfrm>
            <a:off x="4716016" y="552853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a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6CD4FB4-D1CE-7563-6255-DE96A80F4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389" y="-9217"/>
            <a:ext cx="5413717" cy="969348"/>
          </a:xfrm>
          <a:prstGeom prst="rect">
            <a:avLst/>
          </a:prstGeom>
        </p:spPr>
      </p:pic>
      <p:sp>
        <p:nvSpPr>
          <p:cNvPr id="10" name="Pijl: gekromd omhoog 17">
            <a:extLst>
              <a:ext uri="{FF2B5EF4-FFF2-40B4-BE49-F238E27FC236}">
                <a16:creationId xmlns:a16="http://schemas.microsoft.com/office/drawing/2014/main" id="{9010E00B-2DBE-749D-24A3-58A933786A64}"/>
              </a:ext>
            </a:extLst>
          </p:cNvPr>
          <p:cNvSpPr/>
          <p:nvPr/>
        </p:nvSpPr>
        <p:spPr>
          <a:xfrm>
            <a:off x="4147494" y="2085493"/>
            <a:ext cx="1182744" cy="360387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23">
            <a:extLst>
              <a:ext uri="{FF2B5EF4-FFF2-40B4-BE49-F238E27FC236}">
                <a16:creationId xmlns:a16="http://schemas.microsoft.com/office/drawing/2014/main" id="{38793021-28A8-D64D-E5DC-73252803EC3A}"/>
              </a:ext>
            </a:extLst>
          </p:cNvPr>
          <p:cNvSpPr txBox="1"/>
          <p:nvPr/>
        </p:nvSpPr>
        <p:spPr>
          <a:xfrm>
            <a:off x="5988654" y="2144941"/>
            <a:ext cx="9144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itchFamily="34" charset="0"/>
                <a:ea typeface="+mn-ea"/>
                <a:cs typeface="Arial" charset="0"/>
              </a:defRPr>
            </a:lvl9pPr>
          </a:lstStyle>
          <a:p>
            <a:r>
              <a:rPr lang="nl-NL" dirty="0">
                <a:latin typeface="Trebuchet MS"/>
                <a:cs typeface="Arial"/>
              </a:rPr>
              <a:t>+1</a:t>
            </a:r>
            <a:endParaRPr lang="nl-NL" dirty="0"/>
          </a:p>
        </p:txBody>
      </p:sp>
      <p:sp>
        <p:nvSpPr>
          <p:cNvPr id="12" name="Pijl: gekromd omhoog 17">
            <a:extLst>
              <a:ext uri="{FF2B5EF4-FFF2-40B4-BE49-F238E27FC236}">
                <a16:creationId xmlns:a16="http://schemas.microsoft.com/office/drawing/2014/main" id="{11E8FA47-0371-750D-3EA0-4273C11E97B0}"/>
              </a:ext>
            </a:extLst>
          </p:cNvPr>
          <p:cNvSpPr/>
          <p:nvPr/>
        </p:nvSpPr>
        <p:spPr>
          <a:xfrm>
            <a:off x="5439965" y="2030707"/>
            <a:ext cx="1152128" cy="350182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CE7D3D8-9F0A-8333-C5EE-F726F8EB9C3C}"/>
              </a:ext>
            </a:extLst>
          </p:cNvPr>
          <p:cNvSpPr txBox="1"/>
          <p:nvPr/>
        </p:nvSpPr>
        <p:spPr>
          <a:xfrm>
            <a:off x="4415838" y="2187066"/>
            <a:ext cx="9144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dirty="0">
                <a:latin typeface="Trebuchet MS"/>
                <a:cs typeface="Arial"/>
              </a:rPr>
              <a:t>+3</a:t>
            </a:r>
            <a:endParaRPr lang="nl-NL" dirty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CA305FA-C433-E0C2-F8C1-50E3C79E62F6}"/>
              </a:ext>
            </a:extLst>
          </p:cNvPr>
          <p:cNvSpPr txBox="1"/>
          <p:nvPr/>
        </p:nvSpPr>
        <p:spPr>
          <a:xfrm>
            <a:off x="4402812" y="343360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+30</a:t>
            </a:r>
          </a:p>
        </p:txBody>
      </p:sp>
      <p:sp>
        <p:nvSpPr>
          <p:cNvPr id="20" name="Pijl: gekromd omhoog 19">
            <a:extLst>
              <a:ext uri="{FF2B5EF4-FFF2-40B4-BE49-F238E27FC236}">
                <a16:creationId xmlns:a16="http://schemas.microsoft.com/office/drawing/2014/main" id="{A23CD3CC-CEB4-C7E3-E15A-DFFE449EA82C}"/>
              </a:ext>
            </a:extLst>
          </p:cNvPr>
          <p:cNvSpPr/>
          <p:nvPr/>
        </p:nvSpPr>
        <p:spPr>
          <a:xfrm>
            <a:off x="4178110" y="3497006"/>
            <a:ext cx="1152128" cy="350182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3" name="Pijl: gekromd omhoog 12">
            <a:extLst>
              <a:ext uri="{FF2B5EF4-FFF2-40B4-BE49-F238E27FC236}">
                <a16:creationId xmlns:a16="http://schemas.microsoft.com/office/drawing/2014/main" id="{9CAD312F-39F3-5CE3-5F63-EE5F4C2CDBC8}"/>
              </a:ext>
            </a:extLst>
          </p:cNvPr>
          <p:cNvSpPr/>
          <p:nvPr/>
        </p:nvSpPr>
        <p:spPr>
          <a:xfrm>
            <a:off x="5541914" y="3535164"/>
            <a:ext cx="1152128" cy="350182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5798D99-20C6-20C9-5E24-8D8644EE9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244" y="3385431"/>
            <a:ext cx="963251" cy="499915"/>
          </a:xfrm>
          <a:prstGeom prst="rect">
            <a:avLst/>
          </a:prstGeom>
        </p:spPr>
      </p:pic>
      <p:sp>
        <p:nvSpPr>
          <p:cNvPr id="16" name="Tijdelijke aanduiding voor voettekst 15">
            <a:extLst>
              <a:ext uri="{FF2B5EF4-FFF2-40B4-BE49-F238E27FC236}">
                <a16:creationId xmlns:a16="http://schemas.microsoft.com/office/drawing/2014/main" id="{066112EB-C801-E605-396C-1B3738ED4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3262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 animBg="1"/>
      <p:bldP spid="11" grpId="0"/>
      <p:bldP spid="12" grpId="0" animBg="1"/>
      <p:bldP spid="14" grpId="0"/>
      <p:bldP spid="17" grpId="0"/>
      <p:bldP spid="20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B172-F172-66ED-F22D-DFFBCDB99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223F65-66AF-320D-B7A9-871A5317B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3.4 Formule bij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F8D922-6124-354A-E6CA-5FC9449D7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Bepaal de formule bij deze tabel:</a:t>
            </a:r>
          </a:p>
          <a:p>
            <a:r>
              <a:rPr lang="nl-NL" dirty="0"/>
              <a:t>Staat er geen 0  in tabel? Voeg in.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variabele y-as</a:t>
            </a:r>
            <a:r>
              <a:rPr lang="nl-NL" sz="2000" i="1" dirty="0"/>
              <a:t> </a:t>
            </a:r>
            <a:r>
              <a:rPr lang="nl-NL" sz="2000" dirty="0"/>
              <a:t> 		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begingetal</a:t>
            </a:r>
            <a:r>
              <a:rPr lang="nl-NL" sz="2000" i="1" dirty="0"/>
              <a:t> </a:t>
            </a:r>
            <a:r>
              <a:rPr lang="nl-NL" sz="20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richtingscoëfficiënt</a:t>
            </a:r>
            <a:endParaRPr lang="nl-NL" sz="2000" i="1" dirty="0"/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variabele x-as</a:t>
            </a:r>
            <a:r>
              <a:rPr lang="nl-NL" sz="2000" i="1" dirty="0"/>
              <a:t> </a:t>
            </a:r>
          </a:p>
          <a:p>
            <a:pPr marL="0" indent="0">
              <a:buNone/>
            </a:pPr>
            <a:r>
              <a:rPr lang="nl-NL" sz="2800" dirty="0"/>
              <a:t>Formule: G = 90 +10a</a:t>
            </a:r>
          </a:p>
          <a:p>
            <a:pPr marL="0" indent="0">
              <a:buNone/>
            </a:pPr>
            <a:r>
              <a:rPr lang="nl-NL" sz="2000" dirty="0"/>
              <a:t> </a:t>
            </a:r>
            <a:endParaRPr lang="nl-NL" sz="2000" i="1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8C9D4F1F-5A4D-6974-B546-DCB597563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932085"/>
              </p:ext>
            </p:extLst>
          </p:nvPr>
        </p:nvGraphicFramePr>
        <p:xfrm>
          <a:off x="899592" y="2959229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59054992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99417169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0846265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4218431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18217252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8744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1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82527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D6FE01E7-02F3-24F2-2181-BD69025157D5}"/>
              </a:ext>
            </a:extLst>
          </p:cNvPr>
          <p:cNvSpPr txBox="1"/>
          <p:nvPr/>
        </p:nvSpPr>
        <p:spPr>
          <a:xfrm>
            <a:off x="4716016" y="43274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8740B1C-6E15-D489-9B2E-79F4EFAACE00}"/>
              </a:ext>
            </a:extLst>
          </p:cNvPr>
          <p:cNvSpPr txBox="1"/>
          <p:nvPr/>
        </p:nvSpPr>
        <p:spPr>
          <a:xfrm>
            <a:off x="4738866" y="476031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90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7613326-4AF0-EA61-3B5C-75D718232F30}"/>
              </a:ext>
            </a:extLst>
          </p:cNvPr>
          <p:cNvSpPr txBox="1"/>
          <p:nvPr/>
        </p:nvSpPr>
        <p:spPr>
          <a:xfrm>
            <a:off x="4716016" y="521306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+10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C542250-449C-B814-9FE7-58C83D7CD7C8}"/>
              </a:ext>
            </a:extLst>
          </p:cNvPr>
          <p:cNvSpPr txBox="1"/>
          <p:nvPr/>
        </p:nvSpPr>
        <p:spPr>
          <a:xfrm>
            <a:off x="4677906" y="550940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a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7279D20-1502-DD62-6DB6-637947321616}"/>
              </a:ext>
            </a:extLst>
          </p:cNvPr>
          <p:cNvSpPr txBox="1"/>
          <p:nvPr/>
        </p:nvSpPr>
        <p:spPr>
          <a:xfrm>
            <a:off x="2351506" y="33300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90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1D4BF7C6-5445-29C9-D8FC-C9F5C2950239}"/>
              </a:ext>
            </a:extLst>
          </p:cNvPr>
          <p:cNvSpPr txBox="1"/>
          <p:nvPr/>
        </p:nvSpPr>
        <p:spPr>
          <a:xfrm>
            <a:off x="2341232" y="295922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0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1D4F5BC6-9ADE-9CCB-CEEA-28F0762BB2D8}"/>
              </a:ext>
            </a:extLst>
          </p:cNvPr>
          <p:cNvSpPr txBox="1"/>
          <p:nvPr/>
        </p:nvSpPr>
        <p:spPr>
          <a:xfrm>
            <a:off x="1822540" y="3663712"/>
            <a:ext cx="1696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100 -10 = 90</a:t>
            </a:r>
          </a:p>
        </p:txBody>
      </p:sp>
      <p:sp>
        <p:nvSpPr>
          <p:cNvPr id="19" name="Pijl: gekromd omhoog 18">
            <a:extLst>
              <a:ext uri="{FF2B5EF4-FFF2-40B4-BE49-F238E27FC236}">
                <a16:creationId xmlns:a16="http://schemas.microsoft.com/office/drawing/2014/main" id="{4CFC2D3D-449E-6625-74F8-6782AB432AC8}"/>
              </a:ext>
            </a:extLst>
          </p:cNvPr>
          <p:cNvSpPr/>
          <p:nvPr/>
        </p:nvSpPr>
        <p:spPr>
          <a:xfrm flipH="1">
            <a:off x="2058860" y="3975528"/>
            <a:ext cx="1182744" cy="369332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BBDF780C-B47A-C817-B4D4-9D56F868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6535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6" grpId="0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D5DE5-AB4B-A4A8-4AF6-F2B75243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C713F6-09C6-22DE-0D39-41C51B689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is de formule van de tabel: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de formule van de tabel?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3093E50-BD9B-0AB2-A951-90157782A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311002"/>
              </p:ext>
            </p:extLst>
          </p:nvPr>
        </p:nvGraphicFramePr>
        <p:xfrm>
          <a:off x="1115616" y="2564904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59054992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9417169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084626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4218431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18217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1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82527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3622EF73-DBB9-7913-4C1E-06E032E1F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817531"/>
              </p:ext>
            </p:extLst>
          </p:nvPr>
        </p:nvGraphicFramePr>
        <p:xfrm>
          <a:off x="1028700" y="4877435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61204706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78625752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34624649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6769106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131240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9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61075"/>
                  </a:ext>
                </a:extLst>
              </a:tr>
            </a:tbl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51753E8B-6AFD-C14C-1716-66C336CB224F}"/>
              </a:ext>
            </a:extLst>
          </p:cNvPr>
          <p:cNvSpPr txBox="1"/>
          <p:nvPr/>
        </p:nvSpPr>
        <p:spPr>
          <a:xfrm>
            <a:off x="2203704" y="3429000"/>
            <a:ext cx="2862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G = 475 + 25a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949B9D3-8D1E-B6F2-C656-69A7AC0D953A}"/>
              </a:ext>
            </a:extLst>
          </p:cNvPr>
          <p:cNvSpPr txBox="1"/>
          <p:nvPr/>
        </p:nvSpPr>
        <p:spPr>
          <a:xfrm>
            <a:off x="2174748" y="5858256"/>
            <a:ext cx="2862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/>
              <a:t>K = -40 – 10b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A0B9D80-35B8-8BA7-2006-11B4F7834D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77" t="38458" r="645" b="3125"/>
          <a:stretch>
            <a:fillRect/>
          </a:stretch>
        </p:blipFill>
        <p:spPr>
          <a:xfrm>
            <a:off x="1280160" y="446697"/>
            <a:ext cx="5414772" cy="968705"/>
          </a:xfrm>
          <a:prstGeom prst="rect">
            <a:avLst/>
          </a:prstGeom>
        </p:spPr>
      </p:pic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AD9A2E06-C48A-2B06-1E79-35CE16585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454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35421-8EAC-61AD-0109-6DC2E4449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67B1BF-7C40-5865-07A5-8CF57ADE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3TL: Lineaire verbanden</a:t>
            </a:r>
          </a:p>
        </p:txBody>
      </p:sp>
      <p:sp>
        <p:nvSpPr>
          <p:cNvPr id="7171" name="Tijdelijke aanduiding voor inhoud 2">
            <a:extLst>
              <a:ext uri="{FF2B5EF4-FFF2-40B4-BE49-F238E27FC236}">
                <a16:creationId xmlns:a16="http://schemas.microsoft.com/office/drawing/2014/main" id="{4AF1BDBB-5D04-4B3B-1E9C-BD5BDA19E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endParaRPr lang="nl-NL" altLang="en-US" dirty="0"/>
          </a:p>
          <a:p>
            <a:pPr marL="0" indent="0" eaLnBrk="1" hangingPunct="1"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Grafiek: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Tabel: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Formule:</a:t>
            </a:r>
          </a:p>
          <a:p>
            <a:pPr eaLnBrk="1" hangingPunct="1">
              <a:defRPr/>
            </a:pPr>
            <a:endParaRPr lang="nl-NL" altLang="en-US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2C4241F8-13E1-971E-A36C-6C94FD3EA4C3}"/>
              </a:ext>
            </a:extLst>
          </p:cNvPr>
          <p:cNvGraphicFramePr>
            <a:graphicFrameLocks noGrp="1"/>
          </p:cNvGraphicFramePr>
          <p:nvPr/>
        </p:nvGraphicFramePr>
        <p:xfrm>
          <a:off x="1894587" y="4568887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/>
                        <a:t>2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-3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3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FE06CB5D-A5F6-68CD-35E9-D19090DE2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524" y="2015632"/>
            <a:ext cx="2510028" cy="176042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B6C352C-AA9E-B23B-E05A-1D40F1D67A62}"/>
              </a:ext>
            </a:extLst>
          </p:cNvPr>
          <p:cNvSpPr txBox="1"/>
          <p:nvPr/>
        </p:nvSpPr>
        <p:spPr>
          <a:xfrm>
            <a:off x="2633472" y="6008797"/>
            <a:ext cx="1938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en-US" sz="2400" dirty="0"/>
              <a:t>y = 2x - 1</a:t>
            </a:r>
          </a:p>
          <a:p>
            <a:endParaRPr lang="nl-NL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6A24EF2E-B842-AA90-E092-A14B088EE9C0}"/>
              </a:ext>
            </a:extLst>
          </p:cNvPr>
          <p:cNvCxnSpPr/>
          <p:nvPr/>
        </p:nvCxnSpPr>
        <p:spPr>
          <a:xfrm>
            <a:off x="246888" y="3337560"/>
            <a:ext cx="0" cy="3040569"/>
          </a:xfrm>
          <a:prstGeom prst="straightConnector1">
            <a:avLst/>
          </a:prstGeom>
          <a:ln w="984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4C6A72-095B-8DCD-3676-C60AAC56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4185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11115-CA54-1917-360F-BDFF19A6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3.5 Formule bij 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D895BE-83E5-A70C-1E93-59EBB8023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Standaard: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Variabele x-as &amp; variabele y-as: aflezen</a:t>
            </a:r>
          </a:p>
          <a:p>
            <a:r>
              <a:rPr lang="nl-NL" dirty="0"/>
              <a:t>Begingetal: waarde y bij x = 0</a:t>
            </a:r>
          </a:p>
          <a:p>
            <a:r>
              <a:rPr lang="nl-NL" dirty="0"/>
              <a:t>RC: verandering y als x één stap groter wordt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431157F-DEA1-E7F2-B528-605DB132C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275" t="31801" r="22438" b="52800"/>
          <a:stretch/>
        </p:blipFill>
        <p:spPr>
          <a:xfrm>
            <a:off x="990175" y="2376860"/>
            <a:ext cx="6173049" cy="165618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AFE2C0-9BC7-D96B-96B7-5F75635E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1692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0628B-0C2E-6E50-4092-A47094834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7021F4-D2C3-81F5-E767-ACAC1F50C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3.5 Formule bij 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B8D267-C6BA-8157-80A6-4C6A5913D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Voorbeeld: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Bepaal: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variabele y-as</a:t>
            </a:r>
            <a:r>
              <a:rPr lang="nl-NL" sz="2000" i="1" dirty="0"/>
              <a:t> </a:t>
            </a:r>
            <a:r>
              <a:rPr lang="nl-NL" sz="2000" dirty="0"/>
              <a:t> 		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begingetal</a:t>
            </a:r>
            <a:r>
              <a:rPr lang="nl-NL" sz="2000" i="1" dirty="0"/>
              <a:t> </a:t>
            </a:r>
            <a:r>
              <a:rPr lang="nl-NL" sz="20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richtingscoëfficiënt</a:t>
            </a:r>
            <a:endParaRPr lang="nl-NL" sz="2000" i="1" dirty="0"/>
          </a:p>
          <a:p>
            <a:pPr marL="457200" indent="-457200">
              <a:buFont typeface="+mj-lt"/>
              <a:buAutoNum type="arabicPeriod"/>
            </a:pPr>
            <a:r>
              <a:rPr lang="nl-NL" sz="2000" i="1" dirty="0">
                <a:solidFill>
                  <a:srgbClr val="FF0000"/>
                </a:solidFill>
              </a:rPr>
              <a:t>variabele x-as</a:t>
            </a:r>
            <a:endParaRPr lang="nl-NL" sz="2800" dirty="0"/>
          </a:p>
          <a:p>
            <a:pPr marL="0" indent="0">
              <a:buNone/>
            </a:pPr>
            <a:r>
              <a:rPr lang="nl-NL" sz="2800" dirty="0"/>
              <a:t> </a:t>
            </a:r>
            <a:endParaRPr lang="nl-NL" sz="2800" i="1" dirty="0"/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AB2BF17-E588-D341-DCC3-FF636EF99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275" t="27601" r="16925" b="35999"/>
          <a:stretch/>
        </p:blipFill>
        <p:spPr>
          <a:xfrm>
            <a:off x="2550497" y="1551246"/>
            <a:ext cx="4652824" cy="2520280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679A28A-2E2A-27CB-7602-8F8569B33AE9}"/>
              </a:ext>
            </a:extLst>
          </p:cNvPr>
          <p:cNvSpPr txBox="1"/>
          <p:nvPr/>
        </p:nvSpPr>
        <p:spPr>
          <a:xfrm>
            <a:off x="4876909" y="484562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AF09321-379A-C5B5-39E1-A9C901EF4004}"/>
              </a:ext>
            </a:extLst>
          </p:cNvPr>
          <p:cNvSpPr txBox="1"/>
          <p:nvPr/>
        </p:nvSpPr>
        <p:spPr>
          <a:xfrm>
            <a:off x="4876908" y="5659132"/>
            <a:ext cx="3809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+50 (nl: in 2 stappen 100 erbij)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CFD24C9-4789-8D2A-5597-06BDDFBD7837}"/>
              </a:ext>
            </a:extLst>
          </p:cNvPr>
          <p:cNvSpPr txBox="1"/>
          <p:nvPr/>
        </p:nvSpPr>
        <p:spPr>
          <a:xfrm>
            <a:off x="4887542" y="5273435"/>
            <a:ext cx="3118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200 (nl: waarde y als  x = 0)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C59048E-7C9B-B91F-EB37-77AC03F62593}"/>
              </a:ext>
            </a:extLst>
          </p:cNvPr>
          <p:cNvSpPr txBox="1"/>
          <p:nvPr/>
        </p:nvSpPr>
        <p:spPr>
          <a:xfrm>
            <a:off x="4876909" y="598905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t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33BB8B1-4E68-0B4E-70ED-7682CBE03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9964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6B2D36-33C2-A9FD-395A-454047DC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3.5 Formule bij 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A379AE-E83B-EECE-52D5-29E85426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Voorbeeld: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r>
              <a:rPr lang="nl-NL"/>
              <a:t>K = 200 + 50t</a:t>
            </a:r>
          </a:p>
          <a:p>
            <a:endParaRPr lang="nl-NL"/>
          </a:p>
          <a:p>
            <a:pPr lvl="1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B95E375-A428-7835-F683-AE19C4F236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275" t="27601" r="16925" b="35999"/>
          <a:stretch/>
        </p:blipFill>
        <p:spPr>
          <a:xfrm>
            <a:off x="1763687" y="2348880"/>
            <a:ext cx="4652824" cy="2520280"/>
          </a:xfrm>
          <a:prstGeom prst="rect">
            <a:avLst/>
          </a:prstGeom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7EC3A391-F291-A84E-319B-C92280376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469623"/>
              </p:ext>
            </p:extLst>
          </p:nvPr>
        </p:nvGraphicFramePr>
        <p:xfrm>
          <a:off x="3496056" y="5015210"/>
          <a:ext cx="3608832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2944">
                  <a:extLst>
                    <a:ext uri="{9D8B030D-6E8A-4147-A177-3AD203B41FA5}">
                      <a16:colId xmlns:a16="http://schemas.microsoft.com/office/drawing/2014/main" val="2460500600"/>
                    </a:ext>
                  </a:extLst>
                </a:gridCol>
                <a:gridCol w="1202944">
                  <a:extLst>
                    <a:ext uri="{9D8B030D-6E8A-4147-A177-3AD203B41FA5}">
                      <a16:colId xmlns:a16="http://schemas.microsoft.com/office/drawing/2014/main" val="2196438137"/>
                    </a:ext>
                  </a:extLst>
                </a:gridCol>
                <a:gridCol w="1202944">
                  <a:extLst>
                    <a:ext uri="{9D8B030D-6E8A-4147-A177-3AD203B41FA5}">
                      <a16:colId xmlns:a16="http://schemas.microsoft.com/office/drawing/2014/main" val="1410221826"/>
                    </a:ext>
                  </a:extLst>
                </a:gridCol>
              </a:tblGrid>
              <a:tr h="354467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18734"/>
                  </a:ext>
                </a:extLst>
              </a:tr>
              <a:tr h="354467">
                <a:tc>
                  <a:txBody>
                    <a:bodyPr/>
                    <a:lstStyle/>
                    <a:p>
                      <a:r>
                        <a:rPr lang="nl-NL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38779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E214BE-F497-6CD5-4FD2-92CC2C52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0707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090BDA-0E7E-75CE-3BE0-CC86BA4D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3.6 Richtingscoëfficiënt berekenen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09F89EDB-AF86-F4E2-ACA5-4246074039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/>
                  <a:t>Bepaal 2 punten in de grafiek die </a:t>
                </a:r>
                <a:r>
                  <a:rPr lang="nl-NL" b="1">
                    <a:solidFill>
                      <a:srgbClr val="FF0000"/>
                    </a:solidFill>
                  </a:rPr>
                  <a:t>goed</a:t>
                </a:r>
                <a:r>
                  <a:rPr lang="nl-NL"/>
                  <a:t> af te lezen zijn.</a:t>
                </a:r>
              </a:p>
              <a:p>
                <a:endParaRPr lang="nl-NL"/>
              </a:p>
              <a:p>
                <a:r>
                  <a:rPr lang="nl-NL"/>
                  <a:t>Wat is de verandering op de y-as tussen die 2 punten?</a:t>
                </a:r>
              </a:p>
              <a:p>
                <a:endParaRPr lang="nl-NL"/>
              </a:p>
              <a:p>
                <a:r>
                  <a:rPr lang="nl-NL"/>
                  <a:t>Wat is de verandering op de x-as tussen die 2 punten?</a:t>
                </a:r>
              </a:p>
              <a:p>
                <a:endParaRPr lang="nl-NL"/>
              </a:p>
              <a:p>
                <a:r>
                  <a:rPr lang="nl-NL"/>
                  <a:t>RC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𝑣𝑒𝑟𝑎𝑛𝑑𝑒𝑟𝑖𝑛𝑔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𝑎𝑠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𝑣𝑒𝑟𝑎𝑛𝑑𝑒𝑟𝑖𝑛𝑔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𝑎𝑠</m:t>
                        </m:r>
                      </m:den>
                    </m:f>
                  </m:oMath>
                </a14:m>
                <a:endParaRPr lang="nl-NL"/>
              </a:p>
              <a:p>
                <a:endParaRPr lang="nl-NL"/>
              </a:p>
              <a:p>
                <a:endParaRPr lang="nl-NL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09F89EDB-AF86-F4E2-ACA5-4246074039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2" t="-1132" r="-1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31FDB43-3665-BDE0-306C-0F9584411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750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47C094-0758-23E1-29E7-6D50D370C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3.6 RC berekenen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8D0227CC-C0F0-3837-2689-F1954A14E3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Voorbeeld:</a:t>
                </a:r>
              </a:p>
              <a:p>
                <a:endParaRPr lang="nl-NL" sz="3600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Maak een tabel met die 2 punten.</a:t>
                </a:r>
              </a:p>
              <a:p>
                <a:r>
                  <a:rPr lang="nl-NL" sz="2400" dirty="0"/>
                  <a:t>Verandering op y-as: -3</a:t>
                </a:r>
              </a:p>
              <a:p>
                <a:r>
                  <a:rPr lang="nl-NL" sz="2400" dirty="0"/>
                  <a:t>Verandering op x-as: +5</a:t>
                </a:r>
              </a:p>
              <a:p>
                <a:r>
                  <a:rPr lang="nl-NL" sz="2400" dirty="0"/>
                  <a:t>RC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nl-NL" sz="2400" dirty="0"/>
                  <a:t>          </a:t>
                </a:r>
              </a:p>
              <a:p>
                <a:r>
                  <a:rPr lang="nl-NL" sz="2400" dirty="0"/>
                  <a:t>RC = -0,6</a:t>
                </a:r>
              </a:p>
              <a:p>
                <a:r>
                  <a:rPr lang="nl-NL" sz="2400" dirty="0"/>
                  <a:t>Formule: </a:t>
                </a:r>
                <a:r>
                  <a:rPr lang="nl-NL" sz="2400" dirty="0">
                    <a:solidFill>
                      <a:srgbClr val="FF0000"/>
                    </a:solidFill>
                  </a:rPr>
                  <a:t>h = 4 – 0,6t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8D0227CC-C0F0-3837-2689-F1954A14E3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05" t="-1132" b="-377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>
            <a:extLst>
              <a:ext uri="{FF2B5EF4-FFF2-40B4-BE49-F238E27FC236}">
                <a16:creationId xmlns:a16="http://schemas.microsoft.com/office/drawing/2014/main" id="{86CAE98B-3031-DE07-E4B1-9CC85841EA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600" t="24801" r="15833" b="41600"/>
          <a:stretch/>
        </p:blipFill>
        <p:spPr>
          <a:xfrm>
            <a:off x="3060003" y="1346865"/>
            <a:ext cx="2486834" cy="2179295"/>
          </a:xfrm>
          <a:prstGeom prst="rect">
            <a:avLst/>
          </a:prstGeom>
        </p:spPr>
      </p:pic>
      <p:sp>
        <p:nvSpPr>
          <p:cNvPr id="6" name="Ster: 5 punten 5">
            <a:extLst>
              <a:ext uri="{FF2B5EF4-FFF2-40B4-BE49-F238E27FC236}">
                <a16:creationId xmlns:a16="http://schemas.microsoft.com/office/drawing/2014/main" id="{53226C22-6ECE-C2C6-D5D0-0EC76EABD1EF}"/>
              </a:ext>
            </a:extLst>
          </p:cNvPr>
          <p:cNvSpPr/>
          <p:nvPr/>
        </p:nvSpPr>
        <p:spPr>
          <a:xfrm>
            <a:off x="3452283" y="1788047"/>
            <a:ext cx="216024" cy="19432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Ster: 5 punten 6">
            <a:extLst>
              <a:ext uri="{FF2B5EF4-FFF2-40B4-BE49-F238E27FC236}">
                <a16:creationId xmlns:a16="http://schemas.microsoft.com/office/drawing/2014/main" id="{F0A235DF-E3A7-E70E-E704-9BFC8273E3B8}"/>
              </a:ext>
            </a:extLst>
          </p:cNvPr>
          <p:cNvSpPr/>
          <p:nvPr/>
        </p:nvSpPr>
        <p:spPr>
          <a:xfrm>
            <a:off x="4994536" y="2687216"/>
            <a:ext cx="216024" cy="19432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E1D7A451-ED20-10B6-D1A6-B8BFD1F3C9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34639"/>
              </p:ext>
            </p:extLst>
          </p:nvPr>
        </p:nvGraphicFramePr>
        <p:xfrm>
          <a:off x="5578749" y="2436512"/>
          <a:ext cx="2437389" cy="743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63">
                  <a:extLst>
                    <a:ext uri="{9D8B030D-6E8A-4147-A177-3AD203B41FA5}">
                      <a16:colId xmlns:a16="http://schemas.microsoft.com/office/drawing/2014/main" val="4029802322"/>
                    </a:ext>
                  </a:extLst>
                </a:gridCol>
                <a:gridCol w="812463">
                  <a:extLst>
                    <a:ext uri="{9D8B030D-6E8A-4147-A177-3AD203B41FA5}">
                      <a16:colId xmlns:a16="http://schemas.microsoft.com/office/drawing/2014/main" val="1119534411"/>
                    </a:ext>
                  </a:extLst>
                </a:gridCol>
                <a:gridCol w="812463">
                  <a:extLst>
                    <a:ext uri="{9D8B030D-6E8A-4147-A177-3AD203B41FA5}">
                      <a16:colId xmlns:a16="http://schemas.microsoft.com/office/drawing/2014/main" val="230521993"/>
                    </a:ext>
                  </a:extLst>
                </a:gridCol>
              </a:tblGrid>
              <a:tr h="371564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84100"/>
                  </a:ext>
                </a:extLst>
              </a:tr>
              <a:tr h="371564">
                <a:tc>
                  <a:txBody>
                    <a:bodyPr/>
                    <a:lstStyle/>
                    <a:p>
                      <a:r>
                        <a:rPr lang="nl-NL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9833"/>
                  </a:ext>
                </a:extLst>
              </a:tr>
            </a:tbl>
          </a:graphicData>
        </a:graphic>
      </p:graphicFrame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0BFED7E-464B-CA63-73B7-1F9A527D0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621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AF720B-DC53-7DFF-3597-BA426CB0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DCC4B1-2A9C-B158-4241-0F4FC4705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Wat is het </a:t>
            </a:r>
            <a:r>
              <a:rPr lang="nl-NL">
                <a:solidFill>
                  <a:srgbClr val="FF0000"/>
                </a:solidFill>
              </a:rPr>
              <a:t>begingetal</a:t>
            </a:r>
            <a:r>
              <a:rPr lang="nl-NL"/>
              <a:t> en hoe haal je het begingetal uit tabel en uit grafiek?</a:t>
            </a:r>
          </a:p>
          <a:p>
            <a:endParaRPr lang="nl-NL"/>
          </a:p>
          <a:p>
            <a:r>
              <a:rPr lang="nl-NL"/>
              <a:t>Wat zijn de </a:t>
            </a:r>
            <a:r>
              <a:rPr lang="nl-NL">
                <a:solidFill>
                  <a:srgbClr val="FF0000"/>
                </a:solidFill>
              </a:rPr>
              <a:t>variabelen</a:t>
            </a:r>
            <a:r>
              <a:rPr lang="nl-NL"/>
              <a:t>?</a:t>
            </a:r>
          </a:p>
          <a:p>
            <a:endParaRPr lang="nl-NL"/>
          </a:p>
          <a:p>
            <a:r>
              <a:rPr lang="nl-NL"/>
              <a:t>Wat is de </a:t>
            </a:r>
            <a:r>
              <a:rPr lang="nl-NL">
                <a:solidFill>
                  <a:srgbClr val="FF0000"/>
                </a:solidFill>
              </a:rPr>
              <a:t>richtingscoëfficiënt </a:t>
            </a:r>
            <a:r>
              <a:rPr lang="nl-NL"/>
              <a:t>en hoe haal je de RC uit een tabel en uit een grafiek?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DD5D89-77B2-477E-567C-173A299E5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605879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C64B-38F4-0365-BF10-2D0E46AFF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AE8B6D-30F4-CA97-3DBA-17BC60C9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 van informatie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DE11F57-B25D-B125-BE0F-E76876B7C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863" t="20707" r="35672" b="52761"/>
          <a:stretch>
            <a:fillRect/>
          </a:stretch>
        </p:blipFill>
        <p:spPr bwMode="auto">
          <a:xfrm>
            <a:off x="960119" y="1565910"/>
            <a:ext cx="6373784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1FC89309-C24B-4B0B-81CC-C8740817F8C5}"/>
              </a:ext>
            </a:extLst>
          </p:cNvPr>
          <p:cNvCxnSpPr>
            <a:cxnSpLocks/>
          </p:cNvCxnSpPr>
          <p:nvPr/>
        </p:nvCxnSpPr>
        <p:spPr>
          <a:xfrm>
            <a:off x="4901184" y="2075688"/>
            <a:ext cx="2057400" cy="128016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70FADD2F-D715-D8A5-C1D6-DE7DA8AD17F0}"/>
              </a:ext>
            </a:extLst>
          </p:cNvPr>
          <p:cNvGraphicFramePr>
            <a:graphicFrameLocks noGrp="1"/>
          </p:cNvGraphicFramePr>
          <p:nvPr/>
        </p:nvGraphicFramePr>
        <p:xfrm>
          <a:off x="4974336" y="4557268"/>
          <a:ext cx="2157984" cy="76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328">
                  <a:extLst>
                    <a:ext uri="{9D8B030D-6E8A-4147-A177-3AD203B41FA5}">
                      <a16:colId xmlns:a16="http://schemas.microsoft.com/office/drawing/2014/main" val="446205276"/>
                    </a:ext>
                  </a:extLst>
                </a:gridCol>
                <a:gridCol w="719328">
                  <a:extLst>
                    <a:ext uri="{9D8B030D-6E8A-4147-A177-3AD203B41FA5}">
                      <a16:colId xmlns:a16="http://schemas.microsoft.com/office/drawing/2014/main" val="3700360634"/>
                    </a:ext>
                  </a:extLst>
                </a:gridCol>
                <a:gridCol w="719328">
                  <a:extLst>
                    <a:ext uri="{9D8B030D-6E8A-4147-A177-3AD203B41FA5}">
                      <a16:colId xmlns:a16="http://schemas.microsoft.com/office/drawing/2014/main" val="1707332996"/>
                    </a:ext>
                  </a:extLst>
                </a:gridCol>
              </a:tblGrid>
              <a:tr h="380492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018767"/>
                  </a:ext>
                </a:extLst>
              </a:tr>
              <a:tr h="380492">
                <a:tc>
                  <a:txBody>
                    <a:bodyPr/>
                    <a:lstStyle/>
                    <a:p>
                      <a:r>
                        <a:rPr lang="nl-NL" dirty="0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22083"/>
                  </a:ext>
                </a:extLst>
              </a:tr>
            </a:tbl>
          </a:graphicData>
        </a:graphic>
      </p:graphicFrame>
      <p:sp>
        <p:nvSpPr>
          <p:cNvPr id="9" name="Tekstvak 8">
            <a:extLst>
              <a:ext uri="{FF2B5EF4-FFF2-40B4-BE49-F238E27FC236}">
                <a16:creationId xmlns:a16="http://schemas.microsoft.com/office/drawing/2014/main" id="{BF0002F8-9B74-FEF9-8B4C-1C1D3F62B704}"/>
              </a:ext>
            </a:extLst>
          </p:cNvPr>
          <p:cNvSpPr txBox="1"/>
          <p:nvPr/>
        </p:nvSpPr>
        <p:spPr>
          <a:xfrm>
            <a:off x="1816608" y="5535168"/>
            <a:ext cx="273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b) L = 15 -3t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42EDF92-E3E3-C3DC-DAF3-1EDE9601E3D7}"/>
              </a:ext>
            </a:extLst>
          </p:cNvPr>
          <p:cNvSpPr txBox="1"/>
          <p:nvPr/>
        </p:nvSpPr>
        <p:spPr>
          <a:xfrm>
            <a:off x="1816608" y="5236464"/>
            <a:ext cx="273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a) -3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7996F40-CEF8-96AB-0668-1A622FE27A77}"/>
              </a:ext>
            </a:extLst>
          </p:cNvPr>
          <p:cNvSpPr txBox="1"/>
          <p:nvPr/>
        </p:nvSpPr>
        <p:spPr>
          <a:xfrm>
            <a:off x="1837944" y="5833872"/>
            <a:ext cx="5669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c) Evenwijdig betekent dezelfde RC. Dus weer -3</a:t>
            </a:r>
          </a:p>
          <a:p>
            <a:r>
              <a:rPr lang="nl-NL" dirty="0"/>
              <a:t>    BG = 25</a:t>
            </a:r>
          </a:p>
          <a:p>
            <a:r>
              <a:rPr lang="nl-NL" dirty="0"/>
              <a:t>    L = 25 -3t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F2C8FBD-3AD8-A1D3-9407-81FCA3F2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538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604A5-A8EC-C647-FE69-089C5BC47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FFCC75-F838-47A5-9E18-B59AEC23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Combineren van informatie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67E0AC2-38B7-906B-9E74-4F6AAAE56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863" t="16876" r="33179" b="40983"/>
          <a:stretch>
            <a:fillRect/>
          </a:stretch>
        </p:blipFill>
        <p:spPr bwMode="auto">
          <a:xfrm>
            <a:off x="1216151" y="1463675"/>
            <a:ext cx="5995218" cy="464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0F3E3820-FD5B-4992-B07F-BDC53D899E3C}"/>
              </a:ext>
            </a:extLst>
          </p:cNvPr>
          <p:cNvCxnSpPr/>
          <p:nvPr/>
        </p:nvCxnSpPr>
        <p:spPr>
          <a:xfrm>
            <a:off x="4572000" y="2322576"/>
            <a:ext cx="1837944" cy="11064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A561260D-EC06-39DE-109A-CC6889E2EAE0}"/>
              </a:ext>
            </a:extLst>
          </p:cNvPr>
          <p:cNvSpPr txBox="1"/>
          <p:nvPr/>
        </p:nvSpPr>
        <p:spPr>
          <a:xfrm>
            <a:off x="5522976" y="4907863"/>
            <a:ext cx="2322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BG = 15</a:t>
            </a:r>
          </a:p>
          <a:p>
            <a:r>
              <a:rPr lang="nl-NL" dirty="0"/>
              <a:t>RC = -7,5</a:t>
            </a:r>
          </a:p>
          <a:p>
            <a:r>
              <a:rPr lang="nl-NL" dirty="0"/>
              <a:t>X-as variabele = t</a:t>
            </a:r>
          </a:p>
          <a:p>
            <a:r>
              <a:rPr lang="nl-NL" dirty="0"/>
              <a:t>Y-as variabele = 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26C67A3-948B-208F-3B63-ED84468B7B9A}"/>
              </a:ext>
            </a:extLst>
          </p:cNvPr>
          <p:cNvSpPr txBox="1"/>
          <p:nvPr/>
        </p:nvSpPr>
        <p:spPr>
          <a:xfrm>
            <a:off x="1792224" y="6108192"/>
            <a:ext cx="2596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nl-NL" dirty="0"/>
              <a:t>L = 15 – 7,5t</a:t>
            </a:r>
          </a:p>
          <a:p>
            <a:pPr marL="342900" indent="-342900">
              <a:buAutoNum type="alphaLcParenR"/>
            </a:pPr>
            <a:r>
              <a:rPr lang="nl-NL" dirty="0"/>
              <a:t>2 uur.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77E4B770-897C-9799-E6E6-868FBCE31FA8}"/>
              </a:ext>
            </a:extLst>
          </p:cNvPr>
          <p:cNvCxnSpPr>
            <a:cxnSpLocks/>
          </p:cNvCxnSpPr>
          <p:nvPr/>
        </p:nvCxnSpPr>
        <p:spPr>
          <a:xfrm>
            <a:off x="4572000" y="3063240"/>
            <a:ext cx="804672" cy="106984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AB83C2-94DF-9C0E-77E5-10172E9B8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7364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9C6289-D284-49E5-B3F8-2A5E06872B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9A6961-0791-479F-BFD2-3FAF1D1662EC}">
  <ds:schemaRefs>
    <ds:schemaRef ds:uri="ddc31eb3-2a0a-4763-b6ee-dcea4c1033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902F59E-1219-4581-B58D-9C060A4082AB}">
  <ds:schemaRefs>
    <ds:schemaRef ds:uri="ddc31eb3-2a0a-4763-b6ee-dcea4c1033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1834</Words>
  <Application>Microsoft Office PowerPoint</Application>
  <PresentationFormat>Diavoorstelling (4:3)</PresentationFormat>
  <Paragraphs>676</Paragraphs>
  <Slides>40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40</vt:i4>
      </vt:variant>
    </vt:vector>
  </HeadingPairs>
  <TitlesOfParts>
    <vt:vector size="46" baseType="lpstr">
      <vt:lpstr>Aptos</vt:lpstr>
      <vt:lpstr>Cambria Math</vt:lpstr>
      <vt:lpstr>Trebuchet MS</vt:lpstr>
      <vt:lpstr>Wingdings</vt:lpstr>
      <vt:lpstr>Wingdings 2</vt:lpstr>
      <vt:lpstr>H1.4-1.6-oudpp</vt:lpstr>
      <vt:lpstr>Wiskunde 3Tl</vt:lpstr>
      <vt:lpstr>Wiskunde leer je door:</vt:lpstr>
      <vt:lpstr>herhaling</vt:lpstr>
      <vt:lpstr>Afspraken Wiskunde</vt:lpstr>
      <vt:lpstr>Formule &amp; vergelijking</vt:lpstr>
      <vt:lpstr>Formule &amp; vergelijking</vt:lpstr>
      <vt:lpstr>3.1 Lineair of niet?</vt:lpstr>
      <vt:lpstr>3.1 Lineair of niet?</vt:lpstr>
      <vt:lpstr>Formule – Tabel - Grafiek</vt:lpstr>
      <vt:lpstr>Formule – tabel - Grafiek</vt:lpstr>
      <vt:lpstr>Formule – tabel - Grafiek</vt:lpstr>
      <vt:lpstr>3.2 Lineaire grafiek bij een formule</vt:lpstr>
      <vt:lpstr>3.2 Lineaire grafiek bij formule</vt:lpstr>
      <vt:lpstr>3.2 Lineaire grafiek bij formule</vt:lpstr>
      <vt:lpstr>3.2 Lineaire grafiek bij formule</vt:lpstr>
      <vt:lpstr>2TL: Lineaire verbanden</vt:lpstr>
      <vt:lpstr>3TL: Lineaire verbanden</vt:lpstr>
      <vt:lpstr>3.3 Regelmaat in tabellen</vt:lpstr>
      <vt:lpstr>3.3 Regelmaat in tabellen</vt:lpstr>
      <vt:lpstr>3.3 Regelmaat in tabellen</vt:lpstr>
      <vt:lpstr>Regelmaat in een tabel </vt:lpstr>
      <vt:lpstr>Regelmaat in een tabel? </vt:lpstr>
      <vt:lpstr>3.4 Formule bij een tabel</vt:lpstr>
      <vt:lpstr>3.4 Formule bij Tabel</vt:lpstr>
      <vt:lpstr>3.4 Formule bij Tabel</vt:lpstr>
      <vt:lpstr>Hoe bepaal je de RC OOK alweer? </vt:lpstr>
      <vt:lpstr>3.4 Formule bij Tabel</vt:lpstr>
      <vt:lpstr>3.4 Formule bij Tabel</vt:lpstr>
      <vt:lpstr>3.4 Formule bij tabel</vt:lpstr>
      <vt:lpstr>3.4 Formule bij tabel</vt:lpstr>
      <vt:lpstr>PowerPoint-presentatie</vt:lpstr>
      <vt:lpstr>3TL: Lineaire verbanden</vt:lpstr>
      <vt:lpstr>3.5 Formule bij grafiek</vt:lpstr>
      <vt:lpstr>3.5 Formule bij grafiek</vt:lpstr>
      <vt:lpstr>3.5 Formule bij grafiek</vt:lpstr>
      <vt:lpstr>3.6 Richtingscoëfficiënt berekenen</vt:lpstr>
      <vt:lpstr>3.6 RC berekenen</vt:lpstr>
      <vt:lpstr>Herhaling</vt:lpstr>
      <vt:lpstr>Combineren van informatie</vt:lpstr>
      <vt:lpstr>Combineren van informatie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35</cp:revision>
  <dcterms:created xsi:type="dcterms:W3CDTF">2013-09-15T12:09:42Z</dcterms:created>
  <dcterms:modified xsi:type="dcterms:W3CDTF">2026-07-25T09:22:59Z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