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309" r:id="rId3"/>
    <p:sldId id="391" r:id="rId4"/>
    <p:sldId id="392" r:id="rId5"/>
    <p:sldId id="393" r:id="rId6"/>
    <p:sldId id="394" r:id="rId7"/>
    <p:sldId id="395" r:id="rId8"/>
    <p:sldId id="368" r:id="rId9"/>
    <p:sldId id="367" r:id="rId10"/>
    <p:sldId id="369" r:id="rId11"/>
    <p:sldId id="390" r:id="rId12"/>
    <p:sldId id="366" r:id="rId13"/>
    <p:sldId id="370" r:id="rId14"/>
    <p:sldId id="371" r:id="rId15"/>
    <p:sldId id="372" r:id="rId16"/>
    <p:sldId id="374" r:id="rId17"/>
    <p:sldId id="375" r:id="rId18"/>
    <p:sldId id="376" r:id="rId19"/>
    <p:sldId id="377" r:id="rId20"/>
    <p:sldId id="379" r:id="rId21"/>
    <p:sldId id="380" r:id="rId22"/>
    <p:sldId id="381" r:id="rId23"/>
    <p:sldId id="382" r:id="rId24"/>
    <p:sldId id="385" r:id="rId25"/>
    <p:sldId id="383" r:id="rId26"/>
    <p:sldId id="389" r:id="rId27"/>
    <p:sldId id="386" r:id="rId28"/>
    <p:sldId id="387" r:id="rId29"/>
    <p:sldId id="388" r:id="rId30"/>
    <p:sldId id="384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04A91B-9B45-4A4A-B218-BED609FA34B7}" v="343" dt="2020-11-11T14:30:04.7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C33AC5-F112-4C3E-9590-7F80913BB1F7}" type="datetimeFigureOut">
              <a:rPr lang="nl-NL" smtClean="0"/>
              <a:t>25-7-2026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18F3E-3212-4E7F-ACF7-D04D1E1F931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0322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92832F4-C14C-4DCF-8BF8-BE995B5D94AE}" type="datetimeFigureOut">
              <a:rPr lang="nl-NL"/>
              <a:pPr>
                <a:defRPr/>
              </a:pPr>
              <a:t>25-7-2026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nl-NL"/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5B777D1-3DB8-424B-A32A-59437A7374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6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F49B1-7A6F-4EF8-BBEE-922A7400E2A1}" type="datetimeFigureOut">
              <a:rPr lang="nl-NL"/>
              <a:pPr>
                <a:defRPr/>
              </a:pPr>
              <a:t>25-7-2026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ACE5-58EB-4DD0-81EB-171728CF33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5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368B1A8-F48B-4687-85F6-46B1E1957F05}" type="datetimeFigureOut">
              <a:rPr lang="nl-NL"/>
              <a:pPr>
                <a:defRPr/>
              </a:pPr>
              <a:t>25-7-2026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BFD33-C10A-4A23-AE44-7DEC7DC0E7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113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FC911-378D-472C-8935-3DEC3AC8BB3E}" type="datetimeFigureOut">
              <a:rPr lang="nl-NL"/>
              <a:pPr>
                <a:defRPr/>
              </a:pPr>
              <a:t>25-7-2026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A62E-0532-4CA1-812E-CE54C87E645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3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0DFB8-4CA7-4B4D-B23B-E49E6F8A237F}" type="datetimeFigureOut">
              <a:rPr lang="nl-NL"/>
              <a:pPr>
                <a:defRPr/>
              </a:pPr>
              <a:t>25-7-2026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5757-8D10-4828-8633-E0F97FE0C2B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5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5879D-1961-4F1E-9FD9-BCD8E596FC61}" type="datetimeFigureOut">
              <a:rPr lang="nl-NL"/>
              <a:pPr>
                <a:defRPr/>
              </a:pPr>
              <a:t>25-7-2026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C620-2A51-4672-B68E-CDDAC82B07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B99A9-F43F-4B89-B019-E58BAF57E5D1}" type="datetimeFigureOut">
              <a:rPr lang="nl-NL"/>
              <a:pPr>
                <a:defRPr/>
              </a:pPr>
              <a:t>25-7-2026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8DFA-2F92-453C-A8EB-39911EFF139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9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C19FD-2E33-441F-80C2-A1E05F749DB1}" type="datetimeFigureOut">
              <a:rPr lang="nl-NL"/>
              <a:pPr>
                <a:defRPr/>
              </a:pPr>
              <a:t>25-7-2026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50BC-A32B-4465-B941-F214AFD44CA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90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4ADDB78-DA76-4303-B086-B8D664E0E8CC}" type="datetimeFigureOut">
              <a:rPr lang="nl-NL"/>
              <a:pPr>
                <a:defRPr/>
              </a:pPr>
              <a:t>25-7-2026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8F9C53-FAB9-4088-8D55-3B511585E8D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689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D6E0F-ADD9-47D0-B511-4D42ABBD264E}" type="datetimeFigureOut">
              <a:rPr lang="nl-NL"/>
              <a:pPr>
                <a:defRPr/>
              </a:pPr>
              <a:t>25-7-2026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1EB4-AED1-49DF-BA6A-EC65E08538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734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5FAC7CB-CAB4-4633-9318-05E49DFC9083}" type="datetimeFigureOut">
              <a:rPr lang="nl-NL"/>
              <a:pPr>
                <a:defRPr/>
              </a:pPr>
              <a:t>25-7-2026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53B33A-12F3-4CD9-9DC9-3ECAC4B05D4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1633D18-1261-4EB6-B05E-A713D202C089}" type="datetimeFigureOut">
              <a:rPr lang="nl-NL"/>
              <a:pPr>
                <a:defRPr/>
              </a:pPr>
              <a:t>25-7-2026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D073EB-EFD1-47FF-A5D5-7FFA79B53E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9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60" r:id="rId9"/>
    <p:sldLayoutId id="2147484357" r:id="rId10"/>
    <p:sldLayoutId id="214748436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youtube.com/watch?v=UJohnu9Asao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www.listr.nl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3Tl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Hoofdstuk 4: Statistiek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AACE45-96C4-44BA-847E-79D8B514D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4.1 informatie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513E961-61CC-41AA-8ACA-49189FAEA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Wat is Statistiek?</a:t>
            </a:r>
          </a:p>
          <a:p>
            <a:endParaRPr lang="nl-NL" dirty="0"/>
          </a:p>
          <a:p>
            <a:r>
              <a:rPr lang="nl-NL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de </a:t>
            </a:r>
            <a:r>
              <a:rPr lang="nl-NL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statistiek</a:t>
            </a:r>
            <a:r>
              <a:rPr lang="nl-NL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zelfst. </a:t>
            </a:r>
            <a:r>
              <a:rPr lang="nl-NL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naamw</a:t>
            </a:r>
            <a:r>
              <a:rPr lang="nl-NL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(v.) Uitspraak: [</a:t>
            </a:r>
            <a:r>
              <a:rPr lang="nl-NL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statɪsˈtik</a:t>
            </a:r>
            <a:r>
              <a:rPr lang="nl-NL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] 1) wetenschap van het verzamelen, vergelijken en interpreteren van heel veel gegevens.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819AA29-9BF0-4318-BBB8-B45E2353D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4797151"/>
            <a:ext cx="3624066" cy="165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11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7DF933-88D9-464E-A202-A05C2344F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4.1 informatie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55BB644-BF14-447E-B79F-32856A08B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Verzamelen van in formatie in Nederland.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Gegevens over heel NL. Van potten pindakaas tot eindexamencijfers. Onafhankelijk.</a:t>
            </a:r>
          </a:p>
          <a:p>
            <a:pPr marL="0" indent="0" algn="ctr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3CB00F2-F308-48E8-8F93-26644E900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2564904"/>
            <a:ext cx="3599553" cy="239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77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19948C-A166-43F1-A69D-503266873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4.1 informatie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84D131-0F8D-4C2F-BDA9-85157510A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Gegevens verzamelen.</a:t>
            </a:r>
          </a:p>
          <a:p>
            <a:endParaRPr lang="nl-NL" dirty="0"/>
          </a:p>
          <a:p>
            <a:r>
              <a:rPr lang="nl-NL" dirty="0"/>
              <a:t>Methode 1: </a:t>
            </a:r>
            <a:r>
              <a:rPr lang="nl-NL" dirty="0">
                <a:solidFill>
                  <a:srgbClr val="FF0000"/>
                </a:solidFill>
              </a:rPr>
              <a:t>Telling.</a:t>
            </a:r>
          </a:p>
          <a:p>
            <a:r>
              <a:rPr lang="nl-NL" dirty="0"/>
              <a:t>Bijvoorbeeld de USA verkiezingen. Elke stem wordt geteld.</a:t>
            </a:r>
          </a:p>
          <a:p>
            <a:endParaRPr lang="nl-NL" dirty="0">
              <a:solidFill>
                <a:srgbClr val="FF0000"/>
              </a:solidFill>
            </a:endParaRPr>
          </a:p>
          <a:p>
            <a:r>
              <a:rPr lang="nl-NL" dirty="0"/>
              <a:t>Methode 2: </a:t>
            </a:r>
            <a:r>
              <a:rPr lang="nl-NL" dirty="0">
                <a:solidFill>
                  <a:srgbClr val="FF0000"/>
                </a:solidFill>
              </a:rPr>
              <a:t>Steekproef. </a:t>
            </a:r>
          </a:p>
          <a:p>
            <a:r>
              <a:rPr lang="nl-NL" dirty="0"/>
              <a:t>Bijvoorbeeld de uitslag van de USA verkiezingen voorspellen. Kleine groep vragen wat ze gaan stemmen.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E986D00-649C-49B0-A577-CBAC262B3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1052736"/>
            <a:ext cx="2867025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47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19948C-A166-43F1-A69D-503266873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4.1 informatie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84D131-0F8D-4C2F-BDA9-85157510A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sz="1800" dirty="0"/>
              <a:t>Methode 2: </a:t>
            </a:r>
            <a:r>
              <a:rPr lang="nl-NL" sz="1800" dirty="0">
                <a:solidFill>
                  <a:srgbClr val="FF0000"/>
                </a:solidFill>
              </a:rPr>
              <a:t>Steekproef. </a:t>
            </a:r>
          </a:p>
          <a:p>
            <a:r>
              <a:rPr lang="nl-NL" sz="1800" dirty="0"/>
              <a:t>Bijvoorbeeld de uitslag van de USA verkiezingen voorspellen. Kleine groep vragen wat ze gaan stemmen.</a:t>
            </a:r>
          </a:p>
          <a:p>
            <a:endParaRPr lang="nl-NL" dirty="0"/>
          </a:p>
          <a:p>
            <a:r>
              <a:rPr lang="nl-NL" dirty="0"/>
              <a:t>Steekproef moet wel </a:t>
            </a:r>
            <a:r>
              <a:rPr lang="nl-NL" dirty="0">
                <a:solidFill>
                  <a:srgbClr val="FF0000"/>
                </a:solidFill>
              </a:rPr>
              <a:t>representatief</a:t>
            </a:r>
            <a:r>
              <a:rPr lang="nl-NL" dirty="0"/>
              <a:t> zijn.</a:t>
            </a:r>
          </a:p>
          <a:p>
            <a:r>
              <a:rPr lang="nl-NL" dirty="0"/>
              <a:t>Niet alleen oudere, witte, arme mannen uit Alaska bevragen….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E986D00-649C-49B0-A577-CBAC262B3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744329"/>
            <a:ext cx="2867025" cy="159067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A601E09-327A-4B23-ACA6-29E9C608B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807" y="4812496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27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74391E-EAAA-4F35-876D-7A6A4C77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4.1 informatie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F4DA7F1-9E56-422E-9371-CE30DDB9D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Hoe om te gaan met een situatie. Bijvoorbeeld met corona.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>
                <a:solidFill>
                  <a:srgbClr val="FF0000"/>
                </a:solidFill>
              </a:rPr>
              <a:t>Gegevens</a:t>
            </a:r>
            <a:r>
              <a:rPr lang="nl-NL" dirty="0"/>
              <a:t> verzamelen. Feiten vaststellen. 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Analyse van de feiten. </a:t>
            </a:r>
            <a:r>
              <a:rPr lang="nl-NL" dirty="0">
                <a:solidFill>
                  <a:srgbClr val="FF0000"/>
                </a:solidFill>
              </a:rPr>
              <a:t>Conclusie</a:t>
            </a:r>
            <a:r>
              <a:rPr lang="nl-NL" dirty="0"/>
              <a:t>s trekken.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>
                <a:solidFill>
                  <a:srgbClr val="FF0000"/>
                </a:solidFill>
              </a:rPr>
              <a:t>Beslissing</a:t>
            </a:r>
            <a:r>
              <a:rPr lang="nl-NL" dirty="0"/>
              <a:t>en nemen. 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78057CF-FA71-462C-8174-67CF4DC91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4457700"/>
            <a:ext cx="1905000" cy="24003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954655A-34B6-4F4D-9975-45774BF8A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423374"/>
            <a:ext cx="2535734" cy="104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13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4.2 Gemiddelde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Bereken het </a:t>
            </a:r>
            <a:r>
              <a:rPr lang="nl-NL" b="1" dirty="0"/>
              <a:t>totaal</a:t>
            </a:r>
            <a:r>
              <a:rPr lang="nl-NL" dirty="0"/>
              <a:t> door alles bij elkaar op te tellen.</a:t>
            </a:r>
          </a:p>
          <a:p>
            <a:endParaRPr lang="nl-NL" dirty="0"/>
          </a:p>
          <a:p>
            <a:r>
              <a:rPr lang="nl-NL" dirty="0"/>
              <a:t>Tel het </a:t>
            </a:r>
            <a:r>
              <a:rPr lang="nl-NL" b="1" dirty="0"/>
              <a:t>aantal</a:t>
            </a:r>
            <a:r>
              <a:rPr lang="nl-NL" dirty="0"/>
              <a:t> getallen dat je bij elkaar geteld hebt. </a:t>
            </a:r>
          </a:p>
          <a:p>
            <a:endParaRPr lang="nl-NL" dirty="0"/>
          </a:p>
          <a:p>
            <a:r>
              <a:rPr lang="nl-NL" dirty="0"/>
              <a:t>Deel totaal op aantal en dat is je gemiddelde.</a:t>
            </a:r>
          </a:p>
        </p:txBody>
      </p:sp>
    </p:spTree>
    <p:extLst>
      <p:ext uri="{BB962C8B-B14F-4D97-AF65-F5344CB8AC3E}">
        <p14:creationId xmlns:p14="http://schemas.microsoft.com/office/powerpoint/2010/main" val="36393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4.2 Gemiddelde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Eindcijfer =  Som alle cijfers WIS / aantal proefwerken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Bijvoorbeeld: 6,2 en 8,2 en 7,5.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339752" y="4033044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6,2 + 8,2 + 7,5 = 21,9 : 3 = </a:t>
            </a:r>
            <a:r>
              <a:rPr lang="nl-NL" sz="2400" b="1" dirty="0"/>
              <a:t>7,3</a:t>
            </a:r>
            <a:r>
              <a:rPr lang="nl-NL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959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4.2 Gemiddelde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solidFill>
                  <a:srgbClr val="FF0000"/>
                </a:solidFill>
              </a:rPr>
              <a:t>Gewogen</a:t>
            </a:r>
            <a:r>
              <a:rPr lang="nl-NL" dirty="0"/>
              <a:t> gemiddelde</a:t>
            </a:r>
          </a:p>
          <a:p>
            <a:endParaRPr lang="nl-NL" dirty="0"/>
          </a:p>
          <a:p>
            <a:r>
              <a:rPr lang="nl-NL" dirty="0"/>
              <a:t>Alle cijfers zijn niet even belangrijk, wegen niet even zwaar.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7E65EDA-D7CC-40AE-8073-4AE0796E2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4959" y="4161369"/>
            <a:ext cx="1905000" cy="220027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D949F4E-8AF8-40E7-9B66-C8427849ED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874" t="20382" r="3917" b="13939"/>
          <a:stretch/>
        </p:blipFill>
        <p:spPr>
          <a:xfrm>
            <a:off x="899592" y="4151797"/>
            <a:ext cx="2439126" cy="230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63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4.2 Gemiddelde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Gewogen gemiddelde</a:t>
            </a:r>
          </a:p>
          <a:p>
            <a:endParaRPr lang="nl-NL" dirty="0"/>
          </a:p>
          <a:p>
            <a:r>
              <a:rPr lang="nl-NL" dirty="0"/>
              <a:t>Cijfers EC: PW1 7,3, TVT1 6,2 en PW2 7,1</a:t>
            </a:r>
          </a:p>
          <a:p>
            <a:endParaRPr lang="nl-NL" dirty="0"/>
          </a:p>
          <a:p>
            <a:r>
              <a:rPr lang="nl-NL" dirty="0"/>
              <a:t>PW telt 2x , en TVT 1x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915816" y="4293096"/>
            <a:ext cx="172819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7,3 x2 = 14,6 </a:t>
            </a:r>
          </a:p>
          <a:p>
            <a:r>
              <a:rPr lang="nl-NL" dirty="0"/>
              <a:t>7,1 x2 = 14,2</a:t>
            </a:r>
          </a:p>
          <a:p>
            <a:r>
              <a:rPr lang="nl-NL" dirty="0"/>
              <a:t>6,2 x1 =   6,2</a:t>
            </a:r>
          </a:p>
          <a:p>
            <a:r>
              <a:rPr lang="nl-NL" dirty="0"/>
              <a:t>              -----</a:t>
            </a:r>
          </a:p>
          <a:p>
            <a:r>
              <a:rPr lang="nl-NL" dirty="0"/>
              <a:t>              35,0</a:t>
            </a:r>
          </a:p>
          <a:p>
            <a:r>
              <a:rPr lang="nl-NL" dirty="0"/>
              <a:t>35,0 : 5 = </a:t>
            </a:r>
            <a:r>
              <a:rPr lang="nl-NL" sz="2000" b="1" dirty="0">
                <a:solidFill>
                  <a:srgbClr val="FF0000"/>
                </a:solidFill>
              </a:rPr>
              <a:t>7,0</a:t>
            </a:r>
          </a:p>
        </p:txBody>
      </p:sp>
    </p:spTree>
    <p:extLst>
      <p:ext uri="{BB962C8B-B14F-4D97-AF65-F5344CB8AC3E}">
        <p14:creationId xmlns:p14="http://schemas.microsoft.com/office/powerpoint/2010/main" val="230600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4.2 Gemiddelde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Turven</a:t>
            </a:r>
          </a:p>
          <a:p>
            <a:endParaRPr lang="nl-NL" dirty="0"/>
          </a:p>
          <a:p>
            <a:r>
              <a:rPr lang="nl-NL" dirty="0"/>
              <a:t>Turftabel / </a:t>
            </a:r>
            <a:r>
              <a:rPr lang="nl-NL" dirty="0" err="1"/>
              <a:t>frequantietabel</a:t>
            </a:r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195182"/>
            <a:ext cx="4122947" cy="3088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825" y="1628800"/>
            <a:ext cx="178117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7508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Centrummaten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Mediaan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Het middelste getal óf</a:t>
            </a:r>
          </a:p>
          <a:p>
            <a:r>
              <a:rPr lang="nl-NL" dirty="0"/>
              <a:t>Het gemiddelde van de middelste 2 getallen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632298"/>
            <a:ext cx="3904717" cy="640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4509120"/>
            <a:ext cx="5848933" cy="1371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700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Mediaan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Oneven aantal getallen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Even aantal getallen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959" y="1988840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105" y="4221088"/>
            <a:ext cx="2967209" cy="1949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830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6.2 centrummaten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Modus</a:t>
            </a:r>
          </a:p>
          <a:p>
            <a:endParaRPr lang="nl-NL" dirty="0"/>
          </a:p>
          <a:p>
            <a:r>
              <a:rPr lang="nl-NL" dirty="0"/>
              <a:t>Het getal dat het meeste voorkomt</a:t>
            </a:r>
          </a:p>
          <a:p>
            <a:endParaRPr lang="nl-NL" dirty="0"/>
          </a:p>
          <a:p>
            <a:r>
              <a:rPr lang="nl-NL" dirty="0"/>
              <a:t>Bij 2 getallen even vaak : Géén modus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138321"/>
            <a:ext cx="3312368" cy="217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4921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6.3 Beeld- en staafdiagram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hlinkClick r:id="rId2"/>
              </a:rPr>
              <a:t>Grafieken</a:t>
            </a:r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472680"/>
            <a:ext cx="27336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72680"/>
            <a:ext cx="3101842" cy="1933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97152"/>
            <a:ext cx="2438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389" y="4797152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2121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6.3 Beeld- en staafdiagram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Beelddiagram. Elk plaatje stelt een aantal voor.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1" y="3068960"/>
            <a:ext cx="3920691" cy="308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758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6.3 Beeld- en staafdiagram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Staafdiagram. Sneller en nauwkeuriger.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564904"/>
            <a:ext cx="3744416" cy="3727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005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6.4 Lijndiagram en steel-bladdiagram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Lijndiagram</a:t>
            </a:r>
          </a:p>
          <a:p>
            <a:endParaRPr lang="nl-NL" dirty="0"/>
          </a:p>
          <a:p>
            <a:r>
              <a:rPr lang="nl-NL" dirty="0"/>
              <a:t>Laat verandering zien</a:t>
            </a:r>
          </a:p>
          <a:p>
            <a:endParaRPr lang="nl-NL" dirty="0"/>
          </a:p>
          <a:p>
            <a:r>
              <a:rPr lang="nl-NL" dirty="0"/>
              <a:t>Horizontale as = tijd</a:t>
            </a:r>
          </a:p>
          <a:p>
            <a:endParaRPr lang="nl-NL" dirty="0"/>
          </a:p>
          <a:p>
            <a:r>
              <a:rPr lang="nl-NL" dirty="0"/>
              <a:t>Legenda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4181644"/>
            <a:ext cx="4636368" cy="2274719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1340768"/>
            <a:ext cx="2744188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720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6.4 Lijndiagram en steel-bladdiagram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Gegevens overzichtelijk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04" y="3429000"/>
            <a:ext cx="3734370" cy="245363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57614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63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6.4 Lijndiagram en steel-bladdiagram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Dubbel steel-bladdiagram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Hoeveel jongens zijn er langer dan 2,00 meter?</a:t>
            </a:r>
          </a:p>
          <a:p>
            <a:r>
              <a:rPr lang="nl-NL" dirty="0"/>
              <a:t>En hoeveel meisjes kleiner dan 1,60m?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2800" y="2420889"/>
            <a:ext cx="2453416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2471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6.5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Diagram in de vorm van een ‘taart’.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392" y="3898404"/>
            <a:ext cx="2088232" cy="2088232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2564904"/>
            <a:ext cx="2286000" cy="133350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912" y="4437113"/>
            <a:ext cx="3428592" cy="208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888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6.5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Diagram in de vorm van een ‘taart’.</a:t>
            </a:r>
          </a:p>
          <a:p>
            <a:endParaRPr lang="nl-NL" dirty="0"/>
          </a:p>
          <a:p>
            <a:r>
              <a:rPr lang="nl-NL" dirty="0"/>
              <a:t>Alle gegevens samen: 100%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Alle gegevens samen: 360</a:t>
            </a:r>
            <a:r>
              <a:rPr lang="nl-N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graden.</a:t>
            </a: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11022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6.5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Uitleg cirkeldiagrammen tekenen.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028" y="4311232"/>
            <a:ext cx="1881300" cy="1971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vak 4"/>
          <p:cNvSpPr txBox="1"/>
          <p:nvPr/>
        </p:nvSpPr>
        <p:spPr>
          <a:xfrm>
            <a:off x="827584" y="5112388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Listr</a:t>
            </a:r>
            <a:r>
              <a:rPr lang="nl-NL" dirty="0"/>
              <a:t>: </a:t>
            </a:r>
            <a:r>
              <a:rPr lang="nl-NL" dirty="0" err="1"/>
              <a:t>GetalRuimte</a:t>
            </a:r>
            <a:r>
              <a:rPr lang="nl-NL" dirty="0"/>
              <a:t> H6 -#1 Cirkeldiagram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65" y="2744957"/>
            <a:ext cx="280035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39350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6.5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S</a:t>
            </a:r>
            <a:r>
              <a:rPr lang="nl-NL" sz="2400" b="1" dirty="0"/>
              <a:t>tap 1</a:t>
            </a:r>
            <a:r>
              <a:rPr lang="nl-NL" sz="2400" dirty="0"/>
              <a:t>: </a:t>
            </a:r>
            <a:r>
              <a:rPr lang="nl-NL" sz="2400" b="1" dirty="0"/>
              <a:t>Bereken de percentages</a:t>
            </a:r>
            <a:r>
              <a:rPr lang="nl-NL" sz="2400" dirty="0"/>
              <a:t>. </a:t>
            </a:r>
            <a:r>
              <a:rPr lang="nl-NL" sz="2400" i="1" dirty="0"/>
              <a:t>Verhoudingstabel</a:t>
            </a:r>
          </a:p>
          <a:p>
            <a:endParaRPr lang="nl-NL" sz="2400" dirty="0"/>
          </a:p>
          <a:p>
            <a:r>
              <a:rPr lang="nl-NL" sz="2400" b="1" dirty="0"/>
              <a:t>Stap 2</a:t>
            </a:r>
            <a:r>
              <a:rPr lang="nl-NL" sz="2400" dirty="0"/>
              <a:t>: </a:t>
            </a:r>
            <a:r>
              <a:rPr lang="nl-NL" sz="2400" b="1" dirty="0"/>
              <a:t>Bereken de hoeken</a:t>
            </a:r>
            <a:r>
              <a:rPr lang="nl-NL" sz="2400" dirty="0"/>
              <a:t>. </a:t>
            </a:r>
          </a:p>
          <a:p>
            <a:pPr marL="0" indent="0">
              <a:buNone/>
            </a:pPr>
            <a:r>
              <a:rPr lang="nl-NL" sz="2400" dirty="0"/>
              <a:t>   </a:t>
            </a:r>
            <a:r>
              <a:rPr lang="nl-NL" sz="2400" i="1" dirty="0"/>
              <a:t>Vermenigvuldig %% met 3,6.</a:t>
            </a:r>
          </a:p>
          <a:p>
            <a:pPr marL="0" indent="0">
              <a:buNone/>
            </a:pPr>
            <a:endParaRPr lang="nl-NL" sz="2400" i="1" dirty="0"/>
          </a:p>
          <a:p>
            <a:r>
              <a:rPr lang="nl-NL" sz="2400" b="1" dirty="0"/>
              <a:t>Stap 3</a:t>
            </a:r>
            <a:r>
              <a:rPr lang="nl-NL" sz="2400" dirty="0"/>
              <a:t>:</a:t>
            </a:r>
            <a:r>
              <a:rPr lang="nl-NL" sz="2400" i="1" dirty="0"/>
              <a:t> </a:t>
            </a:r>
            <a:r>
              <a:rPr lang="nl-NL" sz="2400" b="1" dirty="0"/>
              <a:t>Teken de cirkeldiagram.</a:t>
            </a:r>
          </a:p>
          <a:p>
            <a:pPr marL="0" indent="0">
              <a:buNone/>
            </a:pPr>
            <a:r>
              <a:rPr lang="nl-NL" sz="2400" dirty="0"/>
              <a:t>    </a:t>
            </a:r>
            <a:r>
              <a:rPr lang="nl-NL" sz="2400" i="1" dirty="0"/>
              <a:t>Cirkel</a:t>
            </a:r>
          </a:p>
          <a:p>
            <a:pPr marL="0" indent="0">
              <a:buNone/>
            </a:pPr>
            <a:r>
              <a:rPr lang="nl-NL" sz="2400" i="1" dirty="0"/>
              <a:t>    Straal</a:t>
            </a:r>
          </a:p>
          <a:p>
            <a:pPr marL="0" indent="0">
              <a:buNone/>
            </a:pPr>
            <a:r>
              <a:rPr lang="nl-NL" sz="2400" i="1" dirty="0"/>
              <a:t>    1</a:t>
            </a:r>
            <a:r>
              <a:rPr lang="nl-NL" sz="2400" i="1" baseline="30000" dirty="0"/>
              <a:t>e</a:t>
            </a:r>
            <a:r>
              <a:rPr lang="nl-NL" sz="2400" i="1" dirty="0"/>
              <a:t> hoek, 2</a:t>
            </a:r>
            <a:r>
              <a:rPr lang="nl-NL" sz="2400" i="1" baseline="30000" dirty="0"/>
              <a:t>e</a:t>
            </a:r>
            <a:r>
              <a:rPr lang="nl-NL" sz="2400" i="1" dirty="0"/>
              <a:t> hoek…</a:t>
            </a:r>
          </a:p>
          <a:p>
            <a:pPr marL="0" indent="0">
              <a:buNone/>
            </a:pPr>
            <a:r>
              <a:rPr lang="nl-NL" sz="2400" i="1" dirty="0"/>
              <a:t>    Legenda  </a:t>
            </a:r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r="10584" b="18569"/>
          <a:stretch/>
        </p:blipFill>
        <p:spPr>
          <a:xfrm>
            <a:off x="5364088" y="1772816"/>
            <a:ext cx="2420416" cy="1015092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060396" y="3097049"/>
            <a:ext cx="672997" cy="1396566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7296" y="4896769"/>
            <a:ext cx="2448272" cy="126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88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6.5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 een stadje wonen 2100 gezinnen die huisdieren hebben.</a:t>
            </a:r>
          </a:p>
          <a:p>
            <a:endParaRPr lang="nl-NL" dirty="0"/>
          </a:p>
          <a:p>
            <a:r>
              <a:rPr lang="nl-NL" dirty="0"/>
              <a:t>Katten: 	1036</a:t>
            </a:r>
          </a:p>
          <a:p>
            <a:r>
              <a:rPr lang="nl-NL" dirty="0"/>
              <a:t>Honden:	 476</a:t>
            </a:r>
          </a:p>
          <a:p>
            <a:r>
              <a:rPr lang="nl-NL" dirty="0"/>
              <a:t>Vogels:	 280</a:t>
            </a:r>
          </a:p>
          <a:p>
            <a:r>
              <a:rPr lang="nl-NL" dirty="0"/>
              <a:t>Vissen:	 210</a:t>
            </a:r>
          </a:p>
          <a:p>
            <a:r>
              <a:rPr lang="nl-NL" dirty="0"/>
              <a:t>Anders:	   98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b="1" dirty="0"/>
              <a:t>Maak een cirkeldiagram voor deze gegevens.</a:t>
            </a:r>
          </a:p>
        </p:txBody>
      </p:sp>
    </p:spTree>
    <p:extLst>
      <p:ext uri="{BB962C8B-B14F-4D97-AF65-F5344CB8AC3E}">
        <p14:creationId xmlns:p14="http://schemas.microsoft.com/office/powerpoint/2010/main" val="30295330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6.5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S</a:t>
            </a:r>
            <a:r>
              <a:rPr lang="nl-NL" sz="2400" b="1" dirty="0"/>
              <a:t>tap 1</a:t>
            </a:r>
            <a:r>
              <a:rPr lang="nl-NL" sz="2400" dirty="0"/>
              <a:t>: Bereken de percentages. </a:t>
            </a:r>
            <a:r>
              <a:rPr lang="nl-NL" sz="2400" i="1" dirty="0"/>
              <a:t>Verhoudingstabel</a:t>
            </a:r>
          </a:p>
          <a:p>
            <a:endParaRPr lang="nl-NL" sz="2400" dirty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r="10584" b="18569"/>
          <a:stretch/>
        </p:blipFill>
        <p:spPr>
          <a:xfrm>
            <a:off x="5364088" y="1772816"/>
            <a:ext cx="2420416" cy="1015092"/>
          </a:xfrm>
          <a:prstGeom prst="rect">
            <a:avLst/>
          </a:prstGeom>
        </p:spPr>
      </p:pic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026500"/>
              </p:ext>
            </p:extLst>
          </p:nvPr>
        </p:nvGraphicFramePr>
        <p:xfrm>
          <a:off x="971600" y="3356992"/>
          <a:ext cx="609600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9040">
                <a:tc>
                  <a:txBody>
                    <a:bodyPr/>
                    <a:lstStyle/>
                    <a:p>
                      <a:r>
                        <a:rPr lang="nl-NL" dirty="0"/>
                        <a:t>Katten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Honden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Vogels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Vissen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Anders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Totaal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102578"/>
              </p:ext>
            </p:extLst>
          </p:nvPr>
        </p:nvGraphicFramePr>
        <p:xfrm>
          <a:off x="971600" y="5157192"/>
          <a:ext cx="609600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9040">
                <a:tc>
                  <a:txBody>
                    <a:bodyPr/>
                    <a:lstStyle/>
                    <a:p>
                      <a:r>
                        <a:rPr lang="nl-NL" dirty="0"/>
                        <a:t>Katten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Honden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Vogels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Vissen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Anders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Totaal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49,3%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22,7%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13,3%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54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6.5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b="1" dirty="0"/>
              <a:t>Stap 2</a:t>
            </a:r>
            <a:r>
              <a:rPr lang="nl-NL" sz="2400" dirty="0"/>
              <a:t>: Bereken de hoeken. </a:t>
            </a:r>
          </a:p>
          <a:p>
            <a:pPr marL="0" indent="0">
              <a:buNone/>
            </a:pPr>
            <a:r>
              <a:rPr lang="nl-NL" sz="2400" dirty="0"/>
              <a:t>   </a:t>
            </a:r>
            <a:r>
              <a:rPr lang="nl-NL" sz="2400" i="1" dirty="0"/>
              <a:t>Vermenigvuldig %% met 3,6.</a:t>
            </a:r>
          </a:p>
          <a:p>
            <a:pPr marL="0" indent="0">
              <a:buNone/>
            </a:pPr>
            <a:endParaRPr lang="nl-NL" sz="2400" i="1" dirty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13904" y="1411032"/>
            <a:ext cx="672997" cy="1396566"/>
          </a:xfrm>
          <a:prstGeom prst="rect">
            <a:avLst/>
          </a:prstGeom>
        </p:spPr>
      </p:pic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033338"/>
              </p:ext>
            </p:extLst>
          </p:nvPr>
        </p:nvGraphicFramePr>
        <p:xfrm>
          <a:off x="899592" y="2852936"/>
          <a:ext cx="6096000" cy="17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9040">
                <a:tc>
                  <a:txBody>
                    <a:bodyPr/>
                    <a:lstStyle/>
                    <a:p>
                      <a:r>
                        <a:rPr lang="nl-NL" dirty="0"/>
                        <a:t>Katten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Honden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Vogels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Vissen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Anders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Totaal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49,3%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22,7%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13,3%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360</a:t>
                      </a:r>
                      <a:r>
                        <a:rPr lang="nl-NL" baseline="0" dirty="0"/>
                        <a:t> graden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499294"/>
              </p:ext>
            </p:extLst>
          </p:nvPr>
        </p:nvGraphicFramePr>
        <p:xfrm>
          <a:off x="899592" y="4797152"/>
          <a:ext cx="6096000" cy="17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9040">
                <a:tc>
                  <a:txBody>
                    <a:bodyPr/>
                    <a:lstStyle/>
                    <a:p>
                      <a:r>
                        <a:rPr lang="nl-NL" dirty="0"/>
                        <a:t>Katten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Honden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Vogels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Vissen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Anders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Totaal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49,3%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22,7%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13,3%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177,6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81,6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16,8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360 graden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595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6.5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b="1" dirty="0"/>
              <a:t>Stap 3</a:t>
            </a:r>
            <a:r>
              <a:rPr lang="nl-NL" sz="2400" dirty="0"/>
              <a:t>:</a:t>
            </a:r>
            <a:r>
              <a:rPr lang="nl-NL" sz="2400" i="1" dirty="0"/>
              <a:t> </a:t>
            </a:r>
            <a:r>
              <a:rPr lang="nl-NL" sz="2400" dirty="0"/>
              <a:t>Teken de cirkeldiagram.</a:t>
            </a:r>
          </a:p>
          <a:p>
            <a:pPr marL="0" indent="0">
              <a:buNone/>
            </a:pPr>
            <a:r>
              <a:rPr lang="nl-NL" sz="2400" dirty="0"/>
              <a:t>    </a:t>
            </a:r>
            <a:r>
              <a:rPr lang="nl-NL" sz="2400" i="1" dirty="0"/>
              <a:t>Cirkel</a:t>
            </a:r>
          </a:p>
          <a:p>
            <a:pPr marL="0" indent="0">
              <a:buNone/>
            </a:pPr>
            <a:r>
              <a:rPr lang="nl-NL" sz="2400" i="1" dirty="0"/>
              <a:t>    Straal</a:t>
            </a:r>
          </a:p>
          <a:p>
            <a:pPr marL="0" indent="0">
              <a:buNone/>
            </a:pPr>
            <a:r>
              <a:rPr lang="nl-NL" sz="2400" i="1" dirty="0"/>
              <a:t>    1</a:t>
            </a:r>
            <a:r>
              <a:rPr lang="nl-NL" sz="2400" i="1" baseline="30000" dirty="0"/>
              <a:t>e</a:t>
            </a:r>
            <a:r>
              <a:rPr lang="nl-NL" sz="2400" i="1" dirty="0"/>
              <a:t> hoek, 2</a:t>
            </a:r>
            <a:r>
              <a:rPr lang="nl-NL" sz="2400" i="1" baseline="30000" dirty="0"/>
              <a:t>e</a:t>
            </a:r>
            <a:r>
              <a:rPr lang="nl-NL" sz="2400" i="1" dirty="0"/>
              <a:t> hoek…</a:t>
            </a:r>
          </a:p>
          <a:p>
            <a:pPr marL="0" indent="0">
              <a:buNone/>
            </a:pPr>
            <a:r>
              <a:rPr lang="nl-NL" sz="2400" i="1" dirty="0"/>
              <a:t>    Legenda  </a:t>
            </a:r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2348880"/>
            <a:ext cx="2448272" cy="126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2338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6.5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		Huisdieren in ons dorp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2348880"/>
            <a:ext cx="3872642" cy="272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6088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704</Words>
  <Application>Microsoft Office PowerPoint</Application>
  <PresentationFormat>Diavoorstelling (4:3)</PresentationFormat>
  <Paragraphs>244</Paragraphs>
  <Slides>30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7" baseType="lpstr">
      <vt:lpstr>Arial</vt:lpstr>
      <vt:lpstr>Calibri</vt:lpstr>
      <vt:lpstr>Times New Roman</vt:lpstr>
      <vt:lpstr>Trebuchet MS</vt:lpstr>
      <vt:lpstr>Wingdings</vt:lpstr>
      <vt:lpstr>Wingdings 2</vt:lpstr>
      <vt:lpstr>H1.4-1.6-oudpp</vt:lpstr>
      <vt:lpstr>Wiskunde 3Tl</vt:lpstr>
      <vt:lpstr>Wiskunde leer je door:</vt:lpstr>
      <vt:lpstr>4.1 informatie</vt:lpstr>
      <vt:lpstr>4.1 informatie</vt:lpstr>
      <vt:lpstr>4.1 informatie</vt:lpstr>
      <vt:lpstr>4.1 informatie</vt:lpstr>
      <vt:lpstr>4.1 informatie</vt:lpstr>
      <vt:lpstr>4.2 Gemiddelde</vt:lpstr>
      <vt:lpstr>4.2 Gemiddelde</vt:lpstr>
      <vt:lpstr>4.2 Gemiddelde</vt:lpstr>
      <vt:lpstr>4.2 Gemiddelde</vt:lpstr>
      <vt:lpstr>4.2 Gemiddelde</vt:lpstr>
      <vt:lpstr>Centrummaten</vt:lpstr>
      <vt:lpstr>Mediaan</vt:lpstr>
      <vt:lpstr>6.2 centrummaten</vt:lpstr>
      <vt:lpstr>6.3 Beeld- en staafdiagram</vt:lpstr>
      <vt:lpstr>6.3 Beeld- en staafdiagram</vt:lpstr>
      <vt:lpstr>6.3 Beeld- en staafdiagram</vt:lpstr>
      <vt:lpstr>6.4 Lijndiagram en steel-bladdiagram</vt:lpstr>
      <vt:lpstr>6.4 Lijndiagram en steel-bladdiagram</vt:lpstr>
      <vt:lpstr>6.4 Lijndiagram en steel-bladdiagram</vt:lpstr>
      <vt:lpstr>6.5 Cirkeldiagram</vt:lpstr>
      <vt:lpstr>6.5 Cirkeldiagram</vt:lpstr>
      <vt:lpstr>6.5 Cirkeldiagram</vt:lpstr>
      <vt:lpstr>6.5 cirkeldiagram</vt:lpstr>
      <vt:lpstr>6.5 Cirkeldiagram</vt:lpstr>
      <vt:lpstr>6.5 cirkeldiagram</vt:lpstr>
      <vt:lpstr>6.5 cirkeldiagram</vt:lpstr>
      <vt:lpstr>6.5 cirkeldiagram</vt:lpstr>
      <vt:lpstr>6.5 cirkeldiagram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194</cp:revision>
  <dcterms:created xsi:type="dcterms:W3CDTF">2013-09-15T12:09:42Z</dcterms:created>
  <dcterms:modified xsi:type="dcterms:W3CDTF">2026-07-25T09:27:12Z</dcterms:modified>
</cp:coreProperties>
</file>