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0"/>
  </p:notesMasterIdLst>
  <p:sldIdLst>
    <p:sldId id="256" r:id="rId2"/>
    <p:sldId id="309" r:id="rId3"/>
    <p:sldId id="434" r:id="rId4"/>
    <p:sldId id="414" r:id="rId5"/>
    <p:sldId id="416" r:id="rId6"/>
    <p:sldId id="417" r:id="rId7"/>
    <p:sldId id="421" r:id="rId8"/>
    <p:sldId id="419" r:id="rId9"/>
    <p:sldId id="422" r:id="rId10"/>
    <p:sldId id="420" r:id="rId11"/>
    <p:sldId id="359" r:id="rId12"/>
    <p:sldId id="367" r:id="rId13"/>
    <p:sldId id="381" r:id="rId14"/>
    <p:sldId id="382" r:id="rId15"/>
    <p:sldId id="376" r:id="rId16"/>
    <p:sldId id="423" r:id="rId17"/>
    <p:sldId id="426" r:id="rId18"/>
    <p:sldId id="424" r:id="rId19"/>
    <p:sldId id="428" r:id="rId20"/>
    <p:sldId id="427" r:id="rId21"/>
    <p:sldId id="429" r:id="rId22"/>
    <p:sldId id="440" r:id="rId23"/>
    <p:sldId id="438" r:id="rId24"/>
    <p:sldId id="439" r:id="rId25"/>
    <p:sldId id="431" r:id="rId26"/>
    <p:sldId id="390" r:id="rId27"/>
    <p:sldId id="391" r:id="rId28"/>
    <p:sldId id="397" r:id="rId29"/>
    <p:sldId id="398" r:id="rId30"/>
    <p:sldId id="400" r:id="rId31"/>
    <p:sldId id="413" r:id="rId32"/>
    <p:sldId id="401" r:id="rId33"/>
    <p:sldId id="412" r:id="rId34"/>
    <p:sldId id="402" r:id="rId35"/>
    <p:sldId id="403" r:id="rId36"/>
    <p:sldId id="404" r:id="rId37"/>
    <p:sldId id="405" r:id="rId38"/>
    <p:sldId id="408" r:id="rId39"/>
    <p:sldId id="407" r:id="rId40"/>
    <p:sldId id="360" r:id="rId41"/>
    <p:sldId id="364" r:id="rId42"/>
    <p:sldId id="365" r:id="rId43"/>
    <p:sldId id="436" r:id="rId44"/>
    <p:sldId id="437" r:id="rId45"/>
    <p:sldId id="380" r:id="rId46"/>
    <p:sldId id="409" r:id="rId47"/>
    <p:sldId id="441" r:id="rId48"/>
    <p:sldId id="442" r:id="rId4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k Klepke" initials="EK" lastIdx="1" clrIdx="0">
    <p:extLst>
      <p:ext uri="{19B8F6BF-5375-455C-9EA6-DF929625EA0E}">
        <p15:presenceInfo xmlns:p15="http://schemas.microsoft.com/office/powerpoint/2012/main" userId="S::eklepke@beatrix-college.nl::680af37f-b324-4236-b60a-9f95bc45c6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 autoAdjust="0"/>
    <p:restoredTop sz="94660"/>
  </p:normalViewPr>
  <p:slideViewPr>
    <p:cSldViewPr>
      <p:cViewPr varScale="1">
        <p:scale>
          <a:sx n="78" d="100"/>
          <a:sy n="78" d="100"/>
        </p:scale>
        <p:origin x="1478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7955A3-6E3E-462A-9A1E-AD0DDA06A322}" type="datetimeFigureOut">
              <a:rPr lang="nl-NL" smtClean="0"/>
              <a:t>25-7-2026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25BA18-2C97-40AF-AD86-54281B1676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48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0ED5314-20C7-4296-AF14-BEC0C1977F26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E55A89-297A-4C2B-9EEF-0BE5180C836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51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B3CC3-893D-45E0-ACBF-223BCE1D1050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C593-7020-4039-A9F4-473F190BAC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99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5356DDCA-C830-489F-861F-C5D9A25C3CB9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BBBE-708A-4FF4-AE11-453135AEFA2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06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B5845-B4D0-42DB-A476-8DC6F62094B3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CB8D-39B1-4A50-90BA-1979842406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142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8F1FD-14BA-4C1A-B57E-20F5C1B2BE0C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CFCE-D0F1-4F81-BC79-4F625EAFE2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92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9BB5E-DC0F-489E-ADD3-2B6678302EBA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C75D-1724-485A-A720-E6758AD2B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3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09ED9-8998-47F1-8A51-4D44405A4C93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3B64-6504-47DB-A5C7-ED4FCBF659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E0D6E-2FD0-48C6-AA81-A7D424BEB4E9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503-70F3-4940-9D1F-C47792528E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4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8CACE5C-DF17-4A8B-B0A0-8391CEF8057C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F34EC-3BEC-43D2-80DF-E62D470BA4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238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41CDF-A16C-42AA-9DAC-5FA2FCB3409D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BB63-B48C-4568-B49F-999898C47F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AF61F9-12F0-4A3E-A197-599775627E7F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2F84-2C11-40B7-8E4F-9E4E0AE928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24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9A9E422-4016-4954-BF6A-0C913A43E629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228784-D0FE-4415-B750-EEB4A17C393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76" r:id="rId2"/>
    <p:sldLayoutId id="2147484284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5" r:id="rId9"/>
    <p:sldLayoutId id="2147484282" r:id="rId10"/>
    <p:sldLayoutId id="214748428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3Tl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H5: Tangens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20B6C4B-A929-91AA-618C-0E982D5CB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CFD2CD5-DA4C-9975-BB8C-1FC9D511E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01AD0B-B934-0584-5B94-A6C34A05C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Waar gaat dit hoofdstuk over?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FEB4158-9E03-886D-B9AA-01CB95B6A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§ 5.1 Hellingspercentage berekenen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§ 5.2 t/m § 5.4 hoek en zijde van rechthoekige driehoek berekenen.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3DD31DA-7ADE-3219-75A4-93B41C5C4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7968" y="1893262"/>
            <a:ext cx="1208232" cy="153573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AFC6F8D-72DE-0530-63A3-F46201FD99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945" t="38973" r="36071" b="16882"/>
          <a:stretch/>
        </p:blipFill>
        <p:spPr>
          <a:xfrm>
            <a:off x="2771800" y="4411733"/>
            <a:ext cx="2952328" cy="2125592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F495ADE-D995-CEA4-5525-CA4E6564E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48239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5.1 Hellingspercentage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opdracht beschrijft een helling. Meestal naar boven.</a:t>
            </a:r>
          </a:p>
          <a:p>
            <a:r>
              <a:rPr lang="nl-NL" dirty="0"/>
              <a:t>Hoe steil de helling is: </a:t>
            </a:r>
            <a:r>
              <a:rPr lang="nl-NL" b="1" dirty="0">
                <a:solidFill>
                  <a:srgbClr val="FF0000"/>
                </a:solidFill>
              </a:rPr>
              <a:t>hellingspercentage</a:t>
            </a:r>
          </a:p>
          <a:p>
            <a:endParaRPr lang="nl-NL" dirty="0"/>
          </a:p>
          <a:p>
            <a:r>
              <a:rPr lang="nl-NL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356" y="3530969"/>
            <a:ext cx="1750558" cy="175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500EF56-A3C5-4E21-B268-985D501C9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27" y="4642665"/>
            <a:ext cx="2788946" cy="156181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E0A8FB34-8AF7-46FB-8843-ACBDA88D9A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3052" y="3231958"/>
            <a:ext cx="2322313" cy="115882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985CC7F-1049-3E10-5432-6931E705E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7390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EC1C9-07AE-43A0-B17B-12C8769F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5.1 hellingspercentage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ECAA8A-F6DF-4CA3-9D6E-EFAC0FA45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727795"/>
            <a:ext cx="7239000" cy="4846638"/>
          </a:xfrm>
          <a:solidFill>
            <a:schemeClr val="bg1"/>
          </a:solidFill>
        </p:spPr>
        <p:txBody>
          <a:bodyPr/>
          <a:lstStyle/>
          <a:p>
            <a:r>
              <a:rPr lang="nl-NL" dirty="0"/>
              <a:t>Hoe bereken je het hellingpercentage als je de </a:t>
            </a:r>
            <a:r>
              <a:rPr lang="nl-NL" b="1" dirty="0"/>
              <a:t>afstanden</a:t>
            </a:r>
            <a:r>
              <a:rPr lang="nl-NL" dirty="0"/>
              <a:t> weet?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 err="1"/>
              <a:t>hellings</a:t>
            </a:r>
            <a:r>
              <a:rPr lang="nl-NL" dirty="0"/>
              <a:t>% =                           x 100</a:t>
            </a:r>
          </a:p>
          <a:p>
            <a:endParaRPr lang="nl-NL" dirty="0"/>
          </a:p>
          <a:p>
            <a:r>
              <a:rPr lang="nl-NL" dirty="0"/>
              <a:t>Rond af op een heel getal!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Rechthoekige driehoek 4">
            <a:extLst>
              <a:ext uri="{FF2B5EF4-FFF2-40B4-BE49-F238E27FC236}">
                <a16:creationId xmlns:a16="http://schemas.microsoft.com/office/drawing/2014/main" id="{ADBC6BE4-1B16-4E1F-A394-390E476067AF}"/>
              </a:ext>
            </a:extLst>
          </p:cNvPr>
          <p:cNvSpPr/>
          <p:nvPr/>
        </p:nvSpPr>
        <p:spPr>
          <a:xfrm flipH="1">
            <a:off x="1835696" y="3008114"/>
            <a:ext cx="3980132" cy="1143000"/>
          </a:xfrm>
          <a:prstGeom prst="rtTriangl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293744F-3264-4DFE-9BA2-B41EB10ED65A}"/>
              </a:ext>
            </a:extLst>
          </p:cNvPr>
          <p:cNvSpPr txBox="1"/>
          <p:nvPr/>
        </p:nvSpPr>
        <p:spPr>
          <a:xfrm>
            <a:off x="3203848" y="429309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horizontale afstand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247777F-1EF0-4A82-9B65-AE8B474F6956}"/>
              </a:ext>
            </a:extLst>
          </p:cNvPr>
          <p:cNvSpPr txBox="1"/>
          <p:nvPr/>
        </p:nvSpPr>
        <p:spPr>
          <a:xfrm flipH="1">
            <a:off x="5966315" y="2749570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hoogteverschil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DCCA615F-6F47-4C24-B42D-9B386029657E}"/>
              </a:ext>
            </a:extLst>
          </p:cNvPr>
          <p:cNvSpPr txBox="1"/>
          <p:nvPr/>
        </p:nvSpPr>
        <p:spPr>
          <a:xfrm>
            <a:off x="2843808" y="4981235"/>
            <a:ext cx="2592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u="sng" dirty="0"/>
              <a:t>Hoogteverschil</a:t>
            </a:r>
          </a:p>
          <a:p>
            <a:r>
              <a:rPr lang="nl-NL" sz="2000" dirty="0"/>
              <a:t>Horizontale afstand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4CF40F4-B8C6-F2FD-0FC2-CD32122C2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7291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EC1C9-07AE-43A0-B17B-12C8769F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5.1 hellingspercentage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ECAA8A-F6DF-4CA3-9D6E-EFAC0FA45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727795"/>
            <a:ext cx="7239000" cy="4846638"/>
          </a:xfrm>
          <a:solidFill>
            <a:schemeClr val="bg1"/>
          </a:solidFill>
        </p:spPr>
        <p:txBody>
          <a:bodyPr/>
          <a:lstStyle/>
          <a:p>
            <a:r>
              <a:rPr lang="nl-NL" dirty="0"/>
              <a:t>Hoe bereken je het hellingpercentage met de afstanden?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 err="1"/>
              <a:t>hellings</a:t>
            </a:r>
            <a:r>
              <a:rPr lang="nl-NL" dirty="0"/>
              <a:t>% =        x 100  </a:t>
            </a:r>
          </a:p>
          <a:p>
            <a:endParaRPr lang="nl-NL" dirty="0"/>
          </a:p>
          <a:p>
            <a:r>
              <a:rPr lang="nl-NL" dirty="0"/>
              <a:t>Afgerond: 9%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Rechthoekige driehoek 4">
            <a:extLst>
              <a:ext uri="{FF2B5EF4-FFF2-40B4-BE49-F238E27FC236}">
                <a16:creationId xmlns:a16="http://schemas.microsoft.com/office/drawing/2014/main" id="{ADBC6BE4-1B16-4E1F-A394-390E476067AF}"/>
              </a:ext>
            </a:extLst>
          </p:cNvPr>
          <p:cNvSpPr/>
          <p:nvPr/>
        </p:nvSpPr>
        <p:spPr>
          <a:xfrm flipH="1">
            <a:off x="1835696" y="3008114"/>
            <a:ext cx="3980132" cy="1143000"/>
          </a:xfrm>
          <a:prstGeom prst="rtTriangl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293744F-3264-4DFE-9BA2-B41EB10ED65A}"/>
              </a:ext>
            </a:extLst>
          </p:cNvPr>
          <p:cNvSpPr txBox="1"/>
          <p:nvPr/>
        </p:nvSpPr>
        <p:spPr>
          <a:xfrm>
            <a:off x="3203848" y="429309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150 meter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247777F-1EF0-4A82-9B65-AE8B474F6956}"/>
              </a:ext>
            </a:extLst>
          </p:cNvPr>
          <p:cNvSpPr txBox="1"/>
          <p:nvPr/>
        </p:nvSpPr>
        <p:spPr>
          <a:xfrm flipH="1">
            <a:off x="5966315" y="2749570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    13 meter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DCCA615F-6F47-4C24-B42D-9B386029657E}"/>
              </a:ext>
            </a:extLst>
          </p:cNvPr>
          <p:cNvSpPr txBox="1"/>
          <p:nvPr/>
        </p:nvSpPr>
        <p:spPr>
          <a:xfrm>
            <a:off x="2843808" y="4981235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u="sng" dirty="0"/>
              <a:t>13</a:t>
            </a:r>
          </a:p>
          <a:p>
            <a:r>
              <a:rPr lang="nl-NL" sz="2000" dirty="0"/>
              <a:t>150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1475F8E-240C-234A-4487-9821068A0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3867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Hellingshoek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Als er uit het verhaaltje blijkt dat er sprake is van een rechthoekige driehoek, dan is de hellingshoek de hoek op de aarde.</a:t>
            </a:r>
          </a:p>
          <a:p>
            <a:endParaRPr lang="nl-NL" dirty="0"/>
          </a:p>
          <a:p>
            <a:r>
              <a:rPr lang="nl-NL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140968"/>
            <a:ext cx="2952328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C618AE45-3F97-400F-A96F-EFEAE619CF4B}"/>
              </a:ext>
            </a:extLst>
          </p:cNvPr>
          <p:cNvCxnSpPr/>
          <p:nvPr/>
        </p:nvCxnSpPr>
        <p:spPr>
          <a:xfrm>
            <a:off x="1979712" y="4293096"/>
            <a:ext cx="1512168" cy="15121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02D4F5F-1478-FAF6-77F3-4043BE046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39432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EC1C9-07AE-43A0-B17B-12C8769F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5.1 hellingspercentage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ECAA8A-F6DF-4CA3-9D6E-EFAC0FA45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727795"/>
            <a:ext cx="7239000" cy="4846638"/>
          </a:xfrm>
          <a:solidFill>
            <a:schemeClr val="bg1"/>
          </a:solidFill>
        </p:spPr>
        <p:txBody>
          <a:bodyPr/>
          <a:lstStyle/>
          <a:p>
            <a:r>
              <a:rPr lang="nl-NL" dirty="0"/>
              <a:t>Hoe bereken je het hellingpercentage als je de </a:t>
            </a:r>
            <a:r>
              <a:rPr lang="nl-NL" b="1" dirty="0"/>
              <a:t>hellingshoek</a:t>
            </a:r>
            <a:r>
              <a:rPr lang="nl-NL" dirty="0"/>
              <a:t> weet?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 err="1"/>
              <a:t>hellings</a:t>
            </a:r>
            <a:r>
              <a:rPr lang="nl-NL" dirty="0"/>
              <a:t>% =   tangens hoek  x 100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Rechthoekige driehoek 4">
            <a:extLst>
              <a:ext uri="{FF2B5EF4-FFF2-40B4-BE49-F238E27FC236}">
                <a16:creationId xmlns:a16="http://schemas.microsoft.com/office/drawing/2014/main" id="{ADBC6BE4-1B16-4E1F-A394-390E476067AF}"/>
              </a:ext>
            </a:extLst>
          </p:cNvPr>
          <p:cNvSpPr/>
          <p:nvPr/>
        </p:nvSpPr>
        <p:spPr>
          <a:xfrm flipH="1">
            <a:off x="1835696" y="3008114"/>
            <a:ext cx="3980132" cy="1143000"/>
          </a:xfrm>
          <a:prstGeom prst="rtTriangl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293744F-3264-4DFE-9BA2-B41EB10ED65A}"/>
              </a:ext>
            </a:extLst>
          </p:cNvPr>
          <p:cNvSpPr txBox="1"/>
          <p:nvPr/>
        </p:nvSpPr>
        <p:spPr>
          <a:xfrm>
            <a:off x="1835696" y="3568105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15 graden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8A34AE6-31F7-474A-9D8C-CB9CFF44C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625" y="4118641"/>
            <a:ext cx="1171575" cy="2400300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0E450F17-9E04-96D9-64E6-D1739A561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0852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EC1C9-07AE-43A0-B17B-12C8769F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5.1 hellingspercentage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ECAA8A-F6DF-4CA3-9D6E-EFAC0FA45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727795"/>
            <a:ext cx="7239000" cy="4846638"/>
          </a:xfrm>
          <a:solidFill>
            <a:schemeClr val="bg1"/>
          </a:solidFill>
        </p:spPr>
        <p:txBody>
          <a:bodyPr/>
          <a:lstStyle/>
          <a:p>
            <a:r>
              <a:rPr lang="nl-NL" dirty="0"/>
              <a:t>Waar zit de knop “tan” (voor tangens) op jouw rekenmachine?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8A34AE6-31F7-474A-9D8C-CB9CFF44C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683" y="2420888"/>
            <a:ext cx="2088232" cy="4278329"/>
          </a:xfrm>
          <a:prstGeom prst="rect">
            <a:avLst/>
          </a:prstGeom>
        </p:spPr>
      </p:pic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F2587DAA-4CBB-4A8F-8F95-C0F618D13E7D}"/>
              </a:ext>
            </a:extLst>
          </p:cNvPr>
          <p:cNvCxnSpPr/>
          <p:nvPr/>
        </p:nvCxnSpPr>
        <p:spPr>
          <a:xfrm>
            <a:off x="2843808" y="3284984"/>
            <a:ext cx="2736304" cy="15841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EC34FB0-FE51-E53C-C02D-1E768E82A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0302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EC1C9-07AE-43A0-B17B-12C8769F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5.1 hellingspercentage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ECAA8A-F6DF-4CA3-9D6E-EFAC0FA45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727795"/>
            <a:ext cx="7239000" cy="4846638"/>
          </a:xfrm>
          <a:solidFill>
            <a:schemeClr val="bg1"/>
          </a:solidFill>
        </p:spPr>
        <p:txBody>
          <a:bodyPr/>
          <a:lstStyle/>
          <a:p>
            <a:r>
              <a:rPr lang="nl-NL" dirty="0"/>
              <a:t>Hoe bereken je het hellingpercentage met de hellingshoek?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 err="1"/>
              <a:t>hellings</a:t>
            </a:r>
            <a:r>
              <a:rPr lang="nl-NL" dirty="0"/>
              <a:t>% = tan(15) x 100  </a:t>
            </a:r>
          </a:p>
          <a:p>
            <a:endParaRPr lang="nl-NL" dirty="0"/>
          </a:p>
          <a:p>
            <a:r>
              <a:rPr lang="nl-NL" dirty="0"/>
              <a:t>Afgerond: 27%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Rechthoekige driehoek 4">
            <a:extLst>
              <a:ext uri="{FF2B5EF4-FFF2-40B4-BE49-F238E27FC236}">
                <a16:creationId xmlns:a16="http://schemas.microsoft.com/office/drawing/2014/main" id="{ADBC6BE4-1B16-4E1F-A394-390E476067AF}"/>
              </a:ext>
            </a:extLst>
          </p:cNvPr>
          <p:cNvSpPr/>
          <p:nvPr/>
        </p:nvSpPr>
        <p:spPr>
          <a:xfrm flipH="1">
            <a:off x="1835696" y="3008114"/>
            <a:ext cx="3980132" cy="1143000"/>
          </a:xfrm>
          <a:prstGeom prst="rtTriangl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293744F-3264-4DFE-9BA2-B41EB10ED65A}"/>
              </a:ext>
            </a:extLst>
          </p:cNvPr>
          <p:cNvSpPr txBox="1"/>
          <p:nvPr/>
        </p:nvSpPr>
        <p:spPr>
          <a:xfrm>
            <a:off x="1979712" y="342900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15 graden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9FBCFFD-5520-3549-A821-E63A1DA3A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899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5.2 Rechthoekige driehoek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Namen:</a:t>
            </a:r>
          </a:p>
          <a:p>
            <a:r>
              <a:rPr lang="nl-NL" i="1" dirty="0"/>
              <a:t>1 Schuine zijde</a:t>
            </a:r>
          </a:p>
          <a:p>
            <a:r>
              <a:rPr lang="nl-NL" i="1" dirty="0"/>
              <a:t>2 Rechthoekszijden</a:t>
            </a:r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3573016"/>
            <a:ext cx="4536504" cy="2448572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DBD4A9C-5407-A6DD-8643-9AF4F2F49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99967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5.2 Rechthoekige driehoek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Twee nieuwe begrippen: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sz="2800" dirty="0"/>
              <a:t>A</a:t>
            </a:r>
            <a:r>
              <a:rPr lang="nl-NL" dirty="0"/>
              <a:t>anliggende rechthoekszijde</a:t>
            </a:r>
          </a:p>
          <a:p>
            <a:r>
              <a:rPr lang="nl-NL" sz="2800" dirty="0"/>
              <a:t>O</a:t>
            </a:r>
            <a:r>
              <a:rPr lang="nl-NL" dirty="0"/>
              <a:t>verstaande rechthoekszijde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Ovaal 4"/>
          <p:cNvSpPr/>
          <p:nvPr/>
        </p:nvSpPr>
        <p:spPr>
          <a:xfrm>
            <a:off x="2051720" y="3787006"/>
            <a:ext cx="576064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7" name="Rechte verbindingslijn 6"/>
          <p:cNvCxnSpPr/>
          <p:nvPr/>
        </p:nvCxnSpPr>
        <p:spPr>
          <a:xfrm flipV="1">
            <a:off x="2060068" y="4509120"/>
            <a:ext cx="0" cy="8640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>
            <a:off x="2987824" y="5949280"/>
            <a:ext cx="864096" cy="158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hthoekige driehoek 5"/>
          <p:cNvSpPr/>
          <p:nvPr/>
        </p:nvSpPr>
        <p:spPr>
          <a:xfrm>
            <a:off x="2339752" y="3933056"/>
            <a:ext cx="2448272" cy="1728192"/>
          </a:xfrm>
          <a:prstGeom prst="rt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/>
          <p:cNvSpPr txBox="1"/>
          <p:nvPr/>
        </p:nvSpPr>
        <p:spPr>
          <a:xfrm>
            <a:off x="2915816" y="5678306"/>
            <a:ext cx="14401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50" dirty="0"/>
              <a:t>Overstaande</a:t>
            </a:r>
          </a:p>
        </p:txBody>
      </p:sp>
      <p:sp>
        <p:nvSpPr>
          <p:cNvPr id="10" name="Tekstvak 9"/>
          <p:cNvSpPr txBox="1"/>
          <p:nvPr/>
        </p:nvSpPr>
        <p:spPr>
          <a:xfrm rot="16200000">
            <a:off x="1195972" y="4585623"/>
            <a:ext cx="14401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50" dirty="0"/>
              <a:t>Aanliggende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778" y="3539639"/>
            <a:ext cx="752718" cy="752718"/>
          </a:xfrm>
          <a:prstGeom prst="rect">
            <a:avLst/>
          </a:prstGeom>
        </p:spPr>
      </p:pic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475B570C-15D2-E213-3861-6DF14036A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2676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5.2 Aanliggend &amp; overstaand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Twee nieuwe begrippen:</a:t>
            </a:r>
          </a:p>
          <a:p>
            <a:endParaRPr lang="nl-NL" dirty="0"/>
          </a:p>
          <a:p>
            <a:r>
              <a:rPr lang="nl-NL" sz="2800" b="1" dirty="0"/>
              <a:t>A</a:t>
            </a:r>
            <a:r>
              <a:rPr lang="nl-NL" dirty="0"/>
              <a:t>anliggende rechthoekszijde</a:t>
            </a:r>
          </a:p>
          <a:p>
            <a:r>
              <a:rPr lang="nl-NL" sz="2800" b="1" dirty="0"/>
              <a:t>O</a:t>
            </a:r>
            <a:r>
              <a:rPr lang="nl-NL" dirty="0"/>
              <a:t>verstaande rechthoekszijde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Ovaal 4"/>
          <p:cNvSpPr/>
          <p:nvPr/>
        </p:nvSpPr>
        <p:spPr>
          <a:xfrm>
            <a:off x="4427984" y="5354576"/>
            <a:ext cx="576064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7" name="Rechte verbindingslijn 6"/>
          <p:cNvCxnSpPr/>
          <p:nvPr/>
        </p:nvCxnSpPr>
        <p:spPr>
          <a:xfrm flipV="1">
            <a:off x="2060068" y="4509120"/>
            <a:ext cx="0" cy="8640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>
            <a:off x="2987824" y="5949280"/>
            <a:ext cx="864096" cy="158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hthoekige driehoek 5"/>
          <p:cNvSpPr/>
          <p:nvPr/>
        </p:nvSpPr>
        <p:spPr>
          <a:xfrm>
            <a:off x="2339752" y="3933056"/>
            <a:ext cx="2448272" cy="1728192"/>
          </a:xfrm>
          <a:prstGeom prst="rt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/>
          <p:cNvSpPr txBox="1"/>
          <p:nvPr/>
        </p:nvSpPr>
        <p:spPr>
          <a:xfrm rot="16200000">
            <a:off x="1200970" y="4585393"/>
            <a:ext cx="14401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50" dirty="0"/>
              <a:t>Overstaande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927648" y="5673929"/>
            <a:ext cx="14401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50" dirty="0"/>
              <a:t>Aanliggende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1665" y="5056302"/>
            <a:ext cx="752718" cy="752718"/>
          </a:xfrm>
          <a:prstGeom prst="rect">
            <a:avLst/>
          </a:prstGeom>
        </p:spPr>
      </p:pic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57B801C9-5F1A-CE8F-E72D-32E15CFD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1501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5.2 Rechthoekige driehoek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Schuine zijde is altijd dezelfde!</a:t>
            </a:r>
          </a:p>
          <a:p>
            <a:endParaRPr lang="nl-NL" dirty="0"/>
          </a:p>
        </p:txBody>
      </p:sp>
      <p:sp>
        <p:nvSpPr>
          <p:cNvPr id="6" name="Rechthoekige driehoek 5"/>
          <p:cNvSpPr/>
          <p:nvPr/>
        </p:nvSpPr>
        <p:spPr>
          <a:xfrm>
            <a:off x="2339752" y="3933056"/>
            <a:ext cx="2448272" cy="1728192"/>
          </a:xfrm>
          <a:prstGeom prst="rt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vak 9"/>
          <p:cNvSpPr txBox="1"/>
          <p:nvPr/>
        </p:nvSpPr>
        <p:spPr>
          <a:xfrm>
            <a:off x="3286647" y="4316134"/>
            <a:ext cx="14401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50" dirty="0"/>
              <a:t>Schuine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1665" y="5121253"/>
            <a:ext cx="752718" cy="752718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3393" y="3512958"/>
            <a:ext cx="749873" cy="75597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EFB6ACF-3A26-3326-4981-6B3E6AF77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7338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5.2 Tangens van een 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Tangens </a:t>
            </a:r>
            <a:r>
              <a:rPr lang="nl-NL" dirty="0">
                <a:sym typeface="Symbol" panose="05050102010706020507" pitchFamily="18" charset="2"/>
              </a:rPr>
              <a:t> = </a:t>
            </a:r>
            <a:endParaRPr lang="nl-NL" dirty="0"/>
          </a:p>
          <a:p>
            <a:endParaRPr lang="nl-NL" dirty="0"/>
          </a:p>
          <a:p>
            <a:r>
              <a:rPr lang="nl-NL" b="1" dirty="0"/>
              <a:t>Overstaande</a:t>
            </a:r>
            <a:r>
              <a:rPr lang="nl-NL" dirty="0"/>
              <a:t> gedeeld door </a:t>
            </a:r>
            <a:r>
              <a:rPr lang="nl-NL" b="1" dirty="0"/>
              <a:t>Aanliggende</a:t>
            </a:r>
            <a:r>
              <a:rPr lang="nl-NL" dirty="0"/>
              <a:t> zijde!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2771800" y="1988840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u="sng" dirty="0"/>
              <a:t>Overstaande rechthoekszijde</a:t>
            </a:r>
          </a:p>
          <a:p>
            <a:r>
              <a:rPr lang="nl-NL" dirty="0"/>
              <a:t>          Aanliggende zijde</a:t>
            </a:r>
          </a:p>
        </p:txBody>
      </p:sp>
      <p:sp>
        <p:nvSpPr>
          <p:cNvPr id="4" name="Rechthoekige driehoek 3">
            <a:extLst>
              <a:ext uri="{FF2B5EF4-FFF2-40B4-BE49-F238E27FC236}">
                <a16:creationId xmlns:a16="http://schemas.microsoft.com/office/drawing/2014/main" id="{FE1B8ECA-BED3-4BD3-B1F6-4992DE989E40}"/>
              </a:ext>
            </a:extLst>
          </p:cNvPr>
          <p:cNvSpPr/>
          <p:nvPr/>
        </p:nvSpPr>
        <p:spPr>
          <a:xfrm flipH="1">
            <a:off x="1763688" y="4365104"/>
            <a:ext cx="3980132" cy="1143000"/>
          </a:xfrm>
          <a:prstGeom prst="rtTriangl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8F47C86-2B97-0EDE-B099-5CA26B7D91EF}"/>
              </a:ext>
            </a:extLst>
          </p:cNvPr>
          <p:cNvSpPr txBox="1"/>
          <p:nvPr/>
        </p:nvSpPr>
        <p:spPr>
          <a:xfrm flipH="1">
            <a:off x="5868144" y="4509120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    12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40F8CB3-6EFD-25A0-FF56-99C043333539}"/>
              </a:ext>
            </a:extLst>
          </p:cNvPr>
          <p:cNvSpPr txBox="1"/>
          <p:nvPr/>
        </p:nvSpPr>
        <p:spPr>
          <a:xfrm rot="16200000" flipH="1">
            <a:off x="3693096" y="4887305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    110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4FE597A-86A7-BC50-F204-406A07CEE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9913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5.2 Tangens van een hoek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Tangens </a:t>
            </a:r>
            <a:r>
              <a:rPr lang="nl-NL" dirty="0">
                <a:sym typeface="Symbol" panose="05050102010706020507" pitchFamily="18" charset="2"/>
              </a:rPr>
              <a:t> = </a:t>
            </a:r>
            <a:endParaRPr lang="nl-NL" dirty="0"/>
          </a:p>
          <a:p>
            <a:endParaRPr lang="nl-NL" dirty="0"/>
          </a:p>
          <a:p>
            <a:r>
              <a:rPr lang="nl-NL" dirty="0"/>
              <a:t>Tan </a:t>
            </a:r>
            <a:r>
              <a:rPr lang="nl-NL" dirty="0">
                <a:sym typeface="Symbol" panose="05050102010706020507" pitchFamily="18" charset="2"/>
              </a:rPr>
              <a:t> A = 12:110 = 0,109090909 =&gt; 0,1</a:t>
            </a: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2771800" y="1988840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u="sng" dirty="0"/>
              <a:t>Overstaande rechthoekszijde</a:t>
            </a:r>
          </a:p>
          <a:p>
            <a:r>
              <a:rPr lang="nl-NL" dirty="0"/>
              <a:t>          Aanliggende zijde</a:t>
            </a:r>
          </a:p>
        </p:txBody>
      </p:sp>
      <p:sp>
        <p:nvSpPr>
          <p:cNvPr id="4" name="Rechthoekige driehoek 3">
            <a:extLst>
              <a:ext uri="{FF2B5EF4-FFF2-40B4-BE49-F238E27FC236}">
                <a16:creationId xmlns:a16="http://schemas.microsoft.com/office/drawing/2014/main" id="{FE1B8ECA-BED3-4BD3-B1F6-4992DE989E40}"/>
              </a:ext>
            </a:extLst>
          </p:cNvPr>
          <p:cNvSpPr/>
          <p:nvPr/>
        </p:nvSpPr>
        <p:spPr>
          <a:xfrm flipH="1">
            <a:off x="1763688" y="4365104"/>
            <a:ext cx="3980132" cy="1143000"/>
          </a:xfrm>
          <a:prstGeom prst="rtTriangl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8F47C86-2B97-0EDE-B099-5CA26B7D91EF}"/>
              </a:ext>
            </a:extLst>
          </p:cNvPr>
          <p:cNvSpPr txBox="1"/>
          <p:nvPr/>
        </p:nvSpPr>
        <p:spPr>
          <a:xfrm flipH="1">
            <a:off x="5868144" y="4509120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    12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40F8CB3-6EFD-25A0-FF56-99C043333539}"/>
              </a:ext>
            </a:extLst>
          </p:cNvPr>
          <p:cNvSpPr txBox="1"/>
          <p:nvPr/>
        </p:nvSpPr>
        <p:spPr>
          <a:xfrm rot="16200000" flipH="1">
            <a:off x="3693096" y="4887305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    110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AD43BE23-E7BC-101F-621D-943C87F497A1}"/>
              </a:ext>
            </a:extLst>
          </p:cNvPr>
          <p:cNvSpPr txBox="1"/>
          <p:nvPr/>
        </p:nvSpPr>
        <p:spPr>
          <a:xfrm rot="16200000" flipH="1">
            <a:off x="1219082" y="5365620"/>
            <a:ext cx="461665" cy="771566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    A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BBA000F7-336F-BDE9-ADAD-0BC6C9F11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5314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5.2 Tangens van een hoek</a:t>
            </a:r>
            <a:endParaRPr lang="nl-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nl-NL" dirty="0"/>
              </a:p>
              <a:p>
                <a:r>
                  <a:rPr lang="nl-NL" dirty="0"/>
                  <a:t>Tangens </a:t>
                </a:r>
                <a:r>
                  <a:rPr lang="nl-NL" dirty="0">
                    <a:sym typeface="Symbol" panose="05050102010706020507" pitchFamily="18" charset="2"/>
                  </a:rPr>
                  <a:t> = </a:t>
                </a:r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endParaRPr lang="nl-NL" dirty="0"/>
              </a:p>
              <a:p>
                <a:r>
                  <a:rPr lang="nl-NL" sz="2400" dirty="0"/>
                  <a:t>De tangens van een hoek is een (komma)-getal. Het geeft de verhouding aan van 2 zijdes. </a:t>
                </a:r>
              </a:p>
              <a:p>
                <a:endParaRPr lang="nl-NL" dirty="0"/>
              </a:p>
              <a:p>
                <a:r>
                  <a:rPr lang="nl-NL" dirty="0"/>
                  <a:t>ONTHOUD: 	tangens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4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num>
                      <m:den>
                        <m:r>
                          <a:rPr lang="nl-NL" sz="4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kstvak 4"/>
          <p:cNvSpPr txBox="1"/>
          <p:nvPr/>
        </p:nvSpPr>
        <p:spPr>
          <a:xfrm>
            <a:off x="2771800" y="1988840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u="sng" dirty="0"/>
              <a:t>Overstaande rechthoekszijde</a:t>
            </a:r>
          </a:p>
          <a:p>
            <a:r>
              <a:rPr lang="nl-NL" dirty="0"/>
              <a:t>          Aanliggende zijde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F33255F-7AC6-CA23-F395-5E17F0A4A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6124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5.3 hoek berekenen met tangens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>
                <a:sym typeface="Symbol" panose="05050102010706020507" pitchFamily="18" charset="2"/>
              </a:rPr>
              <a:t> = tangens</a:t>
            </a:r>
            <a:r>
              <a:rPr lang="nl-NL" baseline="30000" dirty="0">
                <a:sym typeface="Symbol" panose="05050102010706020507" pitchFamily="18" charset="2"/>
              </a:rPr>
              <a:t>-1</a:t>
            </a:r>
            <a:r>
              <a:rPr lang="nl-NL" dirty="0">
                <a:sym typeface="Symbol" panose="05050102010706020507" pitchFamily="18" charset="2"/>
              </a:rPr>
              <a:t>(                                 ) </a:t>
            </a:r>
            <a:endParaRPr lang="nl-NL" dirty="0"/>
          </a:p>
          <a:p>
            <a:endParaRPr lang="nl-NL" dirty="0"/>
          </a:p>
          <a:p>
            <a:r>
              <a:rPr lang="nl-NL" dirty="0"/>
              <a:t>Als je de </a:t>
            </a:r>
            <a:r>
              <a:rPr lang="nl-NL" b="1" dirty="0"/>
              <a:t>Overstaande</a:t>
            </a:r>
            <a:r>
              <a:rPr lang="nl-NL" dirty="0"/>
              <a:t> zijde en de </a:t>
            </a:r>
            <a:r>
              <a:rPr lang="nl-NL" b="1" dirty="0"/>
              <a:t>Aanliggende</a:t>
            </a:r>
            <a:r>
              <a:rPr lang="nl-NL" dirty="0"/>
              <a:t> zijde weet, kan je de graden  van de hoek berekenen.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2771800" y="1988840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u="sng" dirty="0"/>
              <a:t>Overstaande rechthoekszijde</a:t>
            </a:r>
          </a:p>
          <a:p>
            <a:r>
              <a:rPr lang="nl-NL" dirty="0"/>
              <a:t>          Aanliggende zijde</a:t>
            </a:r>
          </a:p>
        </p:txBody>
      </p:sp>
      <p:sp>
        <p:nvSpPr>
          <p:cNvPr id="4" name="Rechthoekige driehoek 3">
            <a:extLst>
              <a:ext uri="{FF2B5EF4-FFF2-40B4-BE49-F238E27FC236}">
                <a16:creationId xmlns:a16="http://schemas.microsoft.com/office/drawing/2014/main" id="{FE1B8ECA-BED3-4BD3-B1F6-4992DE989E40}"/>
              </a:ext>
            </a:extLst>
          </p:cNvPr>
          <p:cNvSpPr/>
          <p:nvPr/>
        </p:nvSpPr>
        <p:spPr>
          <a:xfrm flipH="1">
            <a:off x="1763688" y="4365104"/>
            <a:ext cx="3980132" cy="1143000"/>
          </a:xfrm>
          <a:prstGeom prst="rtTriangl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8F47C86-2B97-0EDE-B099-5CA26B7D91EF}"/>
              </a:ext>
            </a:extLst>
          </p:cNvPr>
          <p:cNvSpPr txBox="1"/>
          <p:nvPr/>
        </p:nvSpPr>
        <p:spPr>
          <a:xfrm flipH="1">
            <a:off x="5868144" y="4509120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    12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40F8CB3-6EFD-25A0-FF56-99C043333539}"/>
              </a:ext>
            </a:extLst>
          </p:cNvPr>
          <p:cNvSpPr txBox="1"/>
          <p:nvPr/>
        </p:nvSpPr>
        <p:spPr>
          <a:xfrm rot="16200000" flipH="1">
            <a:off x="3693096" y="4887305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    110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687575E-C7F3-F234-4D5A-162CE984EAAF}"/>
              </a:ext>
            </a:extLst>
          </p:cNvPr>
          <p:cNvSpPr txBox="1"/>
          <p:nvPr/>
        </p:nvSpPr>
        <p:spPr>
          <a:xfrm rot="16200000" flipH="1">
            <a:off x="1488292" y="4425640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</a:t>
            </a:r>
            <a:r>
              <a:rPr lang="nl-NL" dirty="0">
                <a:sym typeface="Symbol" panose="05050102010706020507" pitchFamily="18" charset="2"/>
              </a:rPr>
              <a:t></a:t>
            </a:r>
            <a:r>
              <a:rPr lang="nl-NL" dirty="0"/>
              <a:t> A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D936B6CD-86A3-50EE-F017-DB222E578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047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EC1C9-07AE-43A0-B17B-12C8769F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5.3 hoek berekenen met tangens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ECAA8A-F6DF-4CA3-9D6E-EFAC0FA45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727795"/>
            <a:ext cx="7239000" cy="4846638"/>
          </a:xfrm>
          <a:solidFill>
            <a:schemeClr val="bg1"/>
          </a:solidFill>
        </p:spPr>
        <p:txBody>
          <a:bodyPr/>
          <a:lstStyle/>
          <a:p>
            <a:r>
              <a:rPr lang="nl-NL" dirty="0"/>
              <a:t>Waar zit de knop “tan</a:t>
            </a:r>
            <a:r>
              <a:rPr lang="nl-NL" baseline="30000" dirty="0"/>
              <a:t>-1</a:t>
            </a:r>
            <a:r>
              <a:rPr lang="nl-NL" dirty="0"/>
              <a:t>” op jouw rekenmachine?</a:t>
            </a:r>
          </a:p>
          <a:p>
            <a:endParaRPr lang="nl-NL" dirty="0"/>
          </a:p>
          <a:p>
            <a:r>
              <a:rPr lang="nl-NL" dirty="0"/>
              <a:t>Stap1: &lt;2nd&gt;</a:t>
            </a:r>
          </a:p>
          <a:p>
            <a:endParaRPr lang="nl-NL" dirty="0"/>
          </a:p>
          <a:p>
            <a:r>
              <a:rPr lang="nl-NL" dirty="0"/>
              <a:t>Stap2: &lt;tan&gt;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8A34AE6-31F7-474A-9D8C-CB9CFF44C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992" y="2488073"/>
            <a:ext cx="2088232" cy="4278329"/>
          </a:xfrm>
          <a:prstGeom prst="rect">
            <a:avLst/>
          </a:prstGeom>
        </p:spPr>
      </p:pic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F2587DAA-4CBB-4A8F-8F95-C0F618D13E7D}"/>
              </a:ext>
            </a:extLst>
          </p:cNvPr>
          <p:cNvCxnSpPr>
            <a:cxnSpLocks/>
          </p:cNvCxnSpPr>
          <p:nvPr/>
        </p:nvCxnSpPr>
        <p:spPr>
          <a:xfrm>
            <a:off x="2195736" y="4509263"/>
            <a:ext cx="3528392" cy="4780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437D1FF6-6A23-55C5-DB0C-5744DFCBA61B}"/>
              </a:ext>
            </a:extLst>
          </p:cNvPr>
          <p:cNvCxnSpPr>
            <a:cxnSpLocks/>
          </p:cNvCxnSpPr>
          <p:nvPr/>
        </p:nvCxnSpPr>
        <p:spPr>
          <a:xfrm>
            <a:off x="1547664" y="3573159"/>
            <a:ext cx="3375620" cy="6719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B2A4EC1-1D64-088D-C99D-1A2D880FC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40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5.3 hoek berekenen met tangens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>
                <a:sym typeface="Symbol" panose="05050102010706020507" pitchFamily="18" charset="2"/>
              </a:rPr>
              <a:t> = tangens</a:t>
            </a:r>
            <a:r>
              <a:rPr lang="nl-NL" baseline="30000" dirty="0">
                <a:sym typeface="Symbol" panose="05050102010706020507" pitchFamily="18" charset="2"/>
              </a:rPr>
              <a:t>-1</a:t>
            </a:r>
            <a:r>
              <a:rPr lang="nl-NL" dirty="0">
                <a:sym typeface="Symbol" panose="05050102010706020507" pitchFamily="18" charset="2"/>
              </a:rPr>
              <a:t>(                                 ) </a:t>
            </a: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2771800" y="1988840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u="sng" dirty="0"/>
              <a:t>Overstaande rechthoekszijde</a:t>
            </a:r>
          </a:p>
          <a:p>
            <a:r>
              <a:rPr lang="nl-NL" dirty="0"/>
              <a:t>          Aanliggende zijde</a:t>
            </a:r>
          </a:p>
        </p:txBody>
      </p:sp>
      <p:sp>
        <p:nvSpPr>
          <p:cNvPr id="4" name="Rechthoekige driehoek 3">
            <a:extLst>
              <a:ext uri="{FF2B5EF4-FFF2-40B4-BE49-F238E27FC236}">
                <a16:creationId xmlns:a16="http://schemas.microsoft.com/office/drawing/2014/main" id="{FE1B8ECA-BED3-4BD3-B1F6-4992DE989E40}"/>
              </a:ext>
            </a:extLst>
          </p:cNvPr>
          <p:cNvSpPr/>
          <p:nvPr/>
        </p:nvSpPr>
        <p:spPr>
          <a:xfrm flipH="1">
            <a:off x="1763688" y="4365104"/>
            <a:ext cx="3980132" cy="1143000"/>
          </a:xfrm>
          <a:prstGeom prst="rtTriangl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8F47C86-2B97-0EDE-B099-5CA26B7D91EF}"/>
              </a:ext>
            </a:extLst>
          </p:cNvPr>
          <p:cNvSpPr txBox="1"/>
          <p:nvPr/>
        </p:nvSpPr>
        <p:spPr>
          <a:xfrm flipH="1">
            <a:off x="5868144" y="4509120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    12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40F8CB3-6EFD-25A0-FF56-99C043333539}"/>
              </a:ext>
            </a:extLst>
          </p:cNvPr>
          <p:cNvSpPr txBox="1"/>
          <p:nvPr/>
        </p:nvSpPr>
        <p:spPr>
          <a:xfrm rot="16200000" flipH="1">
            <a:off x="3693096" y="4887305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    110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687575E-C7F3-F234-4D5A-162CE984EAAF}"/>
              </a:ext>
            </a:extLst>
          </p:cNvPr>
          <p:cNvSpPr txBox="1"/>
          <p:nvPr/>
        </p:nvSpPr>
        <p:spPr>
          <a:xfrm rot="16200000" flipH="1">
            <a:off x="1488292" y="4425640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</a:t>
            </a:r>
            <a:r>
              <a:rPr lang="nl-NL" dirty="0">
                <a:sym typeface="Symbol" panose="05050102010706020507" pitchFamily="18" charset="2"/>
              </a:rPr>
              <a:t></a:t>
            </a:r>
            <a:r>
              <a:rPr lang="nl-NL" dirty="0"/>
              <a:t> A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79B95BC2-FF39-0EAE-A1BD-65BF1533F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176775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5.3 hoek berekenen met tangens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>
                <a:sym typeface="Symbol" panose="05050102010706020507" pitchFamily="18" charset="2"/>
              </a:rPr>
              <a:t> = tangens</a:t>
            </a:r>
            <a:r>
              <a:rPr lang="nl-NL" baseline="30000" dirty="0">
                <a:sym typeface="Symbol" panose="05050102010706020507" pitchFamily="18" charset="2"/>
              </a:rPr>
              <a:t>-1</a:t>
            </a:r>
            <a:r>
              <a:rPr lang="nl-NL" dirty="0">
                <a:sym typeface="Symbol" panose="05050102010706020507" pitchFamily="18" charset="2"/>
              </a:rPr>
              <a:t>(                                 ) </a:t>
            </a:r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>
                <a:sym typeface="Symbol" panose="05050102010706020507" pitchFamily="18" charset="2"/>
              </a:rPr>
              <a:t>A = tangens</a:t>
            </a:r>
            <a:r>
              <a:rPr lang="nl-NL" b="1" baseline="30000" dirty="0">
                <a:solidFill>
                  <a:srgbClr val="FF0000"/>
                </a:solidFill>
                <a:sym typeface="Symbol" panose="05050102010706020507" pitchFamily="18" charset="2"/>
              </a:rPr>
              <a:t>-1</a:t>
            </a:r>
            <a:r>
              <a:rPr lang="nl-NL" dirty="0">
                <a:sym typeface="Symbol" panose="05050102010706020507" pitchFamily="18" charset="2"/>
              </a:rPr>
              <a:t>(     ) = 6,225829… = 6 graden</a:t>
            </a: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2771800" y="1988840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u="sng" dirty="0"/>
              <a:t>Overstaande rechthoekszijde</a:t>
            </a:r>
          </a:p>
          <a:p>
            <a:r>
              <a:rPr lang="nl-NL" dirty="0"/>
              <a:t>          Aanliggende zijde</a:t>
            </a:r>
          </a:p>
        </p:txBody>
      </p:sp>
      <p:sp>
        <p:nvSpPr>
          <p:cNvPr id="4" name="Rechthoekige driehoek 3">
            <a:extLst>
              <a:ext uri="{FF2B5EF4-FFF2-40B4-BE49-F238E27FC236}">
                <a16:creationId xmlns:a16="http://schemas.microsoft.com/office/drawing/2014/main" id="{FE1B8ECA-BED3-4BD3-B1F6-4992DE989E40}"/>
              </a:ext>
            </a:extLst>
          </p:cNvPr>
          <p:cNvSpPr/>
          <p:nvPr/>
        </p:nvSpPr>
        <p:spPr>
          <a:xfrm flipH="1">
            <a:off x="1763688" y="4365104"/>
            <a:ext cx="3980132" cy="1143000"/>
          </a:xfrm>
          <a:prstGeom prst="rtTriangl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8F47C86-2B97-0EDE-B099-5CA26B7D91EF}"/>
              </a:ext>
            </a:extLst>
          </p:cNvPr>
          <p:cNvSpPr txBox="1"/>
          <p:nvPr/>
        </p:nvSpPr>
        <p:spPr>
          <a:xfrm flipH="1">
            <a:off x="5868144" y="4509120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    12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40F8CB3-6EFD-25A0-FF56-99C043333539}"/>
              </a:ext>
            </a:extLst>
          </p:cNvPr>
          <p:cNvSpPr txBox="1"/>
          <p:nvPr/>
        </p:nvSpPr>
        <p:spPr>
          <a:xfrm rot="16200000" flipH="1">
            <a:off x="3693096" y="4887305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    110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687575E-C7F3-F234-4D5A-162CE984EAAF}"/>
              </a:ext>
            </a:extLst>
          </p:cNvPr>
          <p:cNvSpPr txBox="1"/>
          <p:nvPr/>
        </p:nvSpPr>
        <p:spPr>
          <a:xfrm rot="16200000" flipH="1">
            <a:off x="1488292" y="4425640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</a:t>
            </a:r>
            <a:r>
              <a:rPr lang="nl-NL" dirty="0">
                <a:sym typeface="Symbol" panose="05050102010706020507" pitchFamily="18" charset="2"/>
              </a:rPr>
              <a:t></a:t>
            </a:r>
            <a:r>
              <a:rPr lang="nl-NL" dirty="0"/>
              <a:t> A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11C83D91-5670-9AAE-889F-53410EB71577}"/>
              </a:ext>
            </a:extLst>
          </p:cNvPr>
          <p:cNvSpPr txBox="1"/>
          <p:nvPr/>
        </p:nvSpPr>
        <p:spPr>
          <a:xfrm>
            <a:off x="3091792" y="3417720"/>
            <a:ext cx="760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u="sng" dirty="0"/>
              <a:t>12</a:t>
            </a:r>
          </a:p>
          <a:p>
            <a:r>
              <a:rPr lang="nl-NL" dirty="0"/>
              <a:t>110</a:t>
            </a: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33EF0324-E694-6573-65CC-C9EC7AE00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1263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058BC-5FCA-2382-BDB1-829E39E9D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7529DE-971B-A7E9-12E1-97C0DA420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5.3 hoek berekenen met tangens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7E0F4C71-276B-C7FE-4365-E9D2BFEB39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nl-NL" dirty="0"/>
              </a:p>
              <a:p>
                <a:r>
                  <a:rPr lang="nl-NL" dirty="0">
                    <a:sym typeface="Symbol" panose="05050102010706020507" pitchFamily="18" charset="2"/>
                  </a:rPr>
                  <a:t> = tangens</a:t>
                </a:r>
                <a:r>
                  <a:rPr lang="nl-NL" baseline="30000" dirty="0">
                    <a:sym typeface="Symbol" panose="05050102010706020507" pitchFamily="18" charset="2"/>
                  </a:rPr>
                  <a:t>-1</a:t>
                </a:r>
                <a:r>
                  <a:rPr lang="nl-NL" dirty="0">
                    <a:sym typeface="Symbol" panose="05050102010706020507" pitchFamily="18" charset="2"/>
                  </a:rPr>
                  <a:t>(                                 ) </a:t>
                </a:r>
                <a:endParaRPr lang="nl-NL" dirty="0"/>
              </a:p>
              <a:p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r>
                  <a:rPr lang="nl-NL" dirty="0">
                    <a:sym typeface="Symbol" panose="05050102010706020507" pitchFamily="18" charset="2"/>
                  </a:rPr>
                  <a:t>A = tangens</a:t>
                </a:r>
                <a:r>
                  <a:rPr lang="nl-NL" b="1" baseline="30000" dirty="0">
                    <a:solidFill>
                      <a:srgbClr val="FF0000"/>
                    </a:solidFill>
                    <a:sym typeface="Symbol" panose="05050102010706020507" pitchFamily="18" charset="2"/>
                  </a:rPr>
                  <a:t>-1</a:t>
                </a:r>
                <a:r>
                  <a:rPr lang="nl-NL" dirty="0">
                    <a:sym typeface="Symbol" panose="05050102010706020507" pitchFamily="18" charset="2"/>
                  </a:rPr>
                  <a:t>(25:200</a:t>
                </a:r>
                <a14:m>
                  <m:oMath xmlns:m="http://schemas.openxmlformats.org/officeDocument/2006/math">
                    <m:r>
                      <a:rPr lang="nl-NL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0</m:t>
                    </m:r>
                    <m:r>
                      <m:rPr>
                        <m:sty m:val="p"/>
                      </m:rPr>
                      <a:rPr lang="nl-NL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f</m:t>
                    </m:r>
                    <m:r>
                      <a:rPr lang="nl-NL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25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200</m:t>
                        </m:r>
                      </m:den>
                    </m:f>
                  </m:oMath>
                </a14:m>
                <a:r>
                  <a:rPr lang="nl-NL" dirty="0">
                    <a:sym typeface="Symbol" panose="05050102010706020507" pitchFamily="18" charset="2"/>
                  </a:rPr>
                  <a:t>) =        graden</a:t>
                </a:r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7E0F4C71-276B-C7FE-4365-E9D2BFEB39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kstvak 4">
            <a:extLst>
              <a:ext uri="{FF2B5EF4-FFF2-40B4-BE49-F238E27FC236}">
                <a16:creationId xmlns:a16="http://schemas.microsoft.com/office/drawing/2014/main" id="{5970DA8E-2F33-9B89-95EC-BBF6BCA0DC6E}"/>
              </a:ext>
            </a:extLst>
          </p:cNvPr>
          <p:cNvSpPr txBox="1"/>
          <p:nvPr/>
        </p:nvSpPr>
        <p:spPr>
          <a:xfrm>
            <a:off x="2771800" y="1988840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u="sng" dirty="0"/>
              <a:t>Overstaande rechthoekszijde</a:t>
            </a:r>
          </a:p>
          <a:p>
            <a:r>
              <a:rPr lang="nl-NL" dirty="0"/>
              <a:t>          Aanliggende zijde</a:t>
            </a:r>
          </a:p>
        </p:txBody>
      </p:sp>
      <p:sp>
        <p:nvSpPr>
          <p:cNvPr id="4" name="Rechthoekige driehoek 3">
            <a:extLst>
              <a:ext uri="{FF2B5EF4-FFF2-40B4-BE49-F238E27FC236}">
                <a16:creationId xmlns:a16="http://schemas.microsoft.com/office/drawing/2014/main" id="{18BB8C5B-70E9-031B-F1E4-11EB4F0BA7FC}"/>
              </a:ext>
            </a:extLst>
          </p:cNvPr>
          <p:cNvSpPr/>
          <p:nvPr/>
        </p:nvSpPr>
        <p:spPr>
          <a:xfrm flipH="1">
            <a:off x="1763688" y="4365104"/>
            <a:ext cx="3980132" cy="1143000"/>
          </a:xfrm>
          <a:prstGeom prst="rtTriangl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7841FB9-197E-3413-26A6-75BD862F250A}"/>
              </a:ext>
            </a:extLst>
          </p:cNvPr>
          <p:cNvSpPr txBox="1"/>
          <p:nvPr/>
        </p:nvSpPr>
        <p:spPr>
          <a:xfrm flipH="1">
            <a:off x="5924128" y="4336516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    25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2D99C8B-AB08-B56F-B4C1-23B1FFEB3E83}"/>
              </a:ext>
            </a:extLst>
          </p:cNvPr>
          <p:cNvSpPr txBox="1"/>
          <p:nvPr/>
        </p:nvSpPr>
        <p:spPr>
          <a:xfrm rot="16200000" flipH="1">
            <a:off x="3693096" y="4887305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    200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E16BCCCD-DC1C-91EB-AA50-E9229BBBD922}"/>
              </a:ext>
            </a:extLst>
          </p:cNvPr>
          <p:cNvSpPr txBox="1"/>
          <p:nvPr/>
        </p:nvSpPr>
        <p:spPr>
          <a:xfrm rot="16200000" flipH="1">
            <a:off x="1488292" y="4425640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</a:t>
            </a:r>
            <a:r>
              <a:rPr lang="nl-NL" dirty="0">
                <a:sym typeface="Symbol" panose="05050102010706020507" pitchFamily="18" charset="2"/>
              </a:rPr>
              <a:t></a:t>
            </a:r>
            <a:r>
              <a:rPr lang="nl-NL" dirty="0"/>
              <a:t> A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449E215C-61FA-AC6E-F3F6-E6E990A61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62950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DC79A0-5FED-4612-A0CA-58C348E74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Notatie van 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95562E-7C19-43D9-864F-4C2E8C65C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Soms zit een hoek in 2 (of meer) driehoeken.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Gelijkbenige driehoek 3">
            <a:extLst>
              <a:ext uri="{FF2B5EF4-FFF2-40B4-BE49-F238E27FC236}">
                <a16:creationId xmlns:a16="http://schemas.microsoft.com/office/drawing/2014/main" id="{45188419-6837-4200-B1D6-5DC9F3D394B6}"/>
              </a:ext>
            </a:extLst>
          </p:cNvPr>
          <p:cNvSpPr/>
          <p:nvPr/>
        </p:nvSpPr>
        <p:spPr>
          <a:xfrm>
            <a:off x="1547664" y="2708920"/>
            <a:ext cx="4896544" cy="2888344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4499A1C6-F73B-4A85-AFCD-8D7097A30F4D}"/>
              </a:ext>
            </a:extLst>
          </p:cNvPr>
          <p:cNvCxnSpPr>
            <a:cxnSpLocks/>
          </p:cNvCxnSpPr>
          <p:nvPr/>
        </p:nvCxnSpPr>
        <p:spPr>
          <a:xfrm>
            <a:off x="3995317" y="2781695"/>
            <a:ext cx="0" cy="28883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610D109D-218D-416F-B4E6-A6F9E3709EDE}"/>
              </a:ext>
            </a:extLst>
          </p:cNvPr>
          <p:cNvSpPr txBox="1"/>
          <p:nvPr/>
        </p:nvSpPr>
        <p:spPr>
          <a:xfrm>
            <a:off x="1123764" y="548170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D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59E0A7B-3D03-44EE-8F28-CD2E299C91D9}"/>
              </a:ext>
            </a:extLst>
          </p:cNvPr>
          <p:cNvSpPr txBox="1"/>
          <p:nvPr/>
        </p:nvSpPr>
        <p:spPr>
          <a:xfrm>
            <a:off x="3833918" y="5602236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S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610052A-E74D-47E0-BA0D-18936A06002D}"/>
              </a:ext>
            </a:extLst>
          </p:cNvPr>
          <p:cNvSpPr txBox="1"/>
          <p:nvPr/>
        </p:nvSpPr>
        <p:spPr>
          <a:xfrm>
            <a:off x="3752664" y="2112675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F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4A9FBBA-17F2-4E98-BAF5-12746E0AA269}"/>
              </a:ext>
            </a:extLst>
          </p:cNvPr>
          <p:cNvSpPr txBox="1"/>
          <p:nvPr/>
        </p:nvSpPr>
        <p:spPr>
          <a:xfrm>
            <a:off x="6544072" y="537249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E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89CE6D7-59F5-42E4-A1DD-875B956B6AC4}"/>
              </a:ext>
            </a:extLst>
          </p:cNvPr>
          <p:cNvSpPr txBox="1"/>
          <p:nvPr/>
        </p:nvSpPr>
        <p:spPr>
          <a:xfrm>
            <a:off x="1739193" y="2562870"/>
            <a:ext cx="1666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 </a:t>
            </a:r>
            <a:r>
              <a:rPr lang="nl-NL" sz="2800" b="1" dirty="0">
                <a:solidFill>
                  <a:srgbClr val="FF0000"/>
                </a:solidFill>
                <a:sym typeface="Symbol" panose="05050102010706020507" pitchFamily="18" charset="2"/>
              </a:rPr>
              <a:t> </a:t>
            </a:r>
            <a:r>
              <a:rPr lang="nl-NL" sz="2800" dirty="0">
                <a:solidFill>
                  <a:srgbClr val="FF0000"/>
                </a:solidFill>
                <a:sym typeface="Symbol" panose="05050102010706020507" pitchFamily="18" charset="2"/>
              </a:rPr>
              <a:t>S</a:t>
            </a:r>
            <a:r>
              <a:rPr lang="nl-NL" sz="2800" dirty="0">
                <a:solidFill>
                  <a:srgbClr val="FF0000"/>
                </a:solidFill>
              </a:rPr>
              <a:t>FD</a:t>
            </a:r>
          </a:p>
        </p:txBody>
      </p:sp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80171F76-382D-4737-B5B4-DC6D4C4C92C6}"/>
              </a:ext>
            </a:extLst>
          </p:cNvPr>
          <p:cNvCxnSpPr/>
          <p:nvPr/>
        </p:nvCxnSpPr>
        <p:spPr>
          <a:xfrm>
            <a:off x="3131840" y="2824480"/>
            <a:ext cx="702078" cy="3485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kstvak 16">
            <a:extLst>
              <a:ext uri="{FF2B5EF4-FFF2-40B4-BE49-F238E27FC236}">
                <a16:creationId xmlns:a16="http://schemas.microsoft.com/office/drawing/2014/main" id="{A49EF239-7E3D-4274-90E0-F7038833631F}"/>
              </a:ext>
            </a:extLst>
          </p:cNvPr>
          <p:cNvSpPr txBox="1"/>
          <p:nvPr/>
        </p:nvSpPr>
        <p:spPr>
          <a:xfrm>
            <a:off x="3725904" y="2879332"/>
            <a:ext cx="234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1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70D14907-8F07-459A-B1DC-8082E2459E15}"/>
              </a:ext>
            </a:extLst>
          </p:cNvPr>
          <p:cNvSpPr txBox="1"/>
          <p:nvPr/>
        </p:nvSpPr>
        <p:spPr>
          <a:xfrm>
            <a:off x="4011151" y="2890946"/>
            <a:ext cx="234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2</a:t>
            </a: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B94670FC-70A4-4A95-ACD8-DAE42C4AB1C7}"/>
              </a:ext>
            </a:extLst>
          </p:cNvPr>
          <p:cNvCxnSpPr>
            <a:endCxn id="4" idx="3"/>
          </p:cNvCxnSpPr>
          <p:nvPr/>
        </p:nvCxnSpPr>
        <p:spPr>
          <a:xfrm>
            <a:off x="3995317" y="2824480"/>
            <a:ext cx="619" cy="277278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6DE42D61-3C64-4074-B80A-85B30BE62484}"/>
              </a:ext>
            </a:extLst>
          </p:cNvPr>
          <p:cNvCxnSpPr/>
          <p:nvPr/>
        </p:nvCxnSpPr>
        <p:spPr>
          <a:xfrm flipH="1">
            <a:off x="1547664" y="5597264"/>
            <a:ext cx="246348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88D87531-A5D6-4483-8327-99FB726E0BC8}"/>
              </a:ext>
            </a:extLst>
          </p:cNvPr>
          <p:cNvCxnSpPr>
            <a:endCxn id="4" idx="0"/>
          </p:cNvCxnSpPr>
          <p:nvPr/>
        </p:nvCxnSpPr>
        <p:spPr>
          <a:xfrm flipV="1">
            <a:off x="1547664" y="2708920"/>
            <a:ext cx="2448272" cy="288834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EEDF729-796A-7A75-43A1-E6EAAAE6A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8512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DC79A0-5FED-4612-A0CA-58C348E74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Notatie van 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95562E-7C19-43D9-864F-4C2E8C65C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800" dirty="0"/>
              <a:t>Middelste letter is de hoek in de driehoek van de 3 letters.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Gelijkbenige driehoek 3">
            <a:extLst>
              <a:ext uri="{FF2B5EF4-FFF2-40B4-BE49-F238E27FC236}">
                <a16:creationId xmlns:a16="http://schemas.microsoft.com/office/drawing/2014/main" id="{45188419-6837-4200-B1D6-5DC9F3D394B6}"/>
              </a:ext>
            </a:extLst>
          </p:cNvPr>
          <p:cNvSpPr/>
          <p:nvPr/>
        </p:nvSpPr>
        <p:spPr>
          <a:xfrm>
            <a:off x="1547664" y="2708920"/>
            <a:ext cx="4896544" cy="2888344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4499A1C6-F73B-4A85-AFCD-8D7097A30F4D}"/>
              </a:ext>
            </a:extLst>
          </p:cNvPr>
          <p:cNvCxnSpPr>
            <a:cxnSpLocks/>
          </p:cNvCxnSpPr>
          <p:nvPr/>
        </p:nvCxnSpPr>
        <p:spPr>
          <a:xfrm>
            <a:off x="3995317" y="2781695"/>
            <a:ext cx="0" cy="28883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610D109D-218D-416F-B4E6-A6F9E3709EDE}"/>
              </a:ext>
            </a:extLst>
          </p:cNvPr>
          <p:cNvSpPr txBox="1"/>
          <p:nvPr/>
        </p:nvSpPr>
        <p:spPr>
          <a:xfrm>
            <a:off x="1123764" y="548170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D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59E0A7B-3D03-44EE-8F28-CD2E299C91D9}"/>
              </a:ext>
            </a:extLst>
          </p:cNvPr>
          <p:cNvSpPr txBox="1"/>
          <p:nvPr/>
        </p:nvSpPr>
        <p:spPr>
          <a:xfrm>
            <a:off x="3833918" y="5602236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S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610052A-E74D-47E0-BA0D-18936A06002D}"/>
              </a:ext>
            </a:extLst>
          </p:cNvPr>
          <p:cNvSpPr txBox="1"/>
          <p:nvPr/>
        </p:nvSpPr>
        <p:spPr>
          <a:xfrm>
            <a:off x="3752664" y="2112675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F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4A9FBBA-17F2-4E98-BAF5-12746E0AA269}"/>
              </a:ext>
            </a:extLst>
          </p:cNvPr>
          <p:cNvSpPr txBox="1"/>
          <p:nvPr/>
        </p:nvSpPr>
        <p:spPr>
          <a:xfrm>
            <a:off x="6544072" y="537249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E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560C406-6C73-4933-AE61-363A51E518A3}"/>
              </a:ext>
            </a:extLst>
          </p:cNvPr>
          <p:cNvSpPr txBox="1"/>
          <p:nvPr/>
        </p:nvSpPr>
        <p:spPr>
          <a:xfrm>
            <a:off x="5660883" y="3229500"/>
            <a:ext cx="1666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 </a:t>
            </a:r>
            <a:r>
              <a:rPr lang="nl-NL" sz="2800" b="1" dirty="0">
                <a:solidFill>
                  <a:srgbClr val="CC00CC"/>
                </a:solidFill>
                <a:sym typeface="Symbol" panose="05050102010706020507" pitchFamily="18" charset="2"/>
              </a:rPr>
              <a:t> </a:t>
            </a:r>
            <a:r>
              <a:rPr lang="nl-NL" sz="2800" dirty="0">
                <a:solidFill>
                  <a:srgbClr val="CC00CC"/>
                </a:solidFill>
              </a:rPr>
              <a:t>EFS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89CE6D7-59F5-42E4-A1DD-875B956B6AC4}"/>
              </a:ext>
            </a:extLst>
          </p:cNvPr>
          <p:cNvSpPr txBox="1"/>
          <p:nvPr/>
        </p:nvSpPr>
        <p:spPr>
          <a:xfrm>
            <a:off x="1739193" y="2562870"/>
            <a:ext cx="1666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 </a:t>
            </a:r>
            <a:r>
              <a:rPr lang="nl-NL" sz="2800" b="1" dirty="0">
                <a:solidFill>
                  <a:srgbClr val="FF0000"/>
                </a:solidFill>
                <a:sym typeface="Symbol" panose="05050102010706020507" pitchFamily="18" charset="2"/>
              </a:rPr>
              <a:t> </a:t>
            </a:r>
            <a:r>
              <a:rPr lang="nl-NL" sz="2800" dirty="0">
                <a:solidFill>
                  <a:srgbClr val="FF0000"/>
                </a:solidFill>
                <a:sym typeface="Symbol" panose="05050102010706020507" pitchFamily="18" charset="2"/>
              </a:rPr>
              <a:t>S</a:t>
            </a:r>
            <a:r>
              <a:rPr lang="nl-NL" sz="2800" dirty="0">
                <a:solidFill>
                  <a:srgbClr val="FF0000"/>
                </a:solidFill>
              </a:rPr>
              <a:t>FD</a:t>
            </a:r>
          </a:p>
        </p:txBody>
      </p: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85CF6E9E-9160-4F0C-B248-9939748572D2}"/>
              </a:ext>
            </a:extLst>
          </p:cNvPr>
          <p:cNvCxnSpPr>
            <a:cxnSpLocks/>
          </p:cNvCxnSpPr>
          <p:nvPr/>
        </p:nvCxnSpPr>
        <p:spPr>
          <a:xfrm flipH="1" flipV="1">
            <a:off x="4252335" y="3173031"/>
            <a:ext cx="1584183" cy="4050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80171F76-382D-4737-B5B4-DC6D4C4C92C6}"/>
              </a:ext>
            </a:extLst>
          </p:cNvPr>
          <p:cNvCxnSpPr/>
          <p:nvPr/>
        </p:nvCxnSpPr>
        <p:spPr>
          <a:xfrm>
            <a:off x="3131840" y="2824480"/>
            <a:ext cx="702078" cy="3485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kstvak 16">
            <a:extLst>
              <a:ext uri="{FF2B5EF4-FFF2-40B4-BE49-F238E27FC236}">
                <a16:creationId xmlns:a16="http://schemas.microsoft.com/office/drawing/2014/main" id="{A49EF239-7E3D-4274-90E0-F7038833631F}"/>
              </a:ext>
            </a:extLst>
          </p:cNvPr>
          <p:cNvSpPr txBox="1"/>
          <p:nvPr/>
        </p:nvSpPr>
        <p:spPr>
          <a:xfrm>
            <a:off x="3725904" y="2879332"/>
            <a:ext cx="234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1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70D14907-8F07-459A-B1DC-8082E2459E15}"/>
              </a:ext>
            </a:extLst>
          </p:cNvPr>
          <p:cNvSpPr txBox="1"/>
          <p:nvPr/>
        </p:nvSpPr>
        <p:spPr>
          <a:xfrm>
            <a:off x="4011151" y="2890946"/>
            <a:ext cx="234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2</a:t>
            </a: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81082C68-9F32-4512-BECD-46DD9CA1FF4C}"/>
              </a:ext>
            </a:extLst>
          </p:cNvPr>
          <p:cNvCxnSpPr/>
          <p:nvPr/>
        </p:nvCxnSpPr>
        <p:spPr>
          <a:xfrm>
            <a:off x="3995317" y="2824480"/>
            <a:ext cx="0" cy="2772784"/>
          </a:xfrm>
          <a:prstGeom prst="line">
            <a:avLst/>
          </a:prstGeom>
          <a:ln>
            <a:solidFill>
              <a:srgbClr val="CC00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327CEAFA-0346-4ACA-90CD-024547D851FA}"/>
              </a:ext>
            </a:extLst>
          </p:cNvPr>
          <p:cNvCxnSpPr>
            <a:endCxn id="4" idx="4"/>
          </p:cNvCxnSpPr>
          <p:nvPr/>
        </p:nvCxnSpPr>
        <p:spPr>
          <a:xfrm>
            <a:off x="4011151" y="5597264"/>
            <a:ext cx="2433057" cy="0"/>
          </a:xfrm>
          <a:prstGeom prst="line">
            <a:avLst/>
          </a:prstGeom>
          <a:ln>
            <a:solidFill>
              <a:srgbClr val="CC00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ECBBEB0B-4E1F-4836-9BF6-A125B98F20BC}"/>
              </a:ext>
            </a:extLst>
          </p:cNvPr>
          <p:cNvCxnSpPr>
            <a:stCxn id="4" idx="0"/>
            <a:endCxn id="4" idx="4"/>
          </p:cNvCxnSpPr>
          <p:nvPr/>
        </p:nvCxnSpPr>
        <p:spPr>
          <a:xfrm>
            <a:off x="3995936" y="2708920"/>
            <a:ext cx="2448272" cy="2888344"/>
          </a:xfrm>
          <a:prstGeom prst="line">
            <a:avLst/>
          </a:prstGeom>
          <a:ln>
            <a:solidFill>
              <a:srgbClr val="CC00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E1A6E62-6DEE-6385-B2C1-8058F6648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3160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5.4 </a:t>
            </a:r>
            <a:r>
              <a:rPr lang="nl-NL" dirty="0" err="1"/>
              <a:t>zIjde</a:t>
            </a:r>
            <a:r>
              <a:rPr lang="nl-NL" dirty="0"/>
              <a:t> berekenen met tangens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>
                <a:sym typeface="Symbol" panose="05050102010706020507" pitchFamily="18" charset="2"/>
              </a:rPr>
              <a:t>Tangens A (                                 ) </a:t>
            </a:r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2843808" y="2025714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u="sng" dirty="0"/>
              <a:t>Overstaande rechthoekszijde</a:t>
            </a:r>
          </a:p>
          <a:p>
            <a:r>
              <a:rPr lang="nl-NL" dirty="0"/>
              <a:t>          Aanliggende zijde</a:t>
            </a:r>
          </a:p>
        </p:txBody>
      </p:sp>
      <p:sp>
        <p:nvSpPr>
          <p:cNvPr id="4" name="Rechthoekige driehoek 3">
            <a:extLst>
              <a:ext uri="{FF2B5EF4-FFF2-40B4-BE49-F238E27FC236}">
                <a16:creationId xmlns:a16="http://schemas.microsoft.com/office/drawing/2014/main" id="{FE1B8ECA-BED3-4BD3-B1F6-4992DE989E40}"/>
              </a:ext>
            </a:extLst>
          </p:cNvPr>
          <p:cNvSpPr/>
          <p:nvPr/>
        </p:nvSpPr>
        <p:spPr>
          <a:xfrm flipH="1">
            <a:off x="1763688" y="4365104"/>
            <a:ext cx="3980132" cy="1143000"/>
          </a:xfrm>
          <a:prstGeom prst="rtTriangl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8F47C86-2B97-0EDE-B099-5CA26B7D91EF}"/>
              </a:ext>
            </a:extLst>
          </p:cNvPr>
          <p:cNvSpPr txBox="1"/>
          <p:nvPr/>
        </p:nvSpPr>
        <p:spPr>
          <a:xfrm flipH="1">
            <a:off x="5868144" y="4509120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    12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40F8CB3-6EFD-25A0-FF56-99C043333539}"/>
              </a:ext>
            </a:extLst>
          </p:cNvPr>
          <p:cNvSpPr txBox="1"/>
          <p:nvPr/>
        </p:nvSpPr>
        <p:spPr>
          <a:xfrm rot="16200000" flipH="1">
            <a:off x="3693096" y="4887305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    ?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687575E-C7F3-F234-4D5A-162CE984EAAF}"/>
              </a:ext>
            </a:extLst>
          </p:cNvPr>
          <p:cNvSpPr txBox="1"/>
          <p:nvPr/>
        </p:nvSpPr>
        <p:spPr>
          <a:xfrm rot="16200000" flipH="1">
            <a:off x="1488292" y="4425640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</a:t>
            </a:r>
            <a:r>
              <a:rPr lang="nl-NL" dirty="0">
                <a:sym typeface="Symbol" panose="05050102010706020507" pitchFamily="18" charset="2"/>
              </a:rPr>
              <a:t></a:t>
            </a:r>
            <a:r>
              <a:rPr lang="nl-NL" dirty="0"/>
              <a:t> A = 6</a:t>
            </a:r>
            <a:r>
              <a:rPr lang="nl-NL" sz="2400" baseline="30000" dirty="0"/>
              <a:t>∙</a:t>
            </a:r>
            <a:endParaRPr lang="nl-NL" baseline="30000" dirty="0"/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6CF49439-CE55-123D-1F4B-9ACFF3EBE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739013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Stappenplan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1. Schets</a:t>
            </a:r>
          </a:p>
          <a:p>
            <a:r>
              <a:rPr lang="nl-NL" dirty="0"/>
              <a:t>2. Letters bij de zijdes (SOA)</a:t>
            </a:r>
          </a:p>
          <a:p>
            <a:r>
              <a:rPr lang="nl-NL" dirty="0"/>
              <a:t>3.   …….</a:t>
            </a:r>
          </a:p>
          <a:p>
            <a:r>
              <a:rPr lang="nl-NL" dirty="0"/>
              <a:t>4. Getallen</a:t>
            </a:r>
          </a:p>
          <a:p>
            <a:r>
              <a:rPr lang="nl-NL" dirty="0"/>
              <a:t>5. Rekenen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AEAE3F4-BFE5-D07E-8D67-8A84CE9AA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710177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 Schets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CE00E10-EF01-0FFD-9512-CDD42FAF5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185472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 Soa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213" y="4458247"/>
            <a:ext cx="749873" cy="749873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DBBC76D6-F573-5D0B-17C1-0C5C494AB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5480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 Tangens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614838" y="1600019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Tangens =    Overstaande </a:t>
            </a:r>
          </a:p>
          <a:p>
            <a:r>
              <a:rPr lang="nl-NL" b="1" dirty="0">
                <a:solidFill>
                  <a:srgbClr val="FF0000"/>
                </a:solidFill>
              </a:rPr>
              <a:t>	       Aanliggende</a:t>
            </a: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2101279" y="1916832"/>
            <a:ext cx="12220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17D7E73-4D3C-646E-7165-5187C2028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2994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 Cijfers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vak 11"/>
              <p:cNvSpPr txBox="1"/>
              <p:nvPr/>
            </p:nvSpPr>
            <p:spPr>
              <a:xfrm>
                <a:off x="539552" y="1596616"/>
                <a:ext cx="6912768" cy="1363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i="1" dirty="0"/>
                  <a:t> </a:t>
                </a:r>
                <a:r>
                  <a:rPr lang="nl-NL" b="1" dirty="0"/>
                  <a:t>Tangens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1" i="1">
                            <a:latin typeface="Cambria Math" panose="02040503050406030204" pitchFamily="18" charset="0"/>
                          </a:rPr>
                          <m:t>𝑶𝒗𝒆𝒓𝒔𝒕𝒂𝒂𝒏𝒅𝒆</m:t>
                        </m:r>
                      </m:num>
                      <m:den>
                        <m:r>
                          <a:rPr lang="nl-NL" b="1" i="1">
                            <a:latin typeface="Cambria Math" panose="02040503050406030204" pitchFamily="18" charset="0"/>
                          </a:rPr>
                          <m:t>𝑨𝒂𝒏𝒍𝒊𝒈𝒈𝒆𝒏𝒅𝒆</m:t>
                        </m:r>
                      </m:den>
                    </m:f>
                  </m:oMath>
                </a14:m>
                <a:r>
                  <a:rPr lang="nl-NL" i="1" dirty="0"/>
                  <a:t>               </a:t>
                </a:r>
              </a:p>
              <a:p>
                <a:endParaRPr lang="nl-NL" b="1" dirty="0">
                  <a:solidFill>
                    <a:srgbClr val="FF0000"/>
                  </a:solidFill>
                </a:endParaRPr>
              </a:p>
              <a:p>
                <a:r>
                  <a:rPr lang="nl-NL" b="1" dirty="0">
                    <a:solidFill>
                      <a:srgbClr val="FF0000"/>
                    </a:solidFill>
                  </a:rPr>
                  <a:t>Tan 30</a:t>
                </a:r>
                <a:r>
                  <a:rPr lang="nl-NL" b="1" baseline="30000" dirty="0">
                    <a:solidFill>
                      <a:srgbClr val="FF0000"/>
                    </a:solidFill>
                  </a:rPr>
                  <a:t>o</a:t>
                </a:r>
                <a:r>
                  <a:rPr lang="nl-NL" b="1" dirty="0">
                    <a:solidFill>
                      <a:srgbClr val="FF0000"/>
                    </a:solidFill>
                  </a:rPr>
                  <a:t> =  DE</a:t>
                </a:r>
              </a:p>
              <a:p>
                <a:r>
                  <a:rPr lang="nl-NL" b="1" dirty="0">
                    <a:solidFill>
                      <a:srgbClr val="FF0000"/>
                    </a:solidFill>
                  </a:rPr>
                  <a:t>                  7</a:t>
                </a:r>
              </a:p>
            </p:txBody>
          </p:sp>
        </mc:Choice>
        <mc:Fallback xmlns="">
          <p:sp>
            <p:nvSpPr>
              <p:cNvPr id="12" name="Tekstvak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596616"/>
                <a:ext cx="6912768" cy="1363130"/>
              </a:xfrm>
              <a:prstGeom prst="rect">
                <a:avLst/>
              </a:prstGeom>
              <a:blipFill>
                <a:blip r:embed="rId3"/>
                <a:stretch>
                  <a:fillRect l="-794" b="-5804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Rechte verbindingslijn 14"/>
          <p:cNvCxnSpPr/>
          <p:nvPr/>
        </p:nvCxnSpPr>
        <p:spPr>
          <a:xfrm>
            <a:off x="1763688" y="2636912"/>
            <a:ext cx="2530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5C3D52E-448D-3789-F0DC-007DFE351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1451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9F3EA6-39F8-4951-8904-2A611D4B9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73E8AE-BFD3-47CA-BD69-5CED355C1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409" y="1463675"/>
            <a:ext cx="7239000" cy="4846638"/>
          </a:xfrm>
        </p:spPr>
        <p:txBody>
          <a:bodyPr/>
          <a:lstStyle/>
          <a:p>
            <a:r>
              <a:rPr lang="nl-NL" dirty="0"/>
              <a:t>Standaard: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Hoe weet je of je moet delen of vermenigvuldigen?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1353C5B-F8BE-4B04-B8D5-4F63051EBB04}"/>
              </a:ext>
            </a:extLst>
          </p:cNvPr>
          <p:cNvSpPr txBox="1"/>
          <p:nvPr/>
        </p:nvSpPr>
        <p:spPr>
          <a:xfrm>
            <a:off x="484676" y="3033363"/>
            <a:ext cx="1152128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DE ZIJDE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6FFCD71-2452-4BBF-8F61-3C0E0D46B02E}"/>
              </a:ext>
            </a:extLst>
          </p:cNvPr>
          <p:cNvSpPr txBox="1"/>
          <p:nvPr/>
        </p:nvSpPr>
        <p:spPr>
          <a:xfrm>
            <a:off x="1819537" y="3007058"/>
            <a:ext cx="317394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=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A78966E-232A-478F-BE3F-B9471CE0A5F1}"/>
              </a:ext>
            </a:extLst>
          </p:cNvPr>
          <p:cNvSpPr txBox="1"/>
          <p:nvPr/>
        </p:nvSpPr>
        <p:spPr>
          <a:xfrm>
            <a:off x="2335037" y="3025120"/>
            <a:ext cx="1362337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HET GETAL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3787465-DF7C-4C9D-80FC-F5A94F0E9F37}"/>
              </a:ext>
            </a:extLst>
          </p:cNvPr>
          <p:cNvSpPr txBox="1"/>
          <p:nvPr/>
        </p:nvSpPr>
        <p:spPr>
          <a:xfrm>
            <a:off x="5722278" y="2999270"/>
            <a:ext cx="1728192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DE FUNCTIE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A673AA1-9646-4104-A5B7-45993D21BB2B}"/>
              </a:ext>
            </a:extLst>
          </p:cNvPr>
          <p:cNvSpPr txBox="1"/>
          <p:nvPr/>
        </p:nvSpPr>
        <p:spPr>
          <a:xfrm flipH="1">
            <a:off x="3987124" y="2868558"/>
            <a:ext cx="1568964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Delen/vermenigvuldigen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95E01FA3-5B53-48F5-ADBB-B35265DAB1AC}"/>
              </a:ext>
            </a:extLst>
          </p:cNvPr>
          <p:cNvSpPr txBox="1"/>
          <p:nvPr/>
        </p:nvSpPr>
        <p:spPr>
          <a:xfrm>
            <a:off x="3275856" y="2130455"/>
            <a:ext cx="3492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rgbClr val="FF0000"/>
                </a:solidFill>
              </a:rPr>
              <a:t>ONDERDELEN</a:t>
            </a: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AA905776-3240-8C84-884F-1538C3604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28674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 </a:t>
            </a:r>
            <a:r>
              <a:rPr lang="nl-NL" dirty="0" err="1"/>
              <a:t>REkenen</a:t>
            </a:r>
            <a:endParaRPr lang="nl-NL" dirty="0"/>
          </a:p>
        </p:txBody>
      </p:sp>
      <p:sp>
        <p:nvSpPr>
          <p:cNvPr id="12" name="Tekstvak 11"/>
          <p:cNvSpPr txBox="1"/>
          <p:nvPr/>
        </p:nvSpPr>
        <p:spPr>
          <a:xfrm>
            <a:off x="885078" y="1727701"/>
            <a:ext cx="691276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i="1" dirty="0"/>
              <a:t>Tan 30</a:t>
            </a:r>
            <a:r>
              <a:rPr lang="nl-NL" sz="3200" i="1" baseline="30000" dirty="0"/>
              <a:t>o</a:t>
            </a:r>
            <a:r>
              <a:rPr lang="nl-NL" sz="3200" i="1" dirty="0"/>
              <a:t> =  DE </a:t>
            </a:r>
          </a:p>
          <a:p>
            <a:r>
              <a:rPr lang="nl-NL" sz="3200" i="1" dirty="0"/>
              <a:t>                 7 </a:t>
            </a:r>
          </a:p>
          <a:p>
            <a:endParaRPr lang="nl-NL" sz="3200" dirty="0"/>
          </a:p>
          <a:p>
            <a:r>
              <a:rPr lang="nl-NL" sz="4400" dirty="0"/>
              <a:t>DE = 7      Tan(30)</a:t>
            </a:r>
          </a:p>
          <a:p>
            <a:endParaRPr lang="nl-NL" sz="1400" dirty="0">
              <a:solidFill>
                <a:srgbClr val="FF0000"/>
              </a:solidFill>
            </a:endParaRPr>
          </a:p>
          <a:p>
            <a:endParaRPr lang="nl-NL" sz="1400" dirty="0">
              <a:solidFill>
                <a:srgbClr val="FF0000"/>
              </a:solidFill>
            </a:endParaRPr>
          </a:p>
          <a:p>
            <a:endParaRPr lang="nl-NL" sz="1200" dirty="0">
              <a:solidFill>
                <a:srgbClr val="FF0000"/>
              </a:solidFill>
            </a:endParaRP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3059832" y="2276872"/>
            <a:ext cx="2703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vak 20">
            <a:extLst>
              <a:ext uri="{FF2B5EF4-FFF2-40B4-BE49-F238E27FC236}">
                <a16:creationId xmlns:a16="http://schemas.microsoft.com/office/drawing/2014/main" id="{1C086E64-6B54-4D49-B640-C0906DA44C1A}"/>
              </a:ext>
            </a:extLst>
          </p:cNvPr>
          <p:cNvSpPr txBox="1"/>
          <p:nvPr/>
        </p:nvSpPr>
        <p:spPr>
          <a:xfrm>
            <a:off x="4044811" y="2420888"/>
            <a:ext cx="3492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rgbClr val="FF0000"/>
                </a:solidFill>
              </a:rPr>
              <a:t>ONDERDELEN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FF52C0DC-BB1B-4CE3-8E86-C024CD249B4C}"/>
              </a:ext>
            </a:extLst>
          </p:cNvPr>
          <p:cNvSpPr txBox="1"/>
          <p:nvPr/>
        </p:nvSpPr>
        <p:spPr>
          <a:xfrm flipH="1">
            <a:off x="2862086" y="3356992"/>
            <a:ext cx="468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X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26BEB8B-BA7F-EE4C-06C4-254FC660C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8436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 </a:t>
            </a:r>
            <a:r>
              <a:rPr lang="nl-NL" dirty="0" err="1"/>
              <a:t>REkenen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513291" y="1628800"/>
            <a:ext cx="6912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/>
              <a:t>Tan 30</a:t>
            </a:r>
            <a:r>
              <a:rPr lang="nl-NL" i="1" baseline="30000" dirty="0"/>
              <a:t>o</a:t>
            </a:r>
            <a:r>
              <a:rPr lang="nl-NL" i="1" dirty="0"/>
              <a:t> =  DE </a:t>
            </a:r>
          </a:p>
          <a:p>
            <a:r>
              <a:rPr lang="nl-NL" i="1" dirty="0"/>
              <a:t>                 7 </a:t>
            </a:r>
          </a:p>
          <a:p>
            <a:endParaRPr lang="nl-NL" i="1" dirty="0"/>
          </a:p>
          <a:p>
            <a:r>
              <a:rPr lang="nl-NL" dirty="0"/>
              <a:t>DE =  7 x tan(30)</a:t>
            </a:r>
          </a:p>
          <a:p>
            <a:r>
              <a:rPr lang="nl-NL" b="1" dirty="0">
                <a:solidFill>
                  <a:srgbClr val="FF0000"/>
                </a:solidFill>
              </a:rPr>
              <a:t>DE = 4,0</a:t>
            </a: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1626173" y="1919781"/>
            <a:ext cx="2703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41FD616-A12A-DC40-4FA9-B11819B88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851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Stappenplan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1. Schets</a:t>
            </a:r>
          </a:p>
          <a:p>
            <a:r>
              <a:rPr lang="nl-NL" dirty="0"/>
              <a:t>2. SOA</a:t>
            </a:r>
          </a:p>
          <a:p>
            <a:r>
              <a:rPr lang="nl-NL" dirty="0"/>
              <a:t>3. ……</a:t>
            </a:r>
          </a:p>
          <a:p>
            <a:r>
              <a:rPr lang="nl-NL" dirty="0"/>
              <a:t>4. Getallen</a:t>
            </a:r>
          </a:p>
          <a:p>
            <a:r>
              <a:rPr lang="nl-NL" dirty="0"/>
              <a:t>5. Rekenen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97BCFD4-89F6-B4F0-17C0-ED237465B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470425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 Schets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447764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497402" y="4456563"/>
            <a:ext cx="601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?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CAE6EFD-F41E-3FFD-7BB6-76752B657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643099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 Soa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564160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213" y="4458247"/>
            <a:ext cx="749873" cy="749873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1E60091F-6464-A82B-DA6A-22454B98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7497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 tangens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498246" y="3996293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614838" y="1600019"/>
            <a:ext cx="6912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i="1" dirty="0"/>
          </a:p>
          <a:p>
            <a:r>
              <a:rPr lang="nl-NL" b="1" dirty="0">
                <a:solidFill>
                  <a:srgbClr val="FF0000"/>
                </a:solidFill>
              </a:rPr>
              <a:t>Tangens = Overstaande </a:t>
            </a:r>
          </a:p>
          <a:p>
            <a:r>
              <a:rPr lang="nl-NL" b="1" dirty="0">
                <a:solidFill>
                  <a:srgbClr val="FF0000"/>
                </a:solidFill>
              </a:rPr>
              <a:t>	   Aanliggende</a:t>
            </a: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1887208" y="2204864"/>
            <a:ext cx="12220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A35F47E-747F-D5F0-81C9-831157771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4814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 Cijfers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vak 11"/>
              <p:cNvSpPr txBox="1"/>
              <p:nvPr/>
            </p:nvSpPr>
            <p:spPr>
              <a:xfrm>
                <a:off x="539552" y="1596616"/>
                <a:ext cx="6912768" cy="1363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i="1" dirty="0"/>
                  <a:t> </a:t>
                </a:r>
                <a:r>
                  <a:rPr lang="nl-NL" b="1" dirty="0"/>
                  <a:t>Tangens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1" i="1">
                            <a:latin typeface="Cambria Math" panose="02040503050406030204" pitchFamily="18" charset="0"/>
                          </a:rPr>
                          <m:t>𝑶𝒗𝒆𝒓𝒔𝒕𝒂𝒂𝒏𝒅𝒆</m:t>
                        </m:r>
                      </m:num>
                      <m:den>
                        <m:r>
                          <a:rPr lang="nl-NL" b="1" i="1">
                            <a:latin typeface="Cambria Math" panose="02040503050406030204" pitchFamily="18" charset="0"/>
                          </a:rPr>
                          <m:t>𝑨𝒂𝒏𝒍𝒊𝒈𝒈𝒆𝒏𝒅𝒆</m:t>
                        </m:r>
                      </m:den>
                    </m:f>
                    <m:r>
                      <a:rPr lang="nl-NL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l-NL" b="1" dirty="0">
                  <a:solidFill>
                    <a:srgbClr val="FF0000"/>
                  </a:solidFill>
                </a:endParaRPr>
              </a:p>
              <a:p>
                <a:endParaRPr lang="nl-NL" b="1" dirty="0">
                  <a:solidFill>
                    <a:srgbClr val="FF0000"/>
                  </a:solidFill>
                </a:endParaRPr>
              </a:p>
              <a:p>
                <a:r>
                  <a:rPr lang="nl-NL" b="1" dirty="0">
                    <a:solidFill>
                      <a:srgbClr val="FF0000"/>
                    </a:solidFill>
                  </a:rPr>
                  <a:t>Tan </a:t>
                </a:r>
                <a:r>
                  <a:rPr lang="nl-NL" i="1" dirty="0">
                    <a:solidFill>
                      <a:srgbClr val="FF0000"/>
                    </a:solidFill>
                    <a:sym typeface="Symbol" panose="05050102010706020507" pitchFamily="18" charset="2"/>
                  </a:rPr>
                  <a:t> </a:t>
                </a:r>
                <a:r>
                  <a:rPr lang="nl-NL" i="1" dirty="0">
                    <a:solidFill>
                      <a:srgbClr val="FF0000"/>
                    </a:solidFill>
                  </a:rPr>
                  <a:t>F</a:t>
                </a:r>
                <a:r>
                  <a:rPr lang="nl-NL" b="1" dirty="0">
                    <a:solidFill>
                      <a:srgbClr val="FF0000"/>
                    </a:solidFill>
                  </a:rPr>
                  <a:t> =  8</a:t>
                </a:r>
              </a:p>
              <a:p>
                <a:r>
                  <a:rPr lang="nl-NL" b="1" dirty="0">
                    <a:solidFill>
                      <a:srgbClr val="FF0000"/>
                    </a:solidFill>
                  </a:rPr>
                  <a:t>                 7</a:t>
                </a:r>
              </a:p>
            </p:txBody>
          </p:sp>
        </mc:Choice>
        <mc:Fallback xmlns="">
          <p:sp>
            <p:nvSpPr>
              <p:cNvPr id="12" name="Tekstvak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596616"/>
                <a:ext cx="6912768" cy="1363130"/>
              </a:xfrm>
              <a:prstGeom prst="rect">
                <a:avLst/>
              </a:prstGeom>
              <a:blipFill>
                <a:blip r:embed="rId3"/>
                <a:stretch>
                  <a:fillRect l="-794" b="-5804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Rechte verbindingslijn 14"/>
          <p:cNvCxnSpPr/>
          <p:nvPr/>
        </p:nvCxnSpPr>
        <p:spPr>
          <a:xfrm>
            <a:off x="1769967" y="2636912"/>
            <a:ext cx="2530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FA5E9C2-02BC-6ADE-04A8-A2654C1C8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4773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 Rekenen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?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513291" y="1628800"/>
            <a:ext cx="6912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/>
              <a:t>Tan </a:t>
            </a:r>
            <a:r>
              <a:rPr lang="nl-NL" i="1" dirty="0">
                <a:sym typeface="Symbol"/>
              </a:rPr>
              <a:t> F</a:t>
            </a:r>
            <a:r>
              <a:rPr lang="nl-NL" i="1" dirty="0"/>
              <a:t> =   8 </a:t>
            </a:r>
          </a:p>
          <a:p>
            <a:r>
              <a:rPr lang="nl-NL" i="1" dirty="0"/>
              <a:t>                7 </a:t>
            </a:r>
          </a:p>
          <a:p>
            <a:endParaRPr lang="nl-NL" i="1" dirty="0"/>
          </a:p>
          <a:p>
            <a:r>
              <a:rPr lang="nl-NL" i="1" dirty="0">
                <a:sym typeface="Symbol"/>
              </a:rPr>
              <a:t> F</a:t>
            </a:r>
            <a:r>
              <a:rPr lang="nl-NL" dirty="0"/>
              <a:t> = Tan</a:t>
            </a:r>
            <a:r>
              <a:rPr lang="nl-NL" baseline="30000" dirty="0"/>
              <a:t>-1</a:t>
            </a:r>
            <a:r>
              <a:rPr lang="nl-NL" dirty="0"/>
              <a:t>(8:7)</a:t>
            </a:r>
          </a:p>
          <a:p>
            <a:r>
              <a:rPr lang="nl-NL" i="1" dirty="0">
                <a:solidFill>
                  <a:srgbClr val="FF0000"/>
                </a:solidFill>
                <a:sym typeface="Symbol"/>
              </a:rPr>
              <a:t> F</a:t>
            </a:r>
            <a:r>
              <a:rPr lang="nl-NL" i="1" dirty="0">
                <a:solidFill>
                  <a:srgbClr val="FF0000"/>
                </a:solidFill>
              </a:rPr>
              <a:t> </a:t>
            </a:r>
            <a:r>
              <a:rPr lang="nl-NL" b="1" dirty="0">
                <a:solidFill>
                  <a:srgbClr val="FF0000"/>
                </a:solidFill>
              </a:rPr>
              <a:t> = 49</a:t>
            </a:r>
            <a:r>
              <a:rPr lang="nl-NL" b="1" baseline="30000" dirty="0">
                <a:solidFill>
                  <a:srgbClr val="FF0000"/>
                </a:solidFill>
              </a:rPr>
              <a:t>0</a:t>
            </a:r>
            <a:endParaRPr lang="nl-NL" b="1" dirty="0">
              <a:solidFill>
                <a:srgbClr val="FF0000"/>
              </a:solidFill>
            </a:endParaRP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1626173" y="1919781"/>
            <a:ext cx="2703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A7D8E9C-3522-1656-BFD1-12EEB13F4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4171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stelling van Pythagoras gebruik je:</a:t>
            </a:r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Alleen voor </a:t>
            </a:r>
            <a:r>
              <a:rPr lang="nl-NL" dirty="0">
                <a:solidFill>
                  <a:srgbClr val="FF0000"/>
                </a:solidFill>
              </a:rPr>
              <a:t>rechthoek</a:t>
            </a:r>
            <a:r>
              <a:rPr lang="nl-NL" dirty="0"/>
              <a:t>ige driehoeken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Om de schuine zijde te berekenen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Om de </a:t>
            </a:r>
            <a:r>
              <a:rPr lang="nl-NL" dirty="0" err="1"/>
              <a:t>rechthoekszijdes</a:t>
            </a:r>
            <a:r>
              <a:rPr lang="nl-NL" dirty="0"/>
              <a:t> te bereken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4405502"/>
            <a:ext cx="1524000" cy="186690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4446637"/>
            <a:ext cx="2466975" cy="184785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00" y="238125"/>
            <a:ext cx="1495425" cy="13716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0CD0BF8-D0DC-9590-26A6-44527BE5F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656892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Pythagoras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Werkschema</a:t>
                </a: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 25 = 5</a:t>
                </a:r>
              </a:p>
              <a:p>
                <a:endParaRPr lang="nl-NL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nl-NL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𝑂𝐹</m:t>
                    </m:r>
                    <m:r>
                      <a:rPr lang="nl-NL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nl-NL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𝑠𝑛𝑒𝑙𝑙𝑒𝑟</m:t>
                    </m:r>
                    <m:r>
                      <a:rPr lang="nl-NL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       </m:t>
                    </m:r>
                    <m:r>
                      <a:rPr lang="nl-NL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𝑆𝑍</m:t>
                    </m:r>
                    <m:r>
                      <a:rPr lang="nl-NL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nl-NL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𝑅𝐻𝑍</m:t>
                        </m:r>
                        <m:r>
                          <a:rPr lang="nl-NL" b="0" i="1" baseline="300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𝑅𝐻𝑍</m:t>
                        </m:r>
                      </m:e>
                    </m:rad>
                    <m:r>
                      <a:rPr lang="nl-NL" b="0" i="0" baseline="300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nl-NL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nl-NL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381391"/>
              </p:ext>
            </p:extLst>
          </p:nvPr>
        </p:nvGraphicFramePr>
        <p:xfrm>
          <a:off x="1111052" y="2348880"/>
          <a:ext cx="5515293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451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16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Gekromde PIJL-OMLAAG 4"/>
          <p:cNvSpPr/>
          <p:nvPr/>
        </p:nvSpPr>
        <p:spPr>
          <a:xfrm rot="10800000">
            <a:off x="4076700" y="4033044"/>
            <a:ext cx="1575420" cy="62009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-468560" y="6302278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7236296" y="3068958"/>
            <a:ext cx="288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FF0000"/>
                </a:solidFill>
              </a:rPr>
              <a:t>+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EB1DC61-D2FC-7B44-81D3-C6E2EDCCF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0401" y="220462"/>
            <a:ext cx="2743438" cy="1670449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90844309-2E02-1E62-89CB-BFFE5AADA2D4}"/>
              </a:ext>
            </a:extLst>
          </p:cNvPr>
          <p:cNvSpPr txBox="1"/>
          <p:nvPr/>
        </p:nvSpPr>
        <p:spPr>
          <a:xfrm>
            <a:off x="5508104" y="1806647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E10D262B-E535-CC73-3D2E-5470DBBE07F6}"/>
              </a:ext>
            </a:extLst>
          </p:cNvPr>
          <p:cNvSpPr txBox="1"/>
          <p:nvPr/>
        </p:nvSpPr>
        <p:spPr>
          <a:xfrm>
            <a:off x="4159052" y="760140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207A1C30-8E65-A429-3107-A1003AF8D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2781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78 -0.05811 L 0.42118 -0.42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48" y="-1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Pythagoras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Werkschema</a:t>
                </a: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 64 = 8</a:t>
                </a:r>
              </a:p>
              <a:p>
                <a:endParaRPr lang="nl-NL" dirty="0"/>
              </a:p>
              <a:p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𝑂𝐹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𝑠𝑛𝑒𝑙𝑙𝑒𝑟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       </m:t>
                    </m:r>
                    <m:r>
                      <a:rPr lang="nl-NL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𝑅𝐻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  <m:r>
                          <a:rPr lang="nl-NL" i="1" baseline="3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nl-NL" b="0" i="1" baseline="300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𝑅𝐻𝑍</m:t>
                        </m:r>
                      </m:e>
                    </m:rad>
                    <m:r>
                      <a:rPr lang="nl-NL" baseline="30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nl-NL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nl-NL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798489"/>
              </p:ext>
            </p:extLst>
          </p:nvPr>
        </p:nvGraphicFramePr>
        <p:xfrm>
          <a:off x="1111052" y="2348880"/>
          <a:ext cx="6096000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64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Gekromde PIJL-OMLAAG 4"/>
          <p:cNvSpPr/>
          <p:nvPr/>
        </p:nvSpPr>
        <p:spPr>
          <a:xfrm rot="10800000">
            <a:off x="4076700" y="4033044"/>
            <a:ext cx="1575420" cy="62009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-468560" y="6302278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7307610" y="2631636"/>
            <a:ext cx="288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FF0000"/>
                </a:solidFill>
              </a:rPr>
              <a:t>_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2869302-E641-D9FA-3B99-7A024F71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253" y="44494"/>
            <a:ext cx="2743438" cy="1670449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4429375E-52D8-54B9-82E6-46002DB9B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942" y="682170"/>
            <a:ext cx="408467" cy="499915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31FBAA1E-AE01-E859-D700-826246AF4AAE}"/>
              </a:ext>
            </a:extLst>
          </p:cNvPr>
          <p:cNvSpPr txBox="1"/>
          <p:nvPr/>
        </p:nvSpPr>
        <p:spPr>
          <a:xfrm>
            <a:off x="6084168" y="518836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10</a:t>
            </a: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49ACE099-E13F-FE38-2905-CE9F545DA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1513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57 -0.11459 L 0.40139 -0.4821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48" y="-1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DC79A0-5FED-4612-A0CA-58C348E74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Notatie van 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95562E-7C19-43D9-864F-4C2E8C65C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Soms zit een hoek in 2 (of meer) driehoeken.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Gelijkbenige driehoek 3">
            <a:extLst>
              <a:ext uri="{FF2B5EF4-FFF2-40B4-BE49-F238E27FC236}">
                <a16:creationId xmlns:a16="http://schemas.microsoft.com/office/drawing/2014/main" id="{45188419-6837-4200-B1D6-5DC9F3D394B6}"/>
              </a:ext>
            </a:extLst>
          </p:cNvPr>
          <p:cNvSpPr/>
          <p:nvPr/>
        </p:nvSpPr>
        <p:spPr>
          <a:xfrm>
            <a:off x="1547664" y="2708920"/>
            <a:ext cx="4896544" cy="2888344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4499A1C6-F73B-4A85-AFCD-8D7097A30F4D}"/>
              </a:ext>
            </a:extLst>
          </p:cNvPr>
          <p:cNvCxnSpPr>
            <a:cxnSpLocks/>
          </p:cNvCxnSpPr>
          <p:nvPr/>
        </p:nvCxnSpPr>
        <p:spPr>
          <a:xfrm>
            <a:off x="3995317" y="2781695"/>
            <a:ext cx="0" cy="28883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610D109D-218D-416F-B4E6-A6F9E3709EDE}"/>
              </a:ext>
            </a:extLst>
          </p:cNvPr>
          <p:cNvSpPr txBox="1"/>
          <p:nvPr/>
        </p:nvSpPr>
        <p:spPr>
          <a:xfrm>
            <a:off x="1123764" y="548170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D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59E0A7B-3D03-44EE-8F28-CD2E299C91D9}"/>
              </a:ext>
            </a:extLst>
          </p:cNvPr>
          <p:cNvSpPr txBox="1"/>
          <p:nvPr/>
        </p:nvSpPr>
        <p:spPr>
          <a:xfrm>
            <a:off x="3833918" y="5602236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S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610052A-E74D-47E0-BA0D-18936A06002D}"/>
              </a:ext>
            </a:extLst>
          </p:cNvPr>
          <p:cNvSpPr txBox="1"/>
          <p:nvPr/>
        </p:nvSpPr>
        <p:spPr>
          <a:xfrm>
            <a:off x="3752664" y="2112675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F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4A9FBBA-17F2-4E98-BAF5-12746E0AA269}"/>
              </a:ext>
            </a:extLst>
          </p:cNvPr>
          <p:cNvSpPr txBox="1"/>
          <p:nvPr/>
        </p:nvSpPr>
        <p:spPr>
          <a:xfrm>
            <a:off x="6544072" y="537249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E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89CE6D7-59F5-42E4-A1DD-875B956B6AC4}"/>
              </a:ext>
            </a:extLst>
          </p:cNvPr>
          <p:cNvSpPr txBox="1"/>
          <p:nvPr/>
        </p:nvSpPr>
        <p:spPr>
          <a:xfrm>
            <a:off x="1739193" y="2562870"/>
            <a:ext cx="1666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 </a:t>
            </a:r>
            <a:r>
              <a:rPr lang="nl-NL" sz="2800" b="1" dirty="0">
                <a:solidFill>
                  <a:srgbClr val="FF0000"/>
                </a:solidFill>
                <a:sym typeface="Symbol" panose="05050102010706020507" pitchFamily="18" charset="2"/>
              </a:rPr>
              <a:t> </a:t>
            </a:r>
            <a:r>
              <a:rPr lang="nl-NL" sz="2800" dirty="0">
                <a:solidFill>
                  <a:srgbClr val="FF0000"/>
                </a:solidFill>
                <a:sym typeface="Symbol" panose="05050102010706020507" pitchFamily="18" charset="2"/>
              </a:rPr>
              <a:t>S</a:t>
            </a:r>
            <a:r>
              <a:rPr lang="nl-NL" sz="2800" dirty="0">
                <a:solidFill>
                  <a:srgbClr val="FF0000"/>
                </a:solidFill>
              </a:rPr>
              <a:t>FD</a:t>
            </a:r>
          </a:p>
        </p:txBody>
      </p:sp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80171F76-382D-4737-B5B4-DC6D4C4C92C6}"/>
              </a:ext>
            </a:extLst>
          </p:cNvPr>
          <p:cNvCxnSpPr/>
          <p:nvPr/>
        </p:nvCxnSpPr>
        <p:spPr>
          <a:xfrm>
            <a:off x="3131840" y="2824480"/>
            <a:ext cx="702078" cy="3485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kstvak 16">
            <a:extLst>
              <a:ext uri="{FF2B5EF4-FFF2-40B4-BE49-F238E27FC236}">
                <a16:creationId xmlns:a16="http://schemas.microsoft.com/office/drawing/2014/main" id="{A49EF239-7E3D-4274-90E0-F7038833631F}"/>
              </a:ext>
            </a:extLst>
          </p:cNvPr>
          <p:cNvSpPr txBox="1"/>
          <p:nvPr/>
        </p:nvSpPr>
        <p:spPr>
          <a:xfrm>
            <a:off x="3725904" y="2879332"/>
            <a:ext cx="234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1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70D14907-8F07-459A-B1DC-8082E2459E15}"/>
              </a:ext>
            </a:extLst>
          </p:cNvPr>
          <p:cNvSpPr txBox="1"/>
          <p:nvPr/>
        </p:nvSpPr>
        <p:spPr>
          <a:xfrm>
            <a:off x="4011151" y="2890946"/>
            <a:ext cx="234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2</a:t>
            </a: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B94670FC-70A4-4A95-ACD8-DAE42C4AB1C7}"/>
              </a:ext>
            </a:extLst>
          </p:cNvPr>
          <p:cNvCxnSpPr>
            <a:endCxn id="4" idx="3"/>
          </p:cNvCxnSpPr>
          <p:nvPr/>
        </p:nvCxnSpPr>
        <p:spPr>
          <a:xfrm>
            <a:off x="3995317" y="2824480"/>
            <a:ext cx="619" cy="277278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6DE42D61-3C64-4074-B80A-85B30BE62484}"/>
              </a:ext>
            </a:extLst>
          </p:cNvPr>
          <p:cNvCxnSpPr/>
          <p:nvPr/>
        </p:nvCxnSpPr>
        <p:spPr>
          <a:xfrm flipH="1">
            <a:off x="1547664" y="5597264"/>
            <a:ext cx="246348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88D87531-A5D6-4483-8327-99FB726E0BC8}"/>
              </a:ext>
            </a:extLst>
          </p:cNvPr>
          <p:cNvCxnSpPr>
            <a:endCxn id="4" idx="0"/>
          </p:cNvCxnSpPr>
          <p:nvPr/>
        </p:nvCxnSpPr>
        <p:spPr>
          <a:xfrm flipV="1">
            <a:off x="1547664" y="2708920"/>
            <a:ext cx="2448272" cy="288834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6747EBF-1BEC-71CA-E5DD-2ED82BF2C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9632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DC79A0-5FED-4612-A0CA-58C348E74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Notatie van 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95562E-7C19-43D9-864F-4C2E8C65C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800" dirty="0"/>
              <a:t>Middelste letter is de hoek in de driehoek van de 3 letters.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Gelijkbenige driehoek 3">
            <a:extLst>
              <a:ext uri="{FF2B5EF4-FFF2-40B4-BE49-F238E27FC236}">
                <a16:creationId xmlns:a16="http://schemas.microsoft.com/office/drawing/2014/main" id="{45188419-6837-4200-B1D6-5DC9F3D394B6}"/>
              </a:ext>
            </a:extLst>
          </p:cNvPr>
          <p:cNvSpPr/>
          <p:nvPr/>
        </p:nvSpPr>
        <p:spPr>
          <a:xfrm>
            <a:off x="1547664" y="2708920"/>
            <a:ext cx="4896544" cy="2888344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4499A1C6-F73B-4A85-AFCD-8D7097A30F4D}"/>
              </a:ext>
            </a:extLst>
          </p:cNvPr>
          <p:cNvCxnSpPr>
            <a:cxnSpLocks/>
          </p:cNvCxnSpPr>
          <p:nvPr/>
        </p:nvCxnSpPr>
        <p:spPr>
          <a:xfrm>
            <a:off x="3995317" y="2781695"/>
            <a:ext cx="0" cy="28883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610D109D-218D-416F-B4E6-A6F9E3709EDE}"/>
              </a:ext>
            </a:extLst>
          </p:cNvPr>
          <p:cNvSpPr txBox="1"/>
          <p:nvPr/>
        </p:nvSpPr>
        <p:spPr>
          <a:xfrm>
            <a:off x="1123764" y="548170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D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59E0A7B-3D03-44EE-8F28-CD2E299C91D9}"/>
              </a:ext>
            </a:extLst>
          </p:cNvPr>
          <p:cNvSpPr txBox="1"/>
          <p:nvPr/>
        </p:nvSpPr>
        <p:spPr>
          <a:xfrm>
            <a:off x="3833918" y="5602236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S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610052A-E74D-47E0-BA0D-18936A06002D}"/>
              </a:ext>
            </a:extLst>
          </p:cNvPr>
          <p:cNvSpPr txBox="1"/>
          <p:nvPr/>
        </p:nvSpPr>
        <p:spPr>
          <a:xfrm>
            <a:off x="3752664" y="2112675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F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4A9FBBA-17F2-4E98-BAF5-12746E0AA269}"/>
              </a:ext>
            </a:extLst>
          </p:cNvPr>
          <p:cNvSpPr txBox="1"/>
          <p:nvPr/>
        </p:nvSpPr>
        <p:spPr>
          <a:xfrm>
            <a:off x="6544072" y="537249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E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560C406-6C73-4933-AE61-363A51E518A3}"/>
              </a:ext>
            </a:extLst>
          </p:cNvPr>
          <p:cNvSpPr txBox="1"/>
          <p:nvPr/>
        </p:nvSpPr>
        <p:spPr>
          <a:xfrm>
            <a:off x="5660883" y="3229500"/>
            <a:ext cx="1666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 </a:t>
            </a:r>
            <a:r>
              <a:rPr lang="nl-NL" sz="2800" b="1" dirty="0">
                <a:solidFill>
                  <a:srgbClr val="CC00CC"/>
                </a:solidFill>
                <a:sym typeface="Symbol" panose="05050102010706020507" pitchFamily="18" charset="2"/>
              </a:rPr>
              <a:t> </a:t>
            </a:r>
            <a:r>
              <a:rPr lang="nl-NL" sz="2800" dirty="0">
                <a:solidFill>
                  <a:srgbClr val="CC00CC"/>
                </a:solidFill>
              </a:rPr>
              <a:t>EFS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89CE6D7-59F5-42E4-A1DD-875B956B6AC4}"/>
              </a:ext>
            </a:extLst>
          </p:cNvPr>
          <p:cNvSpPr txBox="1"/>
          <p:nvPr/>
        </p:nvSpPr>
        <p:spPr>
          <a:xfrm>
            <a:off x="1739193" y="2562870"/>
            <a:ext cx="1666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 </a:t>
            </a:r>
            <a:r>
              <a:rPr lang="nl-NL" sz="2800" b="1" dirty="0">
                <a:solidFill>
                  <a:srgbClr val="FF0000"/>
                </a:solidFill>
                <a:sym typeface="Symbol" panose="05050102010706020507" pitchFamily="18" charset="2"/>
              </a:rPr>
              <a:t> </a:t>
            </a:r>
            <a:r>
              <a:rPr lang="nl-NL" sz="2800" dirty="0">
                <a:solidFill>
                  <a:srgbClr val="FF0000"/>
                </a:solidFill>
                <a:sym typeface="Symbol" panose="05050102010706020507" pitchFamily="18" charset="2"/>
              </a:rPr>
              <a:t>S</a:t>
            </a:r>
            <a:r>
              <a:rPr lang="nl-NL" sz="2800" dirty="0">
                <a:solidFill>
                  <a:srgbClr val="FF0000"/>
                </a:solidFill>
              </a:rPr>
              <a:t>FD</a:t>
            </a:r>
          </a:p>
        </p:txBody>
      </p: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85CF6E9E-9160-4F0C-B248-9939748572D2}"/>
              </a:ext>
            </a:extLst>
          </p:cNvPr>
          <p:cNvCxnSpPr>
            <a:cxnSpLocks/>
          </p:cNvCxnSpPr>
          <p:nvPr/>
        </p:nvCxnSpPr>
        <p:spPr>
          <a:xfrm flipH="1" flipV="1">
            <a:off x="4252335" y="3173031"/>
            <a:ext cx="1584183" cy="4050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80171F76-382D-4737-B5B4-DC6D4C4C92C6}"/>
              </a:ext>
            </a:extLst>
          </p:cNvPr>
          <p:cNvCxnSpPr/>
          <p:nvPr/>
        </p:nvCxnSpPr>
        <p:spPr>
          <a:xfrm>
            <a:off x="3131840" y="2824480"/>
            <a:ext cx="702078" cy="3485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kstvak 16">
            <a:extLst>
              <a:ext uri="{FF2B5EF4-FFF2-40B4-BE49-F238E27FC236}">
                <a16:creationId xmlns:a16="http://schemas.microsoft.com/office/drawing/2014/main" id="{A49EF239-7E3D-4274-90E0-F7038833631F}"/>
              </a:ext>
            </a:extLst>
          </p:cNvPr>
          <p:cNvSpPr txBox="1"/>
          <p:nvPr/>
        </p:nvSpPr>
        <p:spPr>
          <a:xfrm>
            <a:off x="3725904" y="2879332"/>
            <a:ext cx="234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1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70D14907-8F07-459A-B1DC-8082E2459E15}"/>
              </a:ext>
            </a:extLst>
          </p:cNvPr>
          <p:cNvSpPr txBox="1"/>
          <p:nvPr/>
        </p:nvSpPr>
        <p:spPr>
          <a:xfrm>
            <a:off x="4011151" y="2890946"/>
            <a:ext cx="234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2</a:t>
            </a: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81082C68-9F32-4512-BECD-46DD9CA1FF4C}"/>
              </a:ext>
            </a:extLst>
          </p:cNvPr>
          <p:cNvCxnSpPr/>
          <p:nvPr/>
        </p:nvCxnSpPr>
        <p:spPr>
          <a:xfrm>
            <a:off x="3995317" y="2824480"/>
            <a:ext cx="0" cy="2772784"/>
          </a:xfrm>
          <a:prstGeom prst="line">
            <a:avLst/>
          </a:prstGeom>
          <a:ln>
            <a:solidFill>
              <a:srgbClr val="CC00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327CEAFA-0346-4ACA-90CD-024547D851FA}"/>
              </a:ext>
            </a:extLst>
          </p:cNvPr>
          <p:cNvCxnSpPr>
            <a:endCxn id="4" idx="4"/>
          </p:cNvCxnSpPr>
          <p:nvPr/>
        </p:nvCxnSpPr>
        <p:spPr>
          <a:xfrm>
            <a:off x="4011151" y="5597264"/>
            <a:ext cx="2433057" cy="0"/>
          </a:xfrm>
          <a:prstGeom prst="line">
            <a:avLst/>
          </a:prstGeom>
          <a:ln>
            <a:solidFill>
              <a:srgbClr val="CC00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ECBBEB0B-4E1F-4836-9BF6-A125B98F20BC}"/>
              </a:ext>
            </a:extLst>
          </p:cNvPr>
          <p:cNvCxnSpPr>
            <a:stCxn id="4" idx="0"/>
            <a:endCxn id="4" idx="4"/>
          </p:cNvCxnSpPr>
          <p:nvPr/>
        </p:nvCxnSpPr>
        <p:spPr>
          <a:xfrm>
            <a:off x="3995936" y="2708920"/>
            <a:ext cx="2448272" cy="2888344"/>
          </a:xfrm>
          <a:prstGeom prst="line">
            <a:avLst/>
          </a:prstGeom>
          <a:ln>
            <a:solidFill>
              <a:srgbClr val="CC00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E6BC4EB-37C0-CFF6-A15D-61B16436A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6108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Hoekensom driehoeken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 elke driehoek zijn de drie </a:t>
            </a:r>
            <a:r>
              <a:rPr lang="nl-NL"/>
              <a:t>hoeken opgeteld:…</a:t>
            </a:r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828584"/>
            <a:ext cx="5040560" cy="3354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868578D-276B-684E-305F-D76B42469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81080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Tangens Moeilijk?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: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0" y="2132856"/>
            <a:ext cx="5871107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A2F53B6-7149-6616-9937-9B120BFA9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4279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1276D9-EF7B-5B34-C226-611801048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Denk je dat je het kunt???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D00F508-A071-D44C-5289-779BAAFB77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400" dirty="0">
                <a:highlight>
                  <a:srgbClr val="FFFF00"/>
                </a:highlight>
              </a:rPr>
              <a:t>Van driehoek ABC is de hoek B 90</a:t>
            </a:r>
            <a:r>
              <a:rPr lang="nl-NL" sz="2400" baseline="30000" dirty="0">
                <a:highlight>
                  <a:srgbClr val="FFFF00"/>
                </a:highlight>
              </a:rPr>
              <a:t>◦</a:t>
            </a:r>
            <a:r>
              <a:rPr lang="nl-NL" sz="2400" dirty="0">
                <a:highlight>
                  <a:srgbClr val="FFFF00"/>
                </a:highlight>
              </a:rPr>
              <a:t>, zijde AB 5cm en hoek A 35</a:t>
            </a:r>
            <a:r>
              <a:rPr lang="nl-NL" sz="2400" baseline="30000" dirty="0">
                <a:highlight>
                  <a:srgbClr val="FFFF00"/>
                </a:highlight>
              </a:rPr>
              <a:t> ◦</a:t>
            </a:r>
            <a:r>
              <a:rPr lang="nl-NL" sz="2400" dirty="0">
                <a:highlight>
                  <a:srgbClr val="FFFF00"/>
                </a:highlight>
              </a:rPr>
              <a:t>.</a:t>
            </a:r>
          </a:p>
          <a:p>
            <a:r>
              <a:rPr lang="nl-NL" dirty="0"/>
              <a:t>Bereken hoek C, zijde BC en zijde AC.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sz="2400" dirty="0">
                <a:highlight>
                  <a:srgbClr val="FFFF00"/>
                </a:highlight>
              </a:rPr>
              <a:t>Van driehoek DEF is de hoek </a:t>
            </a:r>
            <a:r>
              <a:rPr lang="nl-NL" sz="2000" dirty="0">
                <a:highlight>
                  <a:srgbClr val="FFFF00"/>
                </a:highlight>
              </a:rPr>
              <a:t>E 90</a:t>
            </a:r>
            <a:r>
              <a:rPr lang="nl-NL" sz="2000" baseline="30000" dirty="0">
                <a:highlight>
                  <a:srgbClr val="FFFF00"/>
                </a:highlight>
              </a:rPr>
              <a:t>◦</a:t>
            </a:r>
            <a:r>
              <a:rPr lang="nl-NL" sz="2000" dirty="0">
                <a:highlight>
                  <a:srgbClr val="FFFF00"/>
                </a:highlight>
              </a:rPr>
              <a:t>, zijde DE 7 cm en zijde EF 8 cm.</a:t>
            </a:r>
          </a:p>
          <a:p>
            <a:r>
              <a:rPr lang="nl-NL" dirty="0"/>
              <a:t>Bereken hoek D, hoek F en zijde DF.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C3A0956-10F6-0AC3-A5A0-8B7F7C1B12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10104" r="43701" b="37401"/>
          <a:stretch>
            <a:fillRect/>
          </a:stretch>
        </p:blipFill>
        <p:spPr>
          <a:xfrm>
            <a:off x="2627784" y="4656163"/>
            <a:ext cx="2574230" cy="18002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1DE1FF1-B681-A7AD-711F-624334DB8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368586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04C5D-BF8F-6F37-5676-5B6398CA5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A8F36-0533-0C85-26BC-D61C9FB2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Denk je dat je het kunt???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09247CD-04EA-663C-73E8-77173CEDD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400" dirty="0">
                <a:highlight>
                  <a:srgbClr val="FFFF00"/>
                </a:highlight>
              </a:rPr>
              <a:t>Van de gelijkbenige driehoek KLM:</a:t>
            </a:r>
          </a:p>
          <a:p>
            <a:pPr marL="457200" indent="-457200">
              <a:buAutoNum type="arabicParenR"/>
            </a:pPr>
            <a:r>
              <a:rPr lang="nl-NL" sz="2400" dirty="0">
                <a:highlight>
                  <a:srgbClr val="FFFF00"/>
                </a:highlight>
              </a:rPr>
              <a:t>zijde KM = LM</a:t>
            </a:r>
          </a:p>
          <a:p>
            <a:pPr marL="457200" indent="-457200">
              <a:buAutoNum type="arabicParenR"/>
            </a:pPr>
            <a:r>
              <a:rPr lang="nl-NL" sz="2400" dirty="0">
                <a:highlight>
                  <a:srgbClr val="FFFF00"/>
                </a:highlight>
              </a:rPr>
              <a:t>hoek K 55</a:t>
            </a:r>
            <a:r>
              <a:rPr lang="nl-NL" sz="2400" baseline="30000" dirty="0">
                <a:highlight>
                  <a:srgbClr val="FFFF00"/>
                </a:highlight>
              </a:rPr>
              <a:t>◦</a:t>
            </a:r>
          </a:p>
          <a:p>
            <a:pPr marL="457200" indent="-457200">
              <a:buAutoNum type="arabicParenR"/>
            </a:pPr>
            <a:r>
              <a:rPr lang="nl-NL" sz="2400" dirty="0">
                <a:highlight>
                  <a:srgbClr val="FFFF00"/>
                </a:highlight>
              </a:rPr>
              <a:t>zijde KL 10cm.</a:t>
            </a:r>
          </a:p>
          <a:p>
            <a:r>
              <a:rPr lang="nl-NL" dirty="0"/>
              <a:t>Bereken hoek L, hoek M en zijden KM en LM.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0B76D9E-3AE9-F1E8-ECD3-47B7C1BBB2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10104" r="43701" b="37401"/>
          <a:stretch>
            <a:fillRect/>
          </a:stretch>
        </p:blipFill>
        <p:spPr>
          <a:xfrm>
            <a:off x="2411760" y="4293096"/>
            <a:ext cx="2574230" cy="18002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A83A2AD-D117-078E-4FAD-CEE82818C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628276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1333</Words>
  <Application>Microsoft Office PowerPoint</Application>
  <PresentationFormat>Diavoorstelling (4:3)</PresentationFormat>
  <Paragraphs>548</Paragraphs>
  <Slides>48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48</vt:i4>
      </vt:variant>
    </vt:vector>
  </HeadingPairs>
  <TitlesOfParts>
    <vt:vector size="56" baseType="lpstr">
      <vt:lpstr>Aptos</vt:lpstr>
      <vt:lpstr>Cambria Math</vt:lpstr>
      <vt:lpstr>Symbol</vt:lpstr>
      <vt:lpstr>Times New Roman</vt:lpstr>
      <vt:lpstr>Trebuchet MS</vt:lpstr>
      <vt:lpstr>Wingdings</vt:lpstr>
      <vt:lpstr>Wingdings 2</vt:lpstr>
      <vt:lpstr>H1.4-1.6-oudpp</vt:lpstr>
      <vt:lpstr>Wiskunde 3Tl</vt:lpstr>
      <vt:lpstr>Wiskunde leer je door:</vt:lpstr>
      <vt:lpstr>Waar gaat dit hoofdstuk over?</vt:lpstr>
      <vt:lpstr>5.1 Hellingspercentage</vt:lpstr>
      <vt:lpstr>5.1 hellingspercentage</vt:lpstr>
      <vt:lpstr>5.1 hellingspercentage</vt:lpstr>
      <vt:lpstr>Hellingshoek</vt:lpstr>
      <vt:lpstr>5.1 hellingspercentage</vt:lpstr>
      <vt:lpstr>5.1 hellingspercentage</vt:lpstr>
      <vt:lpstr>5.1 hellingspercentage</vt:lpstr>
      <vt:lpstr>5.2 Rechthoekige driehoek</vt:lpstr>
      <vt:lpstr>5.2 Rechthoekige driehoek</vt:lpstr>
      <vt:lpstr>5.2 Aanliggend &amp; overstaand</vt:lpstr>
      <vt:lpstr>5.2 Rechthoekige driehoek</vt:lpstr>
      <vt:lpstr>5.2 Tangens van een hoek</vt:lpstr>
      <vt:lpstr>5.2 Tangens van een hoek</vt:lpstr>
      <vt:lpstr>5.2 Tangens van een hoek</vt:lpstr>
      <vt:lpstr>5.3 hoek berekenen met tangens</vt:lpstr>
      <vt:lpstr>5.3 hoek berekenen met tangens</vt:lpstr>
      <vt:lpstr>5.3 hoek berekenen met tangens</vt:lpstr>
      <vt:lpstr>5.3 hoek berekenen met tangens</vt:lpstr>
      <vt:lpstr>5.3 hoek berekenen met tangens</vt:lpstr>
      <vt:lpstr>Notatie van Hoeken</vt:lpstr>
      <vt:lpstr>Notatie van Hoeken</vt:lpstr>
      <vt:lpstr>5.4 zIjde berekenen met tangens</vt:lpstr>
      <vt:lpstr>Stappenplan </vt:lpstr>
      <vt:lpstr>1. Schets</vt:lpstr>
      <vt:lpstr>2. Soa</vt:lpstr>
      <vt:lpstr>3. Tangens</vt:lpstr>
      <vt:lpstr>4. Cijfers</vt:lpstr>
      <vt:lpstr>Rekenen</vt:lpstr>
      <vt:lpstr>5. REkenen</vt:lpstr>
      <vt:lpstr>5. REkenen</vt:lpstr>
      <vt:lpstr>Stappenplan </vt:lpstr>
      <vt:lpstr>1. Schets</vt:lpstr>
      <vt:lpstr>2. Soa</vt:lpstr>
      <vt:lpstr>3. tangens</vt:lpstr>
      <vt:lpstr>4. Cijfers</vt:lpstr>
      <vt:lpstr>5. Rekenen</vt:lpstr>
      <vt:lpstr>Pythagoras</vt:lpstr>
      <vt:lpstr>Pythagoras</vt:lpstr>
      <vt:lpstr>Pythagoras</vt:lpstr>
      <vt:lpstr>Notatie van Hoeken</vt:lpstr>
      <vt:lpstr>Notatie van Hoeken</vt:lpstr>
      <vt:lpstr>Hoekensom driehoeken</vt:lpstr>
      <vt:lpstr>Tangens Moeilijk?</vt:lpstr>
      <vt:lpstr>Denk je dat je het kunt???</vt:lpstr>
      <vt:lpstr>Denk je dat je het kunt???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189</cp:revision>
  <dcterms:created xsi:type="dcterms:W3CDTF">2013-09-15T12:09:42Z</dcterms:created>
  <dcterms:modified xsi:type="dcterms:W3CDTF">2026-07-25T09:31:32Z</dcterms:modified>
</cp:coreProperties>
</file>