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420" r:id="rId2"/>
    <p:sldId id="309" r:id="rId3"/>
    <p:sldId id="408" r:id="rId4"/>
    <p:sldId id="409" r:id="rId5"/>
    <p:sldId id="418" r:id="rId6"/>
    <p:sldId id="419" r:id="rId7"/>
    <p:sldId id="410" r:id="rId8"/>
    <p:sldId id="411" r:id="rId9"/>
    <p:sldId id="412" r:id="rId10"/>
    <p:sldId id="413" r:id="rId11"/>
    <p:sldId id="414" r:id="rId12"/>
    <p:sldId id="435" r:id="rId13"/>
    <p:sldId id="433" r:id="rId14"/>
    <p:sldId id="415" r:id="rId15"/>
    <p:sldId id="416" r:id="rId16"/>
    <p:sldId id="434" r:id="rId17"/>
    <p:sldId id="395" r:id="rId18"/>
    <p:sldId id="396" r:id="rId19"/>
    <p:sldId id="424" r:id="rId20"/>
    <p:sldId id="397" r:id="rId21"/>
    <p:sldId id="398" r:id="rId22"/>
    <p:sldId id="399" r:id="rId23"/>
    <p:sldId id="350" r:id="rId24"/>
    <p:sldId id="352" r:id="rId25"/>
    <p:sldId id="353" r:id="rId26"/>
    <p:sldId id="430" r:id="rId27"/>
    <p:sldId id="431" r:id="rId28"/>
    <p:sldId id="438" r:id="rId29"/>
    <p:sldId id="439" r:id="rId30"/>
    <p:sldId id="440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70" autoAdjust="0"/>
    <p:restoredTop sz="99642" autoAdjust="0"/>
  </p:normalViewPr>
  <p:slideViewPr>
    <p:cSldViewPr>
      <p:cViewPr varScale="1">
        <p:scale>
          <a:sx n="82" d="100"/>
          <a:sy n="82" d="100"/>
        </p:scale>
        <p:origin x="1181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321" units="cm"/>
          <inkml:channel name="Y" type="integer" max="17055" units="cm"/>
          <inkml:channel name="T" type="integer" max="2.14748E9" units="dev"/>
        </inkml:traceFormat>
        <inkml:channelProperties>
          <inkml:channelProperty channel="X" name="resolution" value="177.78365" units="1/cm"/>
          <inkml:channelProperty channel="Y" name="resolution" value="159.99062" units="1/cm"/>
          <inkml:channelProperty channel="T" name="resolution" value="1" units="1/dev"/>
        </inkml:channelProperties>
      </inkml:inkSource>
      <inkml:timestamp xml:id="ts0" timeString="2025-04-15T07:07:52.2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21801 8763 0,'-1'-15'0,"1"-7"16,4-3-16,1-6 16,2-1-16,0-2 15,-5 5-15,-8 7 0,-3 6 16,-2 6-16,-4 3 16,0 5-16,-4 3 15,1 3-15,2 1 0,5 3 16,2 3-16,2 5 15,6 0-15,2 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95296-3353-47AB-990A-4E5256692830}" type="datetimeFigureOut">
              <a:rPr lang="nl-NL" smtClean="0"/>
              <a:t>25-7-2026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8CE5F-3EF3-4685-9F36-C931D8150BE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634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en-US" dirty="0"/>
          </a:p>
        </p:txBody>
      </p:sp>
      <p:sp>
        <p:nvSpPr>
          <p:cNvPr id="819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1E0948-4A6D-4927-82C5-47158FF5A415}" type="slidenum">
              <a:rPr lang="nl-NL" altLang="en-US" smtClean="0">
                <a:latin typeface="Trebuchet MS" panose="020B0603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nl-NL" altLang="en-US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596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8CE5F-3EF3-4685-9F36-C931D8150BEA}" type="slidenum">
              <a:rPr lang="nl-NL" smtClean="0"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16649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275FE0B-164E-45DA-9002-83C8CE716ED3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12467-E380-465C-8416-68124E91FB08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8BFB5CAA-316D-4BE1-BF65-2CEB5DC5749B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92CC4-1770-4FC8-B820-CD58254054AB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7B4F5-840F-4FBA-BC7E-3F70BB3C4730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07AFE-8617-4B6D-9FA9-D2162244A46B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BF6A4-1D41-407E-8F90-A0D60DBD8FAB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1A46E-58BD-416C-8E93-F33F4BC89A24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50F9ABE-D321-4AFF-8407-D218566C742C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50883-D372-4D83-84C1-29935476B74F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7BD2DEA-5F0F-4A72-BFC1-69D1B10EA413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FFB7697D-3810-4E40-9116-8B6FCFACB443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3Tl</a:t>
            </a:r>
          </a:p>
        </p:txBody>
      </p:sp>
      <p:sp>
        <p:nvSpPr>
          <p:cNvPr id="7171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Hoofdstuk 6: Verbanden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0B2DAF6-0FDC-8736-F801-B9799B2D6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15C4947-743C-09A0-A42B-EB80DF6CF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6.1 Periodieke verbanden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Grafiek met tijd</a:t>
            </a:r>
          </a:p>
          <a:p>
            <a:endParaRPr lang="nl-NL" dirty="0"/>
          </a:p>
          <a:p>
            <a:r>
              <a:rPr lang="nl-NL" dirty="0"/>
              <a:t>Om de zoveel tijd een herhaling (bijv. eb en vloed)</a:t>
            </a:r>
          </a:p>
          <a:p>
            <a:endParaRPr lang="nl-NL" dirty="0"/>
          </a:p>
          <a:p>
            <a:r>
              <a:rPr lang="nl-NL" dirty="0"/>
              <a:t>Herhaling = periode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4109742"/>
            <a:ext cx="3375620" cy="2346621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C99DADD-A9E7-4143-7071-30D19E7A2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66181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6.1 Periodieke verbanden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Maximum</a:t>
            </a:r>
          </a:p>
          <a:p>
            <a:r>
              <a:rPr lang="nl-NL" dirty="0"/>
              <a:t>Minimum</a:t>
            </a:r>
          </a:p>
          <a:p>
            <a:r>
              <a:rPr lang="nl-NL" dirty="0"/>
              <a:t>Periode</a:t>
            </a:r>
          </a:p>
          <a:p>
            <a:r>
              <a:rPr lang="nl-NL" dirty="0"/>
              <a:t>Grafiek aflezen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3631448"/>
            <a:ext cx="4039764" cy="2808312"/>
          </a:xfrm>
          <a:prstGeom prst="rect">
            <a:avLst/>
          </a:prstGeom>
        </p:spPr>
      </p:pic>
      <p:sp>
        <p:nvSpPr>
          <p:cNvPr id="4" name="PIJL-OMLAAG 3"/>
          <p:cNvSpPr/>
          <p:nvPr/>
        </p:nvSpPr>
        <p:spPr>
          <a:xfrm>
            <a:off x="5076056" y="2348880"/>
            <a:ext cx="432048" cy="15121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PIJL-RECHTS 5"/>
          <p:cNvSpPr/>
          <p:nvPr/>
        </p:nvSpPr>
        <p:spPr>
          <a:xfrm>
            <a:off x="2411760" y="5301208"/>
            <a:ext cx="1440160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cxnSp>
        <p:nvCxnSpPr>
          <p:cNvPr id="8" name="Rechte verbindingslijn 7"/>
          <p:cNvCxnSpPr/>
          <p:nvPr/>
        </p:nvCxnSpPr>
        <p:spPr>
          <a:xfrm>
            <a:off x="4302080" y="5695104"/>
            <a:ext cx="1980000" cy="0"/>
          </a:xfrm>
          <a:prstGeom prst="line">
            <a:avLst/>
          </a:prstGeom>
          <a:ln w="603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DA12BFE7-107D-57FF-EF23-443B84509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7580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6.1 Periodieke verbanden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Evenwichtsstand</a:t>
            </a:r>
            <a:r>
              <a:rPr lang="nl-NL" dirty="0"/>
              <a:t>: midden tussen het hoogste en laagste punt.</a:t>
            </a:r>
          </a:p>
          <a:p>
            <a:r>
              <a:rPr lang="nl-NL" b="1" dirty="0"/>
              <a:t>Amplitude</a:t>
            </a:r>
            <a:r>
              <a:rPr lang="nl-NL" dirty="0"/>
              <a:t>: afstand tussen evenwichtsstand en hoogste (of laagste) punt.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3631448"/>
            <a:ext cx="4039764" cy="2808312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/>
        </p:nvCxnSpPr>
        <p:spPr>
          <a:xfrm>
            <a:off x="3851920" y="4869160"/>
            <a:ext cx="3535708" cy="0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>
            <a:off x="5292080" y="4077072"/>
            <a:ext cx="0" cy="79208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Rechte verbindingslijn 11"/>
          <p:cNvCxnSpPr/>
          <p:nvPr/>
        </p:nvCxnSpPr>
        <p:spPr>
          <a:xfrm>
            <a:off x="6228184" y="4869160"/>
            <a:ext cx="0" cy="79208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DD65866-B6CB-2F0F-F8E4-764C8BEB9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71012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6.1 Periodieke verbanden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Frequentie</a:t>
            </a:r>
            <a:r>
              <a:rPr lang="nl-NL" dirty="0"/>
              <a:t>: hoe vaak komt de periode voor in een tijdsbestek ( minuten, uren, dagen, jaren…)</a:t>
            </a:r>
          </a:p>
          <a:p>
            <a:r>
              <a:rPr lang="nl-NL" dirty="0"/>
              <a:t>Periode van eb-vloed = 12u. Frequentie is 2x per dag.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3631448"/>
            <a:ext cx="4039764" cy="2808312"/>
          </a:xfrm>
          <a:prstGeom prst="rect">
            <a:avLst/>
          </a:prstGeom>
        </p:spPr>
      </p:pic>
      <p:cxnSp>
        <p:nvCxnSpPr>
          <p:cNvPr id="6" name="Rechte verbindingslijn 5"/>
          <p:cNvCxnSpPr/>
          <p:nvPr/>
        </p:nvCxnSpPr>
        <p:spPr>
          <a:xfrm>
            <a:off x="4427984" y="5589240"/>
            <a:ext cx="165618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8C65AC2-E42A-3464-A4E3-4347D9FF3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8897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6.2 kwadratische verbanden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hoogte van een bal is afhankelijk van hoe ver hij onderweg is.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789040"/>
            <a:ext cx="4808861" cy="1983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Gekromde PIJL-OMLAAG 6"/>
          <p:cNvSpPr/>
          <p:nvPr/>
        </p:nvSpPr>
        <p:spPr>
          <a:xfrm>
            <a:off x="2085883" y="3573016"/>
            <a:ext cx="5099909" cy="1800200"/>
          </a:xfrm>
          <a:prstGeom prst="curved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8" name="Gekromde PIJL-OMLAAG 7"/>
          <p:cNvSpPr/>
          <p:nvPr/>
        </p:nvSpPr>
        <p:spPr>
          <a:xfrm>
            <a:off x="2085883" y="3141795"/>
            <a:ext cx="6480720" cy="2215963"/>
          </a:xfrm>
          <a:prstGeom prst="curved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tx1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386" y="4292927"/>
            <a:ext cx="4937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9B9DF62-9C6C-1C51-A994-E4151F5E1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1103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6.2 kwadratische verbanden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Woordformule: </a:t>
            </a:r>
            <a:r>
              <a:rPr lang="nl-NL" b="1" i="1" dirty="0"/>
              <a:t>hoogte = 6 x afstand – afstand</a:t>
            </a:r>
            <a:r>
              <a:rPr lang="nl-NL" b="1" i="1" baseline="30000" dirty="0"/>
              <a:t>2</a:t>
            </a:r>
          </a:p>
          <a:p>
            <a:endParaRPr lang="nl-NL" dirty="0"/>
          </a:p>
          <a:p>
            <a:r>
              <a:rPr lang="nl-NL" dirty="0"/>
              <a:t>Kwadratische formule (“</a:t>
            </a:r>
            <a:r>
              <a:rPr lang="nl-NL" b="1" i="1" dirty="0"/>
              <a:t>afstand</a:t>
            </a:r>
            <a:r>
              <a:rPr lang="nl-NL" b="1" i="1" baseline="30000" dirty="0"/>
              <a:t>2</a:t>
            </a:r>
            <a:r>
              <a:rPr lang="nl-NL" b="1" i="1" dirty="0"/>
              <a:t>”</a:t>
            </a:r>
            <a:r>
              <a:rPr lang="nl-NL" dirty="0"/>
              <a:t>)</a:t>
            </a:r>
          </a:p>
          <a:p>
            <a:pPr marL="0" indent="0">
              <a:buNone/>
            </a:pPr>
            <a:endParaRPr lang="nl-NL" b="1" i="1" baseline="30000" dirty="0"/>
          </a:p>
          <a:p>
            <a:r>
              <a:rPr lang="nl-NL" b="1" i="1" dirty="0"/>
              <a:t>hoogte = 6a – a</a:t>
            </a:r>
            <a:r>
              <a:rPr lang="nl-NL" b="1" i="1" baseline="30000" dirty="0"/>
              <a:t>2 </a:t>
            </a:r>
          </a:p>
          <a:p>
            <a:endParaRPr lang="nl-NL" b="1" i="1" baseline="30000" dirty="0"/>
          </a:p>
          <a:p>
            <a:r>
              <a:rPr lang="nl-NL" dirty="0"/>
              <a:t>Als je de afstand weet kan je de hoogte van de bal berekenen.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E3A8A21-2F80-3F0E-05A2-1661DFE26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9787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</a:t>
            </a:r>
            <a:r>
              <a:rPr lang="nl-NL"/>
              <a:t>.2 </a:t>
            </a:r>
            <a:r>
              <a:rPr lang="nl-NL" dirty="0"/>
              <a:t>formules en parabolen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i="1" dirty="0"/>
              <a:t>hoogte = 6a – a</a:t>
            </a:r>
            <a:r>
              <a:rPr lang="nl-NL" b="1" i="1" baseline="30000" dirty="0"/>
              <a:t>2 </a:t>
            </a:r>
          </a:p>
          <a:p>
            <a:r>
              <a:rPr lang="nl-NL" dirty="0"/>
              <a:t>Tabel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Welke hoogte heeft de bal als hij 1 meter ver is?</a:t>
            </a:r>
          </a:p>
          <a:p>
            <a:endParaRPr lang="nl-NL" dirty="0"/>
          </a:p>
          <a:p>
            <a:r>
              <a:rPr lang="nl-NL" b="1" i="1" dirty="0"/>
              <a:t>hoogte = 6 x </a:t>
            </a:r>
            <a:r>
              <a:rPr lang="nl-NL" b="1" i="1" dirty="0">
                <a:solidFill>
                  <a:srgbClr val="FF0000"/>
                </a:solidFill>
              </a:rPr>
              <a:t>1</a:t>
            </a:r>
            <a:r>
              <a:rPr lang="nl-NL" b="1" i="1" dirty="0"/>
              <a:t> –  </a:t>
            </a:r>
            <a:r>
              <a:rPr lang="nl-NL" b="1" i="1" dirty="0">
                <a:solidFill>
                  <a:srgbClr val="FF0000"/>
                </a:solidFill>
              </a:rPr>
              <a:t>1</a:t>
            </a:r>
            <a:r>
              <a:rPr lang="nl-NL" b="1" i="1" baseline="30000" dirty="0"/>
              <a:t>2 </a:t>
            </a:r>
          </a:p>
          <a:p>
            <a:endParaRPr lang="nl-NL" b="1" i="1" baseline="30000" dirty="0"/>
          </a:p>
          <a:p>
            <a:r>
              <a:rPr lang="nl-NL" b="1" i="1" dirty="0"/>
              <a:t>hoogte = 5</a:t>
            </a:r>
            <a:endParaRPr lang="nl-NL" b="1" i="1" baseline="30000" dirty="0"/>
          </a:p>
          <a:p>
            <a:pPr marL="0" indent="0">
              <a:buNone/>
            </a:pPr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1331640" y="2708920"/>
          <a:ext cx="6095999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1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r>
                        <a:rPr lang="nl-NL" dirty="0"/>
                        <a:t>afstand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hoogte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kstvak 5"/>
          <p:cNvSpPr txBox="1"/>
          <p:nvPr/>
        </p:nvSpPr>
        <p:spPr>
          <a:xfrm>
            <a:off x="4427984" y="4869318"/>
            <a:ext cx="3180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rgbClr val="FF0000"/>
                </a:solidFill>
                <a:latin typeface="Showcard Gothic" panose="04020904020102020604" pitchFamily="82" charset="0"/>
              </a:rPr>
              <a:t>Rekenregels!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t 4">
                <a:extLst>
                  <a:ext uri="{FF2B5EF4-FFF2-40B4-BE49-F238E27FC236}">
                    <a16:creationId xmlns:a16="http://schemas.microsoft.com/office/drawing/2014/main" id="{ADE968AB-89E9-8938-6828-F6CD9CCE216F}"/>
                  </a:ext>
                </a:extLst>
              </p14:cNvPr>
              <p14:cNvContentPartPr/>
              <p14:nvPr/>
            </p14:nvContentPartPr>
            <p14:xfrm>
              <a:off x="7807680" y="3066480"/>
              <a:ext cx="49680" cy="88560"/>
            </p14:xfrm>
          </p:contentPart>
        </mc:Choice>
        <mc:Fallback xmlns="">
          <p:pic>
            <p:nvPicPr>
              <p:cNvPr id="5" name="Inkt 4">
                <a:extLst>
                  <a:ext uri="{FF2B5EF4-FFF2-40B4-BE49-F238E27FC236}">
                    <a16:creationId xmlns:a16="http://schemas.microsoft.com/office/drawing/2014/main" id="{ADE968AB-89E9-8938-6828-F6CD9CCE216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98320" y="3057120"/>
                <a:ext cx="68400" cy="10728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EECE1F8C-DE58-C1F0-1DBD-528E74F38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9708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6.2 kwadratische verbanden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i="1" dirty="0"/>
              <a:t>hoogte = 6a – a</a:t>
            </a:r>
            <a:r>
              <a:rPr lang="nl-NL" b="1" i="1" baseline="30000" dirty="0"/>
              <a:t>2 </a:t>
            </a:r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Welke hoogte heeft de bal als hij 2 meter ver is?</a:t>
            </a:r>
          </a:p>
          <a:p>
            <a:endParaRPr lang="nl-NL" dirty="0"/>
          </a:p>
          <a:p>
            <a:r>
              <a:rPr lang="nl-NL" b="1" i="1" dirty="0"/>
              <a:t>hoogte = 6 x </a:t>
            </a:r>
            <a:r>
              <a:rPr lang="nl-NL" b="1" i="1" dirty="0">
                <a:solidFill>
                  <a:srgbClr val="FF0000"/>
                </a:solidFill>
              </a:rPr>
              <a:t>2</a:t>
            </a:r>
            <a:r>
              <a:rPr lang="nl-NL" b="1" i="1" dirty="0"/>
              <a:t> –  </a:t>
            </a:r>
            <a:r>
              <a:rPr lang="nl-NL" b="1" i="1" dirty="0">
                <a:solidFill>
                  <a:srgbClr val="FF0000"/>
                </a:solidFill>
              </a:rPr>
              <a:t>2</a:t>
            </a:r>
            <a:r>
              <a:rPr lang="nl-NL" b="1" i="1" baseline="30000" dirty="0"/>
              <a:t>2 </a:t>
            </a:r>
          </a:p>
          <a:p>
            <a:endParaRPr lang="nl-NL" b="1" i="1" baseline="30000" dirty="0"/>
          </a:p>
          <a:p>
            <a:r>
              <a:rPr lang="nl-NL" b="1" i="1" dirty="0"/>
              <a:t>hoogte = 8</a:t>
            </a:r>
            <a:endParaRPr lang="nl-NL" b="1" i="1" baseline="30000" dirty="0"/>
          </a:p>
          <a:p>
            <a:pPr marL="0" indent="0">
              <a:buNone/>
            </a:pPr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1379984" y="2121417"/>
          <a:ext cx="6095999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1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r>
                        <a:rPr lang="nl-NL" dirty="0"/>
                        <a:t>afstand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12">
                <a:tc>
                  <a:txBody>
                    <a:bodyPr/>
                    <a:lstStyle/>
                    <a:p>
                      <a:r>
                        <a:rPr lang="nl-NL" dirty="0"/>
                        <a:t>hoogte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kstvak 5"/>
          <p:cNvSpPr txBox="1"/>
          <p:nvPr/>
        </p:nvSpPr>
        <p:spPr>
          <a:xfrm>
            <a:off x="4427984" y="4346098"/>
            <a:ext cx="3180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rgbClr val="FF0000"/>
                </a:solidFill>
                <a:latin typeface="Showcard Gothic" panose="04020904020102020604" pitchFamily="82" charset="0"/>
              </a:rPr>
              <a:t>Rekenregels!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3311860" y="248179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4247964" y="250037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5076056" y="2505161"/>
            <a:ext cx="52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5961475" y="2472203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5</a:t>
            </a:r>
          </a:p>
        </p:txBody>
      </p:sp>
      <p:sp>
        <p:nvSpPr>
          <p:cNvPr id="10" name="Tekstvak 9"/>
          <p:cNvSpPr txBox="1"/>
          <p:nvPr/>
        </p:nvSpPr>
        <p:spPr>
          <a:xfrm flipH="1">
            <a:off x="6841486" y="2500372"/>
            <a:ext cx="36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0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F56C9A47-2C91-5ABB-215B-13E681B89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1842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6.2 kwadratische verbanden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i="1" dirty="0"/>
              <a:t>hoogte = 6a – a</a:t>
            </a:r>
            <a:r>
              <a:rPr lang="nl-NL" b="1" i="1" baseline="30000" dirty="0"/>
              <a:t>2 </a:t>
            </a:r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Grafiek</a:t>
            </a:r>
          </a:p>
        </p:txBody>
      </p:sp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1379984" y="2121417"/>
          <a:ext cx="6095999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1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r>
                        <a:rPr lang="nl-NL" dirty="0"/>
                        <a:t>afstand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12">
                <a:tc>
                  <a:txBody>
                    <a:bodyPr/>
                    <a:lstStyle/>
                    <a:p>
                      <a:r>
                        <a:rPr lang="nl-NL" dirty="0"/>
                        <a:t>hoogte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kstvak 4"/>
          <p:cNvSpPr txBox="1"/>
          <p:nvPr/>
        </p:nvSpPr>
        <p:spPr>
          <a:xfrm>
            <a:off x="3311860" y="248179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4247964" y="250037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5076056" y="2505161"/>
            <a:ext cx="52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5961475" y="2472203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5</a:t>
            </a:r>
          </a:p>
        </p:txBody>
      </p:sp>
      <p:sp>
        <p:nvSpPr>
          <p:cNvPr id="10" name="Tekstvak 9"/>
          <p:cNvSpPr txBox="1"/>
          <p:nvPr/>
        </p:nvSpPr>
        <p:spPr>
          <a:xfrm flipH="1">
            <a:off x="6841486" y="2500372"/>
            <a:ext cx="36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0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0C71FF2-C6F8-47E5-8624-2FEC80541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3248659"/>
            <a:ext cx="4645555" cy="3389670"/>
          </a:xfrm>
          <a:prstGeom prst="rect">
            <a:avLst/>
          </a:prstGeom>
        </p:spPr>
      </p:pic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6EF2AE04-BB81-A9EA-7FE7-3C86F9DA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07547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F414E7-156B-B279-622B-E569A8BD7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Kwadraten van negatieve getallen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E19E9C-8C18-E513-2EB0-010C1A9DD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Stel y = 1 + x</a:t>
            </a:r>
            <a:r>
              <a:rPr lang="nl-NL" baseline="30000" dirty="0"/>
              <a:t>2</a:t>
            </a:r>
            <a:r>
              <a:rPr lang="nl-NL" dirty="0"/>
              <a:t> </a:t>
            </a: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Dan zou zo de tabel moeten zijn: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Zet een negatief getal tussen haakjes in je rekenmachine bij kwadraten!</a:t>
            </a:r>
          </a:p>
        </p:txBody>
      </p:sp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2E6A67C9-B84D-B24D-7613-904C0CA69C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279449"/>
              </p:ext>
            </p:extLst>
          </p:nvPr>
        </p:nvGraphicFramePr>
        <p:xfrm>
          <a:off x="1190344" y="3839449"/>
          <a:ext cx="5083848" cy="773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4386">
                  <a:extLst>
                    <a:ext uri="{9D8B030D-6E8A-4147-A177-3AD203B41FA5}">
                      <a16:colId xmlns:a16="http://schemas.microsoft.com/office/drawing/2014/main" val="3832142012"/>
                    </a:ext>
                  </a:extLst>
                </a:gridCol>
                <a:gridCol w="854386">
                  <a:extLst>
                    <a:ext uri="{9D8B030D-6E8A-4147-A177-3AD203B41FA5}">
                      <a16:colId xmlns:a16="http://schemas.microsoft.com/office/drawing/2014/main" val="1059644793"/>
                    </a:ext>
                  </a:extLst>
                </a:gridCol>
                <a:gridCol w="854386">
                  <a:extLst>
                    <a:ext uri="{9D8B030D-6E8A-4147-A177-3AD203B41FA5}">
                      <a16:colId xmlns:a16="http://schemas.microsoft.com/office/drawing/2014/main" val="2903972458"/>
                    </a:ext>
                  </a:extLst>
                </a:gridCol>
                <a:gridCol w="854386">
                  <a:extLst>
                    <a:ext uri="{9D8B030D-6E8A-4147-A177-3AD203B41FA5}">
                      <a16:colId xmlns:a16="http://schemas.microsoft.com/office/drawing/2014/main" val="820766706"/>
                    </a:ext>
                  </a:extLst>
                </a:gridCol>
                <a:gridCol w="854386">
                  <a:extLst>
                    <a:ext uri="{9D8B030D-6E8A-4147-A177-3AD203B41FA5}">
                      <a16:colId xmlns:a16="http://schemas.microsoft.com/office/drawing/2014/main" val="2016042133"/>
                    </a:ext>
                  </a:extLst>
                </a:gridCol>
                <a:gridCol w="811918">
                  <a:extLst>
                    <a:ext uri="{9D8B030D-6E8A-4147-A177-3AD203B41FA5}">
                      <a16:colId xmlns:a16="http://schemas.microsoft.com/office/drawing/2014/main" val="2785271763"/>
                    </a:ext>
                  </a:extLst>
                </a:gridCol>
              </a:tblGrid>
              <a:tr h="386978">
                <a:tc>
                  <a:txBody>
                    <a:bodyPr/>
                    <a:lstStyle/>
                    <a:p>
                      <a:r>
                        <a:rPr lang="nl-NL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453729"/>
                  </a:ext>
                </a:extLst>
              </a:tr>
              <a:tr h="386978">
                <a:tc>
                  <a:txBody>
                    <a:bodyPr/>
                    <a:lstStyle/>
                    <a:p>
                      <a:r>
                        <a:rPr lang="nl-NL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720458"/>
                  </a:ext>
                </a:extLst>
              </a:tr>
            </a:tbl>
          </a:graphicData>
        </a:graphic>
      </p:graphicFrame>
      <p:graphicFrame>
        <p:nvGraphicFramePr>
          <p:cNvPr id="10" name="Tabel 9">
            <a:extLst>
              <a:ext uri="{FF2B5EF4-FFF2-40B4-BE49-F238E27FC236}">
                <a16:creationId xmlns:a16="http://schemas.microsoft.com/office/drawing/2014/main" id="{5B9814F4-56BF-B00B-518F-187FC01723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808332"/>
              </p:ext>
            </p:extLst>
          </p:nvPr>
        </p:nvGraphicFramePr>
        <p:xfrm>
          <a:off x="1190345" y="2276872"/>
          <a:ext cx="508384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62">
                  <a:extLst>
                    <a:ext uri="{9D8B030D-6E8A-4147-A177-3AD203B41FA5}">
                      <a16:colId xmlns:a16="http://schemas.microsoft.com/office/drawing/2014/main" val="3225024537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37067686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3064684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53418887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1589017657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1585139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4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211951"/>
                  </a:ext>
                </a:extLst>
              </a:tr>
            </a:tbl>
          </a:graphicData>
        </a:graphic>
      </p:graphicFrame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5CE83D4-EC3D-A4E3-6BD0-3F5791791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2252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21A307-7941-C720-7B71-711814DD4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Kwadratische 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FACA82C-91F6-4E66-15CE-509BFEED9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Uit de formule kan aflezen wat de vorm van de grafiek zal zijn.</a:t>
            </a:r>
          </a:p>
          <a:p>
            <a:endParaRPr lang="nl-NL" dirty="0"/>
          </a:p>
          <a:p>
            <a:r>
              <a:rPr lang="nl-NL" dirty="0"/>
              <a:t>Kijk naar het getal dat vóór het kwadraat staat.</a:t>
            </a:r>
          </a:p>
          <a:p>
            <a:endParaRPr lang="nl-NL" dirty="0"/>
          </a:p>
          <a:p>
            <a:r>
              <a:rPr lang="nl-NL" dirty="0"/>
              <a:t>y = 2 +5x</a:t>
            </a:r>
            <a:r>
              <a:rPr lang="nl-NL" baseline="30000" dirty="0"/>
              <a:t>2</a:t>
            </a:r>
          </a:p>
          <a:p>
            <a:r>
              <a:rPr lang="nl-NL" dirty="0"/>
              <a:t>+5</a:t>
            </a:r>
          </a:p>
          <a:p>
            <a:r>
              <a:rPr lang="nl-NL" dirty="0"/>
              <a:t>a = -3b</a:t>
            </a:r>
            <a:r>
              <a:rPr lang="nl-NL" baseline="30000" dirty="0"/>
              <a:t>2 </a:t>
            </a:r>
            <a:r>
              <a:rPr lang="nl-NL" dirty="0"/>
              <a:t>+ 6</a:t>
            </a:r>
          </a:p>
          <a:p>
            <a:r>
              <a:rPr lang="nl-NL" dirty="0"/>
              <a:t>-3</a:t>
            </a:r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6D4083D-DF92-BA59-38C7-33A32364B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889" y="3933056"/>
            <a:ext cx="2476500" cy="184785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9DA985-2378-6C2B-50BF-A7084D4A1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829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Berg-parabool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de formule staat een negatief voor het kwadraat: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475782"/>
            <a:ext cx="3672408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C1A7ACF-7C6E-4109-A3D2-24A9BE160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2505075"/>
            <a:ext cx="2466975" cy="184785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5485EEC-D96D-9F61-56EC-9D77114F3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7266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Dal-parabool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de formule staat een positief voor het kwadraat: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636912"/>
            <a:ext cx="3447826" cy="3447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989DBCD-60EF-4B76-8C9F-6492EA944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3893988"/>
            <a:ext cx="2133600" cy="214312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929A06F-CAF5-FFAD-14FB-E1E2887C4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651088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5AB5D8-04FF-FABB-479B-2AA4838A6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Symmetrieas in parabool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348793-8A8E-62A3-6C6E-81F43AECE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een parabool kan je de symmetrieas tekenen. Door het hoogste/laagste punt.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9B277E5-D36A-6AE5-E761-F82D35D11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3068960"/>
            <a:ext cx="2657475" cy="172402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4DF01D7-AA26-7284-361E-C4EE6D34A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51944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6.4 </a:t>
            </a:r>
            <a:r>
              <a:rPr lang="nl-NL" dirty="0" err="1"/>
              <a:t>wortelVerbanden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 hoger je staat, hoe verder je kan kijken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34"/>
          <a:stretch/>
        </p:blipFill>
        <p:spPr bwMode="auto">
          <a:xfrm>
            <a:off x="2051720" y="3861048"/>
            <a:ext cx="185539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956173"/>
            <a:ext cx="16764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6C52216-7F14-FD94-42DA-FC45169F2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24380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6.4 </a:t>
            </a:r>
            <a:r>
              <a:rPr lang="nl-NL" dirty="0" err="1"/>
              <a:t>wortelVerbanden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Woordformule: </a:t>
            </a:r>
            <a:r>
              <a:rPr lang="nl-NL" b="1" i="1" dirty="0"/>
              <a:t>kijkafstand = 2,5 x </a:t>
            </a:r>
            <a:r>
              <a:rPr lang="nl-NL" b="1" i="1" dirty="0">
                <a:sym typeface="Symbol"/>
              </a:rPr>
              <a:t> 2 x hoogte</a:t>
            </a:r>
            <a:endParaRPr lang="nl-NL" b="1" i="1" baseline="30000" dirty="0"/>
          </a:p>
          <a:p>
            <a:endParaRPr lang="nl-NL" dirty="0"/>
          </a:p>
          <a:p>
            <a:r>
              <a:rPr lang="nl-NL" dirty="0"/>
              <a:t>Wortelformule (“</a:t>
            </a:r>
            <a:r>
              <a:rPr lang="nl-NL" b="1" dirty="0">
                <a:sym typeface="Symbol"/>
              </a:rPr>
              <a:t>2 x hoogte</a:t>
            </a:r>
            <a:r>
              <a:rPr lang="nl-NL" b="1" i="1" dirty="0"/>
              <a:t>”</a:t>
            </a:r>
            <a:r>
              <a:rPr lang="nl-NL" dirty="0"/>
              <a:t>)</a:t>
            </a:r>
          </a:p>
          <a:p>
            <a:pPr marL="0" indent="0">
              <a:buNone/>
            </a:pPr>
            <a:endParaRPr lang="nl-NL" b="1" i="1" baseline="30000" dirty="0"/>
          </a:p>
          <a:p>
            <a:r>
              <a:rPr lang="nl-NL" b="1" i="1" dirty="0"/>
              <a:t>kijkafstand = 2,5 x </a:t>
            </a:r>
            <a:r>
              <a:rPr lang="nl-NL" b="1" i="1" dirty="0">
                <a:sym typeface="Symbol"/>
              </a:rPr>
              <a:t> 2h</a:t>
            </a:r>
            <a:r>
              <a:rPr lang="nl-NL" b="1" i="1" baseline="30000" dirty="0"/>
              <a:t> </a:t>
            </a:r>
          </a:p>
          <a:p>
            <a:endParaRPr lang="nl-NL" b="1" i="1" baseline="30000" dirty="0"/>
          </a:p>
          <a:p>
            <a:r>
              <a:rPr lang="nl-NL" dirty="0"/>
              <a:t>Als je de hoogte weet kan berekenen hoe ver je kan kijken.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655B01E-A892-4584-2636-110E9262C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64593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6.4 </a:t>
            </a:r>
            <a:r>
              <a:rPr lang="nl-NL" dirty="0" err="1"/>
              <a:t>wortelVerbanden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Woordformule: </a:t>
            </a:r>
            <a:r>
              <a:rPr lang="nl-NL" b="1" i="1" dirty="0"/>
              <a:t>kijkafstand = 2,5 x </a:t>
            </a:r>
            <a:r>
              <a:rPr lang="nl-NL" b="1" i="1" dirty="0">
                <a:sym typeface="Symbol"/>
              </a:rPr>
              <a:t> 2 x hoogte</a:t>
            </a:r>
            <a:endParaRPr lang="nl-NL" b="1" i="1" baseline="30000" dirty="0"/>
          </a:p>
          <a:p>
            <a:endParaRPr lang="nl-NL" dirty="0"/>
          </a:p>
          <a:p>
            <a:r>
              <a:rPr lang="nl-NL" dirty="0"/>
              <a:t>Wortelformule (“</a:t>
            </a:r>
            <a:r>
              <a:rPr lang="nl-NL" b="1" dirty="0">
                <a:sym typeface="Symbol"/>
              </a:rPr>
              <a:t>2 x hoogte</a:t>
            </a:r>
            <a:r>
              <a:rPr lang="nl-NL" b="1" i="1" dirty="0"/>
              <a:t>”</a:t>
            </a:r>
            <a:r>
              <a:rPr lang="nl-NL" dirty="0"/>
              <a:t>)</a:t>
            </a:r>
          </a:p>
          <a:p>
            <a:pPr marL="0" indent="0">
              <a:buNone/>
            </a:pPr>
            <a:endParaRPr lang="nl-NL" b="1" i="1" baseline="30000" dirty="0"/>
          </a:p>
          <a:p>
            <a:r>
              <a:rPr lang="nl-NL" b="1" i="1" dirty="0"/>
              <a:t>kijkafstand = 2,5 x </a:t>
            </a:r>
            <a:r>
              <a:rPr lang="nl-NL" b="1" i="1" dirty="0">
                <a:sym typeface="Symbol"/>
              </a:rPr>
              <a:t> 2h</a:t>
            </a:r>
            <a:r>
              <a:rPr lang="nl-NL" b="1" i="1" baseline="30000" dirty="0"/>
              <a:t> </a:t>
            </a:r>
          </a:p>
          <a:p>
            <a:endParaRPr lang="nl-NL" b="1" i="1" baseline="30000" dirty="0"/>
          </a:p>
          <a:p>
            <a:r>
              <a:rPr lang="nl-NL" dirty="0"/>
              <a:t>Als je de hoogte weet kan berekenen hoe ver je kan kijken.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777E33A-45E9-95B7-2DF6-F96E13310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36749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6.4 </a:t>
            </a:r>
            <a:r>
              <a:rPr lang="nl-NL" dirty="0" err="1"/>
              <a:t>wortelVerbanden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i="1" dirty="0"/>
              <a:t>kijkafstand = 2,5 x </a:t>
            </a:r>
            <a:r>
              <a:rPr lang="nl-NL" b="1" i="1" dirty="0">
                <a:sym typeface="Symbol"/>
              </a:rPr>
              <a:t> 2h</a:t>
            </a:r>
            <a:r>
              <a:rPr lang="nl-NL" b="1" i="1" baseline="30000" dirty="0"/>
              <a:t> </a:t>
            </a:r>
          </a:p>
          <a:p>
            <a:r>
              <a:rPr lang="nl-NL" dirty="0"/>
              <a:t>Tabel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Hoe ver kan je kijken als je op 1m hoogte staat?</a:t>
            </a:r>
          </a:p>
          <a:p>
            <a:endParaRPr lang="nl-NL" dirty="0"/>
          </a:p>
          <a:p>
            <a:r>
              <a:rPr lang="nl-NL" b="1" i="1" dirty="0" err="1"/>
              <a:t>Kijkaf</a:t>
            </a:r>
            <a:r>
              <a:rPr lang="nl-NL" b="1" i="1" dirty="0"/>
              <a:t>. = 2,5 x </a:t>
            </a:r>
            <a:r>
              <a:rPr lang="nl-NL" b="1" i="1" dirty="0">
                <a:sym typeface="Symbol"/>
              </a:rPr>
              <a:t> 2 </a:t>
            </a:r>
            <a:r>
              <a:rPr lang="nl-NL" b="1" i="1" dirty="0">
                <a:solidFill>
                  <a:srgbClr val="FF0000"/>
                </a:solidFill>
                <a:sym typeface="Symbol"/>
              </a:rPr>
              <a:t>x 1</a:t>
            </a:r>
            <a:r>
              <a:rPr lang="nl-NL" b="1" i="1" baseline="30000" dirty="0"/>
              <a:t> </a:t>
            </a:r>
          </a:p>
          <a:p>
            <a:endParaRPr lang="nl-NL" b="1" i="1" baseline="30000" dirty="0"/>
          </a:p>
          <a:p>
            <a:r>
              <a:rPr lang="nl-NL" b="1" i="1" dirty="0" err="1"/>
              <a:t>Kijkaf</a:t>
            </a:r>
            <a:r>
              <a:rPr lang="nl-NL" b="1" i="1" dirty="0"/>
              <a:t>. = 3,5</a:t>
            </a:r>
            <a:endParaRPr lang="nl-NL" b="1" i="1" baseline="30000" dirty="0"/>
          </a:p>
          <a:p>
            <a:pPr marL="0" indent="0">
              <a:buNone/>
            </a:pPr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071082"/>
              </p:ext>
            </p:extLst>
          </p:nvPr>
        </p:nvGraphicFramePr>
        <p:xfrm>
          <a:off x="1331640" y="2708920"/>
          <a:ext cx="6095999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1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r>
                        <a:rPr lang="nl-NL" dirty="0"/>
                        <a:t>Hoogte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Afstand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kstvak 5"/>
          <p:cNvSpPr txBox="1"/>
          <p:nvPr/>
        </p:nvSpPr>
        <p:spPr>
          <a:xfrm>
            <a:off x="4427984" y="4869318"/>
            <a:ext cx="3180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rgbClr val="FF0000"/>
                </a:solidFill>
                <a:latin typeface="Showcard Gothic" panose="04020904020102020604" pitchFamily="82" charset="0"/>
              </a:rPr>
              <a:t>Rekenregels!</a:t>
            </a:r>
          </a:p>
        </p:txBody>
      </p:sp>
      <p:cxnSp>
        <p:nvCxnSpPr>
          <p:cNvPr id="7" name="Rechte verbindingslijn 6"/>
          <p:cNvCxnSpPr/>
          <p:nvPr/>
        </p:nvCxnSpPr>
        <p:spPr>
          <a:xfrm>
            <a:off x="3419872" y="4891063"/>
            <a:ext cx="9361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vak 7"/>
          <p:cNvSpPr txBox="1"/>
          <p:nvPr/>
        </p:nvSpPr>
        <p:spPr>
          <a:xfrm>
            <a:off x="2411760" y="306896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3,5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C5FBAF3-DE2E-878D-89B9-D4D657338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9647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6.4 </a:t>
            </a:r>
            <a:r>
              <a:rPr lang="nl-NL" dirty="0" err="1"/>
              <a:t>wortelVerbanden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i="1" dirty="0"/>
              <a:t>kijkafstand = 2,5 x </a:t>
            </a:r>
            <a:r>
              <a:rPr lang="nl-NL" b="1" i="1" dirty="0">
                <a:sym typeface="Symbol"/>
              </a:rPr>
              <a:t> 2h</a:t>
            </a:r>
            <a:r>
              <a:rPr lang="nl-NL" b="1" i="1" baseline="30000" dirty="0"/>
              <a:t> </a:t>
            </a:r>
          </a:p>
          <a:p>
            <a:pPr marL="0" indent="0">
              <a:buNone/>
            </a:pPr>
            <a:r>
              <a:rPr lang="nl-NL" b="1" i="1" baseline="30000" dirty="0"/>
              <a:t> </a:t>
            </a:r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Hoe ver kan je kijken als je op 2m hoogte staat?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b="1" i="1" dirty="0" err="1"/>
              <a:t>Kijkaf</a:t>
            </a:r>
            <a:r>
              <a:rPr lang="nl-NL" b="1" i="1" dirty="0"/>
              <a:t>. = 2,5 x </a:t>
            </a:r>
            <a:r>
              <a:rPr lang="nl-NL" b="1" i="1" dirty="0">
                <a:sym typeface="Symbol"/>
              </a:rPr>
              <a:t> 2 </a:t>
            </a:r>
            <a:r>
              <a:rPr lang="nl-NL" b="1" i="1" dirty="0">
                <a:solidFill>
                  <a:srgbClr val="FF0000"/>
                </a:solidFill>
                <a:sym typeface="Symbol"/>
              </a:rPr>
              <a:t>x 2</a:t>
            </a:r>
            <a:r>
              <a:rPr lang="nl-NL" b="1" i="1" baseline="30000" dirty="0"/>
              <a:t> </a:t>
            </a:r>
          </a:p>
          <a:p>
            <a:pPr marL="0" indent="0">
              <a:buNone/>
            </a:pPr>
            <a:endParaRPr lang="nl-NL" b="1" i="1" baseline="30000" dirty="0"/>
          </a:p>
          <a:p>
            <a:r>
              <a:rPr lang="nl-NL" b="1" i="1" dirty="0" err="1"/>
              <a:t>Kijkaf</a:t>
            </a:r>
            <a:r>
              <a:rPr lang="nl-NL" b="1" i="1" dirty="0"/>
              <a:t>. = 5</a:t>
            </a:r>
            <a:endParaRPr lang="nl-NL" b="1" i="1" baseline="30000" dirty="0"/>
          </a:p>
          <a:p>
            <a:pPr marL="0" indent="0">
              <a:buNone/>
            </a:pPr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540597"/>
              </p:ext>
            </p:extLst>
          </p:nvPr>
        </p:nvGraphicFramePr>
        <p:xfrm>
          <a:off x="1379984" y="2121417"/>
          <a:ext cx="6095999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1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r>
                        <a:rPr lang="nl-NL" dirty="0"/>
                        <a:t>Hoogte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12">
                <a:tc>
                  <a:txBody>
                    <a:bodyPr/>
                    <a:lstStyle/>
                    <a:p>
                      <a:r>
                        <a:rPr lang="nl-NL" dirty="0"/>
                        <a:t>Afstand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kstvak 5"/>
          <p:cNvSpPr txBox="1"/>
          <p:nvPr/>
        </p:nvSpPr>
        <p:spPr>
          <a:xfrm>
            <a:off x="4551322" y="4793728"/>
            <a:ext cx="3180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rgbClr val="FF0000"/>
                </a:solidFill>
                <a:latin typeface="Showcard Gothic" panose="04020904020102020604" pitchFamily="82" charset="0"/>
              </a:rPr>
              <a:t>Rekenregels!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3311860" y="248179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5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4247964" y="2500372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6,1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5076056" y="2505161"/>
            <a:ext cx="52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7,1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5961474" y="2472203"/>
            <a:ext cx="554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7,9</a:t>
            </a:r>
          </a:p>
        </p:txBody>
      </p:sp>
      <p:sp>
        <p:nvSpPr>
          <p:cNvPr id="10" name="Tekstvak 9"/>
          <p:cNvSpPr txBox="1"/>
          <p:nvPr/>
        </p:nvSpPr>
        <p:spPr>
          <a:xfrm flipH="1">
            <a:off x="6841486" y="2500372"/>
            <a:ext cx="610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8,7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7B3A2725-EFC5-DFDE-2CB9-CDCB6E3C8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5552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8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6.4 </a:t>
            </a:r>
            <a:r>
              <a:rPr lang="nl-NL" dirty="0" err="1"/>
              <a:t>wortelVerbanden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i="1" dirty="0"/>
              <a:t>kijkafstand = 2,5 x </a:t>
            </a:r>
            <a:r>
              <a:rPr lang="nl-NL" b="1" i="1" dirty="0">
                <a:sym typeface="Symbol"/>
              </a:rPr>
              <a:t> 2h</a:t>
            </a:r>
            <a:r>
              <a:rPr lang="nl-NL" b="1" i="1" baseline="30000" dirty="0"/>
              <a:t>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Grafiek</a:t>
            </a: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620071"/>
              </p:ext>
            </p:extLst>
          </p:nvPr>
        </p:nvGraphicFramePr>
        <p:xfrm>
          <a:off x="1379984" y="2121417"/>
          <a:ext cx="6095999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1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r>
                        <a:rPr lang="nl-NL" dirty="0"/>
                        <a:t>Hoogte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12">
                <a:tc>
                  <a:txBody>
                    <a:bodyPr/>
                    <a:lstStyle/>
                    <a:p>
                      <a:r>
                        <a:rPr lang="nl-NL" dirty="0"/>
                        <a:t>Afstand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kstvak 4"/>
          <p:cNvSpPr txBox="1"/>
          <p:nvPr/>
        </p:nvSpPr>
        <p:spPr>
          <a:xfrm>
            <a:off x="3311860" y="248179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5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4247964" y="2500372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6,1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5076056" y="2505161"/>
            <a:ext cx="52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7,1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5961474" y="2472203"/>
            <a:ext cx="698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7,9</a:t>
            </a:r>
          </a:p>
        </p:txBody>
      </p:sp>
      <p:sp>
        <p:nvSpPr>
          <p:cNvPr id="10" name="Tekstvak 9"/>
          <p:cNvSpPr txBox="1"/>
          <p:nvPr/>
        </p:nvSpPr>
        <p:spPr>
          <a:xfrm flipH="1">
            <a:off x="6841486" y="2500372"/>
            <a:ext cx="53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8,7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E25DD00-662D-4C74-A729-0E97006F4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110" y="3491660"/>
            <a:ext cx="4127350" cy="3097036"/>
          </a:xfrm>
          <a:prstGeom prst="rect">
            <a:avLst/>
          </a:prstGeom>
        </p:spPr>
      </p:pic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566F27EF-5655-0945-507E-2B64BDAC0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186667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6.5 Machtsverbanden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Wiskunde = zo kort mogelijk opschrijven.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Bijvoorbeeld: 3 x 3 x 3 x 3 x 3 x 3</a:t>
            </a:r>
          </a:p>
          <a:p>
            <a:endParaRPr lang="nl-NL" dirty="0"/>
          </a:p>
          <a:p>
            <a:r>
              <a:rPr lang="nl-NL" dirty="0"/>
              <a:t>Gaat snel fout. Dus: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861048"/>
            <a:ext cx="2736304" cy="2257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E92D769-1344-AB6E-3C22-D6A2D0EA8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3706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6.5 Machtsverbanden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Wiskunde = zo kort mogelijk opschrijven.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Bijvoorbeeld: 4 x 4 x 4</a:t>
            </a:r>
          </a:p>
          <a:p>
            <a:endParaRPr lang="nl-NL" dirty="0"/>
          </a:p>
          <a:p>
            <a:r>
              <a:rPr lang="nl-NL" dirty="0"/>
              <a:t>Gaat snel fout. Dus: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005064"/>
            <a:ext cx="3024336" cy="2078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41CF9ED-D624-AA33-772C-D7FE14245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95960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6.5 Machtsverbanden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Machtsverheffen is het grondtal een aantal keer met zichzelf vermenigvuldigen.</a:t>
            </a:r>
          </a:p>
          <a:p>
            <a:endParaRPr lang="nl-NL" dirty="0"/>
          </a:p>
          <a:p>
            <a:r>
              <a:rPr lang="nl-NL" dirty="0"/>
              <a:t>“Wat is 2 tot de macht 5” </a:t>
            </a:r>
          </a:p>
          <a:p>
            <a:endParaRPr lang="nl-NL" dirty="0"/>
          </a:p>
          <a:p>
            <a:r>
              <a:rPr lang="nl-NL" dirty="0"/>
              <a:t>Met behulp van rekenmachine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572" y="2420888"/>
            <a:ext cx="2232248" cy="4121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JL-RECHTS 3"/>
          <p:cNvSpPr/>
          <p:nvPr/>
        </p:nvSpPr>
        <p:spPr>
          <a:xfrm rot="20255880">
            <a:off x="3260502" y="5367858"/>
            <a:ext cx="2720963" cy="5243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1368DB5-3B7C-BB60-A076-4EA4D5914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011847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D82822-5096-4850-A2EC-859AFC5A0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6.5 machtsverbanden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2AAE02-1051-4033-9D2E-37A707CA3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90687"/>
            <a:ext cx="7239000" cy="4846638"/>
          </a:xfrm>
        </p:spPr>
        <p:txBody>
          <a:bodyPr/>
          <a:lstStyle/>
          <a:p>
            <a:r>
              <a:rPr lang="nl-NL" dirty="0"/>
              <a:t>Inhoud in cm</a:t>
            </a:r>
            <a:r>
              <a:rPr lang="nl-NL" baseline="30000" dirty="0"/>
              <a:t>3</a:t>
            </a:r>
            <a:r>
              <a:rPr lang="nl-NL" dirty="0"/>
              <a:t> = 1,732a</a:t>
            </a:r>
            <a:r>
              <a:rPr lang="nl-NL" baseline="30000" dirty="0"/>
              <a:t>3</a:t>
            </a:r>
          </a:p>
          <a:p>
            <a:r>
              <a:rPr lang="nl-NL" dirty="0"/>
              <a:t>I </a:t>
            </a:r>
            <a:r>
              <a:rPr lang="nl-NL" b="1" i="1" dirty="0"/>
              <a:t>(schrijf je antwoord op in cm</a:t>
            </a:r>
            <a:r>
              <a:rPr lang="nl-NL" b="1" i="1" baseline="30000" dirty="0"/>
              <a:t>3</a:t>
            </a:r>
            <a:r>
              <a:rPr lang="nl-NL" b="1" i="1" dirty="0"/>
              <a:t>) </a:t>
            </a:r>
            <a:r>
              <a:rPr lang="nl-NL" dirty="0"/>
              <a:t>= 1,732a</a:t>
            </a:r>
            <a:r>
              <a:rPr lang="nl-NL" baseline="30000" dirty="0"/>
              <a:t>3</a:t>
            </a:r>
          </a:p>
          <a:p>
            <a:pPr marL="0" indent="0">
              <a:buNone/>
            </a:pPr>
            <a:r>
              <a:rPr lang="nl-NL" sz="3600" baseline="30000" dirty="0"/>
              <a:t>Tabel</a:t>
            </a:r>
            <a:endParaRPr lang="nl-NL" sz="36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Grafiek</a:t>
            </a:r>
          </a:p>
          <a:p>
            <a:endParaRPr lang="nl-NL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1F6B5183-304A-48C7-A155-EE01594172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879785"/>
              </p:ext>
            </p:extLst>
          </p:nvPr>
        </p:nvGraphicFramePr>
        <p:xfrm>
          <a:off x="1187624" y="3364314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1093855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6653810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65382962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42090354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23160314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937179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725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46,8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110,8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216,5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610611"/>
                  </a:ext>
                </a:extLst>
              </a:tr>
            </a:tbl>
          </a:graphicData>
        </a:graphic>
      </p:graphicFrame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318282FC-FDC2-455D-899E-FDA78155C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509031"/>
              </p:ext>
            </p:extLst>
          </p:nvPr>
        </p:nvGraphicFramePr>
        <p:xfrm>
          <a:off x="1187624" y="3277877"/>
          <a:ext cx="6048672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320512409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17844619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0229151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169478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026951014"/>
                    </a:ext>
                  </a:extLst>
                </a:gridCol>
                <a:gridCol w="968672">
                  <a:extLst>
                    <a:ext uri="{9D8B030D-6E8A-4147-A177-3AD203B41FA5}">
                      <a16:colId xmlns:a16="http://schemas.microsoft.com/office/drawing/2014/main" val="34716480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l-NL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58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723403"/>
                  </a:ext>
                </a:extLst>
              </a:tr>
            </a:tbl>
          </a:graphicData>
        </a:graphic>
      </p:graphicFrame>
      <p:pic>
        <p:nvPicPr>
          <p:cNvPr id="6" name="Afbeelding 5">
            <a:extLst>
              <a:ext uri="{FF2B5EF4-FFF2-40B4-BE49-F238E27FC236}">
                <a16:creationId xmlns:a16="http://schemas.microsoft.com/office/drawing/2014/main" id="{260000EA-3FAD-4056-91A3-CDB91ED7BB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38" b="42416"/>
          <a:stretch/>
        </p:blipFill>
        <p:spPr>
          <a:xfrm>
            <a:off x="2123728" y="4659559"/>
            <a:ext cx="3456087" cy="1908598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EF367AA5-5177-D34C-9E26-02F1E82C7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1525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D82822-5096-4850-A2EC-859AFC5A0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6.5 machtsverbanden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2AAE02-1051-4033-9D2E-37A707CA3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90687"/>
            <a:ext cx="7239000" cy="4846638"/>
          </a:xfrm>
        </p:spPr>
        <p:txBody>
          <a:bodyPr/>
          <a:lstStyle/>
          <a:p>
            <a:r>
              <a:rPr lang="nl-NL" dirty="0"/>
              <a:t>aantal zieken = 3t</a:t>
            </a:r>
            <a:r>
              <a:rPr lang="nl-NL" baseline="30000" dirty="0"/>
              <a:t>2,84</a:t>
            </a:r>
          </a:p>
          <a:p>
            <a:endParaRPr lang="nl-NL" baseline="30000" dirty="0"/>
          </a:p>
          <a:p>
            <a:pPr marL="0" indent="0">
              <a:buNone/>
            </a:pPr>
            <a:r>
              <a:rPr lang="nl-NL" sz="3600" baseline="30000" dirty="0"/>
              <a:t>Tabel</a:t>
            </a:r>
            <a:endParaRPr lang="nl-NL" sz="36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Grafiek</a:t>
            </a:r>
          </a:p>
          <a:p>
            <a:endParaRPr lang="nl-NL" dirty="0"/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318282FC-FDC2-455D-899E-FDA78155C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237379"/>
              </p:ext>
            </p:extLst>
          </p:nvPr>
        </p:nvGraphicFramePr>
        <p:xfrm>
          <a:off x="1331640" y="3294281"/>
          <a:ext cx="5951984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984">
                  <a:extLst>
                    <a:ext uri="{9D8B030D-6E8A-4147-A177-3AD203B41FA5}">
                      <a16:colId xmlns:a16="http://schemas.microsoft.com/office/drawing/2014/main" val="320512409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17844619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0229151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169478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02695101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4716480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l-NL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58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723403"/>
                  </a:ext>
                </a:extLst>
              </a:tr>
            </a:tbl>
          </a:graphicData>
        </a:graphic>
      </p:graphicFrame>
      <p:pic>
        <p:nvPicPr>
          <p:cNvPr id="7" name="Afbeelding 6">
            <a:extLst>
              <a:ext uri="{FF2B5EF4-FFF2-40B4-BE49-F238E27FC236}">
                <a16:creationId xmlns:a16="http://schemas.microsoft.com/office/drawing/2014/main" id="{01AAF869-866C-4159-BE30-39ADFA8B7A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26" t="52528" r="42125" b="12079"/>
          <a:stretch/>
        </p:blipFill>
        <p:spPr>
          <a:xfrm>
            <a:off x="2555776" y="4520307"/>
            <a:ext cx="3168352" cy="2016224"/>
          </a:xfrm>
          <a:prstGeom prst="rect">
            <a:avLst/>
          </a:prstGeom>
        </p:spPr>
      </p:pic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393496AE-9379-E2B6-FD3F-848EC54E1F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453363"/>
              </p:ext>
            </p:extLst>
          </p:nvPr>
        </p:nvGraphicFramePr>
        <p:xfrm>
          <a:off x="1331640" y="3294281"/>
          <a:ext cx="609600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75285806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9226957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11348464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94004018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77016944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920665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962030"/>
                  </a:ext>
                </a:extLst>
              </a:tr>
              <a:tr h="267935">
                <a:tc>
                  <a:txBody>
                    <a:bodyPr/>
                    <a:lstStyle/>
                    <a:p>
                      <a:r>
                        <a:rPr lang="nl-NL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21,48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67,94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153,80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710179"/>
                  </a:ext>
                </a:extLst>
              </a:tr>
            </a:tbl>
          </a:graphicData>
        </a:graphic>
      </p:graphicFrame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D51D439-77DD-7B5D-A8A0-97CB2D24E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88456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9C60A1-2E4F-3E0A-DD9E-99BBC3A18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Table</a:t>
            </a:r>
            <a:r>
              <a:rPr lang="nl-NL" dirty="0"/>
              <a:t> functie TI30XB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BB6BFAF-ED28-98C3-0C1A-5AFE610FD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Foutloos en sneller tabel uitrekenen?</a:t>
            </a:r>
          </a:p>
          <a:p>
            <a:endParaRPr lang="nl-NL" dirty="0"/>
          </a:p>
          <a:p>
            <a:r>
              <a:rPr lang="nl-NL" dirty="0"/>
              <a:t>y = 1,5x + x</a:t>
            </a:r>
            <a:r>
              <a:rPr lang="nl-NL" baseline="30000" dirty="0"/>
              <a:t>2,35</a:t>
            </a:r>
            <a:r>
              <a:rPr lang="nl-NL" dirty="0"/>
              <a:t> +3</a:t>
            </a:r>
          </a:p>
          <a:p>
            <a:endParaRPr lang="nl-NL" dirty="0"/>
          </a:p>
          <a:p>
            <a:r>
              <a:rPr lang="nl-NL" dirty="0"/>
              <a:t>Tabel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CD5519C-2B2E-1543-F829-AAFD1AA68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0535" y="2564904"/>
            <a:ext cx="2231329" cy="4121253"/>
          </a:xfrm>
          <a:prstGeom prst="rect">
            <a:avLst/>
          </a:prstGeom>
        </p:spPr>
      </p:pic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BDDC1FA4-1D41-C41C-256A-C57616AD26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837261"/>
              </p:ext>
            </p:extLst>
          </p:nvPr>
        </p:nvGraphicFramePr>
        <p:xfrm>
          <a:off x="818631" y="4149080"/>
          <a:ext cx="499739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478">
                  <a:extLst>
                    <a:ext uri="{9D8B030D-6E8A-4147-A177-3AD203B41FA5}">
                      <a16:colId xmlns:a16="http://schemas.microsoft.com/office/drawing/2014/main" val="1010829823"/>
                    </a:ext>
                  </a:extLst>
                </a:gridCol>
                <a:gridCol w="999478">
                  <a:extLst>
                    <a:ext uri="{9D8B030D-6E8A-4147-A177-3AD203B41FA5}">
                      <a16:colId xmlns:a16="http://schemas.microsoft.com/office/drawing/2014/main" val="655216109"/>
                    </a:ext>
                  </a:extLst>
                </a:gridCol>
                <a:gridCol w="999478">
                  <a:extLst>
                    <a:ext uri="{9D8B030D-6E8A-4147-A177-3AD203B41FA5}">
                      <a16:colId xmlns:a16="http://schemas.microsoft.com/office/drawing/2014/main" val="1206223063"/>
                    </a:ext>
                  </a:extLst>
                </a:gridCol>
                <a:gridCol w="999478">
                  <a:extLst>
                    <a:ext uri="{9D8B030D-6E8A-4147-A177-3AD203B41FA5}">
                      <a16:colId xmlns:a16="http://schemas.microsoft.com/office/drawing/2014/main" val="2758342077"/>
                    </a:ext>
                  </a:extLst>
                </a:gridCol>
                <a:gridCol w="999478">
                  <a:extLst>
                    <a:ext uri="{9D8B030D-6E8A-4147-A177-3AD203B41FA5}">
                      <a16:colId xmlns:a16="http://schemas.microsoft.com/office/drawing/2014/main" val="3801325720"/>
                    </a:ext>
                  </a:extLst>
                </a:gridCol>
              </a:tblGrid>
              <a:tr h="298832">
                <a:tc>
                  <a:txBody>
                    <a:bodyPr/>
                    <a:lstStyle/>
                    <a:p>
                      <a:r>
                        <a:rPr lang="nl-NL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906133"/>
                  </a:ext>
                </a:extLst>
              </a:tr>
              <a:tr h="298832">
                <a:tc>
                  <a:txBody>
                    <a:bodyPr/>
                    <a:lstStyle/>
                    <a:p>
                      <a:r>
                        <a:rPr lang="nl-NL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428207"/>
                  </a:ext>
                </a:extLst>
              </a:tr>
            </a:tbl>
          </a:graphicData>
        </a:graphic>
      </p:graphicFrame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DF9B61A6-C767-E3E2-9CFA-3F83F794B89A}"/>
              </a:ext>
            </a:extLst>
          </p:cNvPr>
          <p:cNvCxnSpPr/>
          <p:nvPr/>
        </p:nvCxnSpPr>
        <p:spPr>
          <a:xfrm>
            <a:off x="7088388" y="2250855"/>
            <a:ext cx="936104" cy="2420666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A60AF15-5517-C7B1-13F7-17193A1B9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0561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0FB998-197D-ACB0-3968-3A4A8DC2B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Table</a:t>
            </a:r>
            <a:r>
              <a:rPr lang="nl-NL" dirty="0"/>
              <a:t> functie TI30XB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84C40A0-B47A-F079-2194-24AD22682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Druk op &lt;</a:t>
            </a:r>
            <a:r>
              <a:rPr lang="nl-NL" dirty="0" err="1">
                <a:solidFill>
                  <a:srgbClr val="FF0000"/>
                </a:solidFill>
              </a:rPr>
              <a:t>table</a:t>
            </a:r>
            <a:r>
              <a:rPr lang="nl-NL" dirty="0"/>
              <a:t>&gt;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&lt;</a:t>
            </a:r>
            <a:r>
              <a:rPr lang="nl-NL" dirty="0" err="1">
                <a:solidFill>
                  <a:srgbClr val="FF0000"/>
                </a:solidFill>
              </a:rPr>
              <a:t>clear</a:t>
            </a:r>
            <a:r>
              <a:rPr lang="nl-NL" dirty="0"/>
              <a:t>&gt; als er nog een formule staat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Je ziet: &lt;</a:t>
            </a:r>
            <a:r>
              <a:rPr lang="nl-NL" dirty="0">
                <a:solidFill>
                  <a:srgbClr val="FF0000"/>
                </a:solidFill>
              </a:rPr>
              <a:t>y =</a:t>
            </a:r>
            <a:r>
              <a:rPr lang="nl-NL" dirty="0">
                <a:solidFill>
                  <a:srgbClr val="7030A0"/>
                </a:solidFill>
              </a:rPr>
              <a:t>            </a:t>
            </a:r>
            <a:r>
              <a:rPr lang="nl-NL" dirty="0"/>
              <a:t>&gt;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Vul de formule verder in. Gebruik de &lt;</a:t>
            </a:r>
            <a:r>
              <a:rPr lang="nl-NL" dirty="0">
                <a:solidFill>
                  <a:srgbClr val="FF0000"/>
                </a:solidFill>
              </a:rPr>
              <a:t>x</a:t>
            </a:r>
            <a:r>
              <a:rPr lang="nl-NL" dirty="0"/>
              <a:t>&gt; voor de letter rechts in de formule.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Druk op &lt;</a:t>
            </a:r>
            <a:r>
              <a:rPr lang="nl-NL" dirty="0">
                <a:solidFill>
                  <a:srgbClr val="FF0000"/>
                </a:solidFill>
              </a:rPr>
              <a:t>enter</a:t>
            </a:r>
            <a:r>
              <a:rPr lang="nl-NL" dirty="0"/>
              <a:t>&gt;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E539466-AF1B-F380-3258-26646A7CC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3471" y="3717032"/>
            <a:ext cx="1262729" cy="2325898"/>
          </a:xfrm>
          <a:prstGeom prst="rect">
            <a:avLst/>
          </a:prstGeom>
        </p:spPr>
      </p:pic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DE04CA17-E22E-6BD1-671F-1423E4D0B744}"/>
              </a:ext>
            </a:extLst>
          </p:cNvPr>
          <p:cNvCxnSpPr>
            <a:cxnSpLocks/>
          </p:cNvCxnSpPr>
          <p:nvPr/>
        </p:nvCxnSpPr>
        <p:spPr>
          <a:xfrm flipH="1" flipV="1">
            <a:off x="6804248" y="5583400"/>
            <a:ext cx="723972" cy="576754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01295F6-6AB9-A764-C3B6-B4BE4E58A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754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858CA-7417-5778-B064-989B92E10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04DF00-0505-11BC-C63F-54AB80D30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Table</a:t>
            </a:r>
            <a:r>
              <a:rPr lang="nl-NL" dirty="0"/>
              <a:t> functie TI30XB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89D3A55-07BA-23C5-0448-EFA6D69ACA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Je komt nu in 2e scherm: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&lt;</a:t>
            </a:r>
            <a:r>
              <a:rPr lang="nl-NL" dirty="0">
                <a:solidFill>
                  <a:srgbClr val="FF0000"/>
                </a:solidFill>
              </a:rPr>
              <a:t>Start=</a:t>
            </a:r>
            <a:r>
              <a:rPr lang="nl-NL" dirty="0"/>
              <a:t>&gt; wat laat je eerst zien in scherm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&lt;</a:t>
            </a:r>
            <a:r>
              <a:rPr lang="nl-NL" dirty="0">
                <a:solidFill>
                  <a:srgbClr val="FF0000"/>
                </a:solidFill>
              </a:rPr>
              <a:t>Step=</a:t>
            </a:r>
            <a:r>
              <a:rPr lang="nl-NL" dirty="0"/>
              <a:t>&gt;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/>
              <a:t>hoe grote stappen</a:t>
            </a:r>
            <a:r>
              <a:rPr lang="nl-NL" dirty="0">
                <a:solidFill>
                  <a:srgbClr val="7030A0"/>
                </a:solidFill>
              </a:rPr>
              <a:t>            </a:t>
            </a:r>
            <a:r>
              <a:rPr lang="nl-NL" dirty="0"/>
              <a:t>&gt;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&lt;</a:t>
            </a:r>
            <a:r>
              <a:rPr lang="nl-NL" dirty="0">
                <a:solidFill>
                  <a:srgbClr val="FF0000"/>
                </a:solidFill>
              </a:rPr>
              <a:t>Auto</a:t>
            </a:r>
            <a:r>
              <a:rPr lang="nl-NL" dirty="0"/>
              <a:t>&gt;   altijd aan laten staan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&lt;</a:t>
            </a:r>
            <a:r>
              <a:rPr lang="nl-NL" dirty="0" err="1"/>
              <a:t>Ask</a:t>
            </a:r>
            <a:r>
              <a:rPr lang="nl-NL" dirty="0"/>
              <a:t>-x&gt;  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&lt;</a:t>
            </a:r>
            <a:r>
              <a:rPr lang="nl-NL" dirty="0">
                <a:solidFill>
                  <a:srgbClr val="FF0000"/>
                </a:solidFill>
              </a:rPr>
              <a:t>OK</a:t>
            </a:r>
            <a:r>
              <a:rPr lang="nl-NL" dirty="0"/>
              <a:t>&gt;     genereer de tabel</a:t>
            </a:r>
            <a:endParaRPr lang="nl-NL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6562959-960D-5A4F-3526-A2AF8B491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284765"/>
            <a:ext cx="1262729" cy="2325898"/>
          </a:xfrm>
          <a:prstGeom prst="rect">
            <a:avLst/>
          </a:prstGeom>
        </p:spPr>
      </p:pic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68E4F7A9-2037-7E74-9FE0-F4325A258322}"/>
              </a:ext>
            </a:extLst>
          </p:cNvPr>
          <p:cNvCxnSpPr>
            <a:cxnSpLocks/>
          </p:cNvCxnSpPr>
          <p:nvPr/>
        </p:nvCxnSpPr>
        <p:spPr>
          <a:xfrm flipH="1" flipV="1">
            <a:off x="7596336" y="1032971"/>
            <a:ext cx="723972" cy="576754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2D9C3B49-ECC9-283C-0A7E-3CB86BF6B764}"/>
              </a:ext>
            </a:extLst>
          </p:cNvPr>
          <p:cNvSpPr txBox="1"/>
          <p:nvPr/>
        </p:nvSpPr>
        <p:spPr>
          <a:xfrm>
            <a:off x="2712926" y="2228671"/>
            <a:ext cx="2727548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accent1">
                <a:alpha val="98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Start=</a:t>
            </a:r>
            <a:r>
              <a:rPr lang="nl-NL" dirty="0">
                <a:highlight>
                  <a:srgbClr val="808080"/>
                </a:highlight>
              </a:rPr>
              <a:t>0</a:t>
            </a:r>
          </a:p>
          <a:p>
            <a:r>
              <a:rPr lang="nl-NL" dirty="0"/>
              <a:t>Step=1</a:t>
            </a:r>
          </a:p>
          <a:p>
            <a:r>
              <a:rPr lang="nl-NL" dirty="0">
                <a:highlight>
                  <a:srgbClr val="808080"/>
                </a:highlight>
              </a:rPr>
              <a:t>Auto </a:t>
            </a:r>
            <a:r>
              <a:rPr lang="nl-NL" dirty="0"/>
              <a:t>    </a:t>
            </a:r>
            <a:r>
              <a:rPr lang="nl-NL" dirty="0" err="1"/>
              <a:t>Ask</a:t>
            </a:r>
            <a:r>
              <a:rPr lang="nl-NL" dirty="0"/>
              <a:t>-x</a:t>
            </a:r>
          </a:p>
          <a:p>
            <a:r>
              <a:rPr lang="nl-NL" dirty="0"/>
              <a:t>                                OK      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27E041D-7E56-EA55-2831-02AD0190D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6836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1028</Words>
  <Application>Microsoft Office PowerPoint</Application>
  <PresentationFormat>Diavoorstelling (4:3)</PresentationFormat>
  <Paragraphs>356</Paragraphs>
  <Slides>30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7" baseType="lpstr">
      <vt:lpstr>Calibri</vt:lpstr>
      <vt:lpstr>Showcard Gothic</vt:lpstr>
      <vt:lpstr>Symbol</vt:lpstr>
      <vt:lpstr>Trebuchet MS</vt:lpstr>
      <vt:lpstr>Wingdings</vt:lpstr>
      <vt:lpstr>Wingdings 2</vt:lpstr>
      <vt:lpstr>H1.4-1.6-oudpp</vt:lpstr>
      <vt:lpstr>Wiskunde 3Tl</vt:lpstr>
      <vt:lpstr>Wiskunde leer je door:</vt:lpstr>
      <vt:lpstr>6.1 Periodieke verbanden</vt:lpstr>
      <vt:lpstr>6.1 Periodieke verbanden</vt:lpstr>
      <vt:lpstr>6.1 Periodieke verbanden</vt:lpstr>
      <vt:lpstr>6.1 Periodieke verbanden</vt:lpstr>
      <vt:lpstr>6.2 kwadratische verbanden</vt:lpstr>
      <vt:lpstr>6.2 kwadratische verbanden</vt:lpstr>
      <vt:lpstr>6.2 formules en parabolen</vt:lpstr>
      <vt:lpstr>6.2 kwadratische verbanden</vt:lpstr>
      <vt:lpstr>6.2 kwadratische verbanden</vt:lpstr>
      <vt:lpstr>Kwadraten van negatieve getallen</vt:lpstr>
      <vt:lpstr>Kwadratische formule</vt:lpstr>
      <vt:lpstr>Berg-parabool</vt:lpstr>
      <vt:lpstr>Dal-parabool</vt:lpstr>
      <vt:lpstr>Symmetrieas in parabool</vt:lpstr>
      <vt:lpstr>6.4 wortelVerbanden</vt:lpstr>
      <vt:lpstr>6.4 wortelVerbanden</vt:lpstr>
      <vt:lpstr>6.4 wortelVerbanden</vt:lpstr>
      <vt:lpstr>6.4 wortelVerbanden</vt:lpstr>
      <vt:lpstr>6.4 wortelVerbanden</vt:lpstr>
      <vt:lpstr>6.4 wortelVerbanden</vt:lpstr>
      <vt:lpstr>6.5 Machtsverbanden</vt:lpstr>
      <vt:lpstr>6.5 Machtsverbanden</vt:lpstr>
      <vt:lpstr>6.5 Machtsverbanden</vt:lpstr>
      <vt:lpstr>6.5 machtsverbanden</vt:lpstr>
      <vt:lpstr>6.5 machtsverbanden</vt:lpstr>
      <vt:lpstr>Table functie TI30XB</vt:lpstr>
      <vt:lpstr>Table functie TI30XB</vt:lpstr>
      <vt:lpstr>Table functie TI30XB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220</cp:revision>
  <dcterms:created xsi:type="dcterms:W3CDTF">2013-09-15T12:09:42Z</dcterms:created>
  <dcterms:modified xsi:type="dcterms:W3CDTF">2026-07-25T09:33:39Z</dcterms:modified>
</cp:coreProperties>
</file>