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452" r:id="rId2"/>
  </p:sldMasterIdLst>
  <p:notesMasterIdLst>
    <p:notesMasterId r:id="rId74"/>
  </p:notesMasterIdLst>
  <p:sldIdLst>
    <p:sldId id="256" r:id="rId3"/>
    <p:sldId id="309" r:id="rId4"/>
    <p:sldId id="483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8" r:id="rId13"/>
    <p:sldId id="409" r:id="rId14"/>
    <p:sldId id="410" r:id="rId15"/>
    <p:sldId id="411" r:id="rId16"/>
    <p:sldId id="412" r:id="rId17"/>
    <p:sldId id="507" r:id="rId18"/>
    <p:sldId id="528" r:id="rId19"/>
    <p:sldId id="371" r:id="rId20"/>
    <p:sldId id="372" r:id="rId21"/>
    <p:sldId id="522" r:id="rId22"/>
    <p:sldId id="476" r:id="rId23"/>
    <p:sldId id="477" r:id="rId24"/>
    <p:sldId id="473" r:id="rId25"/>
    <p:sldId id="478" r:id="rId26"/>
    <p:sldId id="474" r:id="rId27"/>
    <p:sldId id="373" r:id="rId28"/>
    <p:sldId id="475" r:id="rId29"/>
    <p:sldId id="341" r:id="rId30"/>
    <p:sldId id="351" r:id="rId31"/>
    <p:sldId id="352" r:id="rId32"/>
    <p:sldId id="370" r:id="rId33"/>
    <p:sldId id="524" r:id="rId34"/>
    <p:sldId id="523" r:id="rId35"/>
    <p:sldId id="521" r:id="rId36"/>
    <p:sldId id="508" r:id="rId37"/>
    <p:sldId id="347" r:id="rId38"/>
    <p:sldId id="471" r:id="rId39"/>
    <p:sldId id="472" r:id="rId40"/>
    <p:sldId id="374" r:id="rId41"/>
    <p:sldId id="375" r:id="rId42"/>
    <p:sldId id="376" r:id="rId43"/>
    <p:sldId id="377" r:id="rId44"/>
    <p:sldId id="378" r:id="rId45"/>
    <p:sldId id="384" r:id="rId46"/>
    <p:sldId id="389" r:id="rId47"/>
    <p:sldId id="529" r:id="rId48"/>
    <p:sldId id="387" r:id="rId49"/>
    <p:sldId id="386" r:id="rId50"/>
    <p:sldId id="525" r:id="rId51"/>
    <p:sldId id="421" r:id="rId52"/>
    <p:sldId id="486" r:id="rId53"/>
    <p:sldId id="526" r:id="rId54"/>
    <p:sldId id="393" r:id="rId55"/>
    <p:sldId id="488" r:id="rId56"/>
    <p:sldId id="396" r:id="rId57"/>
    <p:sldId id="509" r:id="rId58"/>
    <p:sldId id="484" r:id="rId59"/>
    <p:sldId id="492" r:id="rId60"/>
    <p:sldId id="487" r:id="rId61"/>
    <p:sldId id="506" r:id="rId62"/>
    <p:sldId id="501" r:id="rId63"/>
    <p:sldId id="503" r:id="rId64"/>
    <p:sldId id="502" r:id="rId65"/>
    <p:sldId id="504" r:id="rId66"/>
    <p:sldId id="505" r:id="rId67"/>
    <p:sldId id="527" r:id="rId68"/>
    <p:sldId id="489" r:id="rId69"/>
    <p:sldId id="490" r:id="rId70"/>
    <p:sldId id="395" r:id="rId71"/>
    <p:sldId id="400" r:id="rId72"/>
    <p:sldId id="399" r:id="rId7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66" autoAdjust="0"/>
  </p:normalViewPr>
  <p:slideViewPr>
    <p:cSldViewPr>
      <p:cViewPr varScale="1">
        <p:scale>
          <a:sx n="77" d="100"/>
          <a:sy n="77" d="100"/>
        </p:scale>
        <p:origin x="1618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12T09:40:27.212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799 157,'-138'-20,"-163"-24,207 7,0 11,20-3,-23 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12T09:40:27.646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202 0,'-6'61,"9"-47,-4-11,-8 7,8-9,-1 1,1-1,0 0,-1 1,1-1,-1 0,1 0,-1 0,1 0,-1 0,0-1,0 1,1 0,-1-1,0 1,0-1,0 0,0 0,1 1,-1-1,-2-1,3 1,1 0,-1 0,1 0,0 0,-1 1,1-1,-1 0,1 0,0 0,-1 0,1 0,0 0,-1 1,1-1,0 0,-1 0,1 1,0-1,-1 0,1 0,0 1,0-1,-1 0,1 1,0-1,0 0,0 1,-1 0,0 2,-6 13,7-15,0-1,0 1,-1-1,1 1,0-1,-1 1,1-1,0 0,-1 1,1-1,-1 0,1 1,-1-1,1 0,-1 1,1-1,-1 0,1 0,-1 0,1 1,-1-1,1 0,-1 0,1 0,-1 0,1 0,-1 0,0 0,1 0,-2-1,-1-1,-14-7,17 9,0-1,-1 1,1 0,-1 0,1-1,0 1,-1 0,1 0,-1 0,1 0,0-1,-1 1,1 0,-1 0,1 0,-1 0,1 0,-1 0,1 0,-1 0,1 1,0-1,-1 0,1 0,-1 0,1 0,-1 0,1 1,0-1,-1 1,-3 24,4-22,0 0,-1 0,1 0,0 0,-1 0,0 0,-1 5,1-8,1 0,0 1,0-1,0 0,0 0,-1 0,1 1,0-1,0 0,-1 0,1 0,0 0,0 0,-1 1,1-1,0 0,0 0,-1 0,1 0,0 0,0 0,-1 0,1 0,0 0,-1 0,1 0,0 0,0 0,-1 0,-10-9,3 0,6 7,0-1,0 1,0 0,0 0,-1-1,1 2,-6-5,7 6,0 0,0 1,0-1,-1 0,1 0,0 0,0 1,0-1,0 1,0-1,0 1,0-1,0 1,0 0,0-1,0 1,0 0,0 0,0 0,0 0,1 0,-1 0,0 0,1 0,-2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D8C58DE-91D5-452E-AE9F-37A7D5161F95}" type="datetimeFigureOut">
              <a:rPr lang="nl-NL"/>
              <a:pPr>
                <a:defRPr/>
              </a:pPr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A007E54-ECB5-4842-AF6A-251B621383C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057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E0948-4A6D-4927-82C5-47158FF5A415}" type="slidenum">
              <a:rPr lang="nl-NL" altLang="en-US" smtClean="0"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007E54-ECB5-4842-AF6A-251B621383C4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466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007E54-ECB5-4842-AF6A-251B621383C4}" type="slidenum">
              <a:rPr lang="nl-NL" smtClean="0"/>
              <a:pPr>
                <a:defRPr/>
              </a:pPr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191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7961AB8-D256-482E-BCA5-D0BAC38F1B7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C0CD621-2549-4069-9B1E-C7FC8D33E4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4449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A961B-39D7-4A1E-B7C9-80AC0C1594A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144D9-B6F8-4AC9-B437-4D2378880CB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419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F3B8429-2EDE-4BBC-BAEF-00A5C21EA798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8D410-2640-4B3C-AE11-46CF844E973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619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7047B-3D99-44D1-B2A2-8ED8EED37E17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A5C58-E6F5-4F7C-91A1-C8F0E02F26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224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64EBD-1029-4A9C-B130-B62E118064B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EDBA3-4A40-453D-A3DE-DC3C03E347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577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BE0A7-7ACE-485D-90F3-D9315684C548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D328-4844-4F0B-A226-7A11EA22CB5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1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6D16F-CBFC-49C0-8D36-2EF035288E2E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868B-5EBB-4270-8143-779536481AB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59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E8767-A973-4FF4-872C-47E6CF3017D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9599-D428-417A-94EF-1743A7F283F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390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5F2DD7-B149-4BEC-B1DA-1C34E86FC635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D9F1-6BE9-4FF0-A3A0-6F9BCAF10BE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778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F3994-560D-45E6-A324-6E2BA0506FF9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E4391-F13C-4070-B3F2-15E13C5E4AB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627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494872-1FD7-4ACE-9F42-D2AB9AD8815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D7D60-73AE-4725-92DB-1C0AA02AB3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8638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nl-NL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nl-NL" altLang="en-US" noProof="0"/>
              <a:t>Klik om het opmaakprofiel te bewerken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nl-NL" altLang="en-US" noProof="0"/>
              <a:t>Klik om het opmaakprofiel van de modelondertitel te bewerken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E6CB3-97FD-467B-BF5C-8FDBA1CF92C9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2CBE28E5-EBE1-48A0-8EEC-79AF93B1A620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022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B27F8-74B0-489E-A1BB-501B953917DC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94D8E-27FB-4D3B-A98A-0C3626B4297F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177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6F391-33C8-4A56-A84F-CF01B43EEE01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FB1B9-0B34-491D-ADC9-99DD569106D3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589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5047E-A2B4-489F-B35B-1FEEFBEBA6CE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E46AA-2233-4ECF-B365-462A1CA3E25B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57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5D8C6-99B1-45C5-B720-45811117CB65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A4957-6890-403C-BB50-F97706A11330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5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74D5F-4594-49F8-9BD7-51133DBA3C69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20294-31A2-44B4-9E4C-EAE3D7261D00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6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F65B1-57A6-4868-8972-24AD264678D6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20F11-C1BD-4F3E-8FBD-05A48499AF41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1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314B0-A3DF-44C1-A943-7593A9DB7D54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C2072-E826-4C70-8B9D-43F5AA8755C3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87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55BDF-B73F-48A7-A166-A4D7117C252B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4D7D2-8872-46D8-A01D-9707A76A39AE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814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5968D-CA4F-4C1E-855C-FC4016DBB982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DA586-2FC2-4981-B7C7-AEFD2D5C0DDF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359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AC823-A972-4528-9030-3133ACEF4AAF}" type="datetime1">
              <a:rPr lang="nl-NL" altLang="en-US" smtClean="0">
                <a:solidFill>
                  <a:srgbClr val="000000"/>
                </a:solidFill>
              </a:rPr>
              <a:t>25-7-2026</a:t>
            </a:fld>
            <a:endParaRPr lang="nl-NL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084B6-A88C-441B-9C84-40457397F18D}" type="slidenum">
              <a:rPr lang="nl-NL" altLang="en-US">
                <a:solidFill>
                  <a:srgbClr val="000000"/>
                </a:solidFill>
              </a:rPr>
              <a:pPr/>
              <a:t>‹nr.›</a:t>
            </a:fld>
            <a:endParaRPr lang="nl-NL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97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4B26501-1D40-40D7-B9A9-F8A959B22A2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086E2B-B81D-4E7C-A24E-62268B232F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1" r:id="rId2"/>
    <p:sldLayoutId id="2147484449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50" r:id="rId9"/>
    <p:sldLayoutId id="2147484447" r:id="rId10"/>
    <p:sldLayoutId id="214748445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opmaakprofielen van de modeltekst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 eaLnBrk="1" hangingPunct="1">
              <a:defRPr/>
            </a:pPr>
            <a:fld id="{D097BDE6-0761-4B83-A17C-3FCA06951580}" type="datetime1">
              <a:rPr lang="nl-NL" altLang="en-US" smtClean="0">
                <a:solidFill>
                  <a:srgbClr val="000000"/>
                </a:solidFill>
                <a:cs typeface="+mn-cs"/>
              </a:rPr>
              <a:t>25-7-2026</a:t>
            </a:fld>
            <a:endParaRPr lang="nl-NL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 eaLnBrk="1" hangingPunct="1">
              <a:defRPr/>
            </a:pPr>
            <a:r>
              <a:rPr lang="nl-NL" altLang="en-US">
                <a:solidFill>
                  <a:srgbClr val="000000"/>
                </a:solidFill>
                <a:cs typeface="+mn-cs"/>
              </a:rPr>
              <a:t>www.wiskunde-vmbo.nl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pPr eaLnBrk="1" hangingPunct="1"/>
            <a:fld id="{1E7A671E-D326-4160-B4CD-2AAA946AA1AD}" type="slidenum">
              <a:rPr lang="nl-NL" altLang="en-US">
                <a:solidFill>
                  <a:srgbClr val="000000"/>
                </a:solidFill>
                <a:cs typeface="+mn-cs"/>
              </a:rPr>
              <a:pPr eaLnBrk="1" hangingPunct="1"/>
              <a:t>‹nr.›</a:t>
            </a:fld>
            <a:endParaRPr lang="nl-NL" altLang="en-US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nl-NL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000000"/>
                </a:solidFill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231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33.png"/><Relationship Id="rId7" Type="http://schemas.openxmlformats.org/officeDocument/2006/relationships/customXml" Target="../ink/ink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customXml" Target="../ink/ink1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/>
              <a:t>Wiskunde 3Tl</a:t>
            </a:r>
            <a:endParaRPr lang="nl-NL" dirty="0"/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7: Oppervlakte en inhoud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C95499-5D00-48D5-71A8-FD86A16FA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046DAF4-0701-C310-7D59-00BE5622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11374-C08E-4820-BD85-E2DC14D6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7.1 Metriek stelsel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1366F5-583D-42E2-9357-719BE4A14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Werken met verschillende maateenheden.</a:t>
            </a:r>
          </a:p>
          <a:p>
            <a:endParaRPr lang="nl-NL" dirty="0"/>
          </a:p>
          <a:p>
            <a:r>
              <a:rPr lang="nl-NL" dirty="0"/>
              <a:t>De rijtjes kennen.</a:t>
            </a:r>
          </a:p>
          <a:p>
            <a:endParaRPr lang="nl-NL" dirty="0"/>
          </a:p>
          <a:p>
            <a:r>
              <a:rPr lang="nl-NL" dirty="0"/>
              <a:t>Kunnen omrekenen.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157CB4-44E5-4524-8B7F-C943DC5C5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632" y="3573016"/>
            <a:ext cx="3384376" cy="253501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F14CD0-7E15-07B7-8A85-E6D07431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42943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l-NL" altLang="en-US"/>
              <a:t>Maateenheden </a:t>
            </a:r>
            <a:r>
              <a:rPr lang="nl-NL" altLang="en-US" dirty="0"/>
              <a:t>omrekenen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altLang="en-US">
                <a:solidFill>
                  <a:srgbClr val="FF3300"/>
                </a:solidFill>
                <a:latin typeface="Arial" panose="020B0604020202020204" pitchFamily="34" charset="0"/>
              </a:rPr>
              <a:t>Afstands-, oppervlakte- en inhoudsmaten.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D9B4D92-64B4-E944-2F5E-4243B5460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3087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Meters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Millimeter 	(mm)</a:t>
            </a:r>
          </a:p>
          <a:p>
            <a:r>
              <a:rPr lang="nl-NL" altLang="en-US" dirty="0"/>
              <a:t>Centimeter 	(cm)</a:t>
            </a:r>
          </a:p>
          <a:p>
            <a:r>
              <a:rPr lang="nl-NL" altLang="en-US" dirty="0"/>
              <a:t>Decimeter 	(dm)</a:t>
            </a:r>
          </a:p>
          <a:p>
            <a:r>
              <a:rPr lang="nl-NL" altLang="en-US" dirty="0"/>
              <a:t>Meter 		(m)</a:t>
            </a:r>
          </a:p>
          <a:p>
            <a:r>
              <a:rPr lang="nl-NL" altLang="en-US" dirty="0"/>
              <a:t>Decameter	(dam)</a:t>
            </a:r>
          </a:p>
          <a:p>
            <a:r>
              <a:rPr lang="nl-NL" altLang="en-US" dirty="0"/>
              <a:t>Hectometer	(hm)</a:t>
            </a:r>
          </a:p>
          <a:p>
            <a:r>
              <a:rPr lang="nl-NL" altLang="en-US" dirty="0"/>
              <a:t>Kilometer	(km)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344174"/>
            <a:ext cx="2828925" cy="16097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487ADC4-2386-CFC5-2463-38660E028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9448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Liter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Milliliter	(ml)</a:t>
            </a:r>
          </a:p>
          <a:p>
            <a:r>
              <a:rPr lang="nl-NL" altLang="en-US" dirty="0"/>
              <a:t>Centiliter 	(cl)</a:t>
            </a:r>
          </a:p>
          <a:p>
            <a:r>
              <a:rPr lang="nl-NL" altLang="en-US" dirty="0"/>
              <a:t>Deciliter 	(dl)</a:t>
            </a:r>
          </a:p>
          <a:p>
            <a:r>
              <a:rPr lang="nl-NL" altLang="en-US" dirty="0"/>
              <a:t>Liter 		(l)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2872137" cy="288032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FE863FE-0669-CA6D-6328-A2F623F12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5253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Gewicht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Milligram	(mg)</a:t>
            </a:r>
          </a:p>
          <a:p>
            <a:r>
              <a:rPr lang="nl-NL" altLang="en-US" dirty="0"/>
              <a:t>Gram	 	(g)</a:t>
            </a:r>
          </a:p>
          <a:p>
            <a:r>
              <a:rPr lang="nl-NL" altLang="en-US" dirty="0"/>
              <a:t>Kilogram 	(kg)</a:t>
            </a:r>
          </a:p>
          <a:p>
            <a:r>
              <a:rPr lang="nl-NL" altLang="en-US" dirty="0"/>
              <a:t>Ton		(t)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996952"/>
            <a:ext cx="2139881" cy="214597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95CEB6-299C-C537-0371-18B7EB6B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0098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drie vragen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</a:p>
          <a:p>
            <a:r>
              <a:rPr lang="nl-NL" dirty="0"/>
              <a:t>Vraag 2: Delen of vermenigvuldigen?</a:t>
            </a:r>
          </a:p>
          <a:p>
            <a:r>
              <a:rPr lang="nl-NL" dirty="0"/>
              <a:t>Vraag 3: Wat is de factor?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9E86DCD-E730-C75A-C8AD-5AFD8FC6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3816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2800" dirty="0"/>
              <a:t>Tel het aantal stapjes tussen oude en nieuwe maat.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>
              <a:defRPr/>
            </a:pPr>
            <a:r>
              <a:rPr lang="nl-NL" dirty="0"/>
              <a:t>mm – cm – dm – m – dam – hm – km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ml – cl – dl – l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mg – g – kg – ton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5" name="Gekromde PIJL-OMLAAG 4"/>
          <p:cNvSpPr/>
          <p:nvPr/>
        </p:nvSpPr>
        <p:spPr>
          <a:xfrm>
            <a:off x="3215847" y="263272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Gekromde PIJL-OMLAAG 5"/>
          <p:cNvSpPr/>
          <p:nvPr/>
        </p:nvSpPr>
        <p:spPr>
          <a:xfrm>
            <a:off x="1187624" y="378904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Gekromde PIJL-OMLAAG 6"/>
          <p:cNvSpPr/>
          <p:nvPr/>
        </p:nvSpPr>
        <p:spPr>
          <a:xfrm>
            <a:off x="2800353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000000"/>
              </a:solidFill>
            </a:endParaRPr>
          </a:p>
        </p:txBody>
      </p:sp>
      <p:sp>
        <p:nvSpPr>
          <p:cNvPr id="8" name="Gekromde PIJL-OMLAAG 7"/>
          <p:cNvSpPr/>
          <p:nvPr/>
        </p:nvSpPr>
        <p:spPr>
          <a:xfrm>
            <a:off x="1988096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000000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4139952" y="2631809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000000"/>
              </a:solidFill>
            </a:endParaRPr>
          </a:p>
        </p:txBody>
      </p:sp>
      <p:sp>
        <p:nvSpPr>
          <p:cNvPr id="10" name="Gekromde PIJL-OMLAAG 9"/>
          <p:cNvSpPr/>
          <p:nvPr/>
        </p:nvSpPr>
        <p:spPr>
          <a:xfrm>
            <a:off x="2267744" y="2599484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000000"/>
              </a:solidFill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1AFEDDF-43C5-435B-A98F-4B83A9C2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6949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KLEINER?</a:t>
            </a:r>
          </a:p>
          <a:p>
            <a:pPr>
              <a:defRPr/>
            </a:pPr>
            <a:r>
              <a:rPr lang="nl-NL" dirty="0"/>
              <a:t>dan getallen juist GROTER!</a:t>
            </a:r>
          </a:p>
          <a:p>
            <a:pPr>
              <a:defRPr/>
            </a:pPr>
            <a:r>
              <a:rPr lang="nl-NL" dirty="0"/>
              <a:t>Dus: vermenigvuldigen!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2CF1C4A8-9628-8A87-EC20-8A116B7A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035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GROTER?</a:t>
            </a:r>
          </a:p>
          <a:p>
            <a:pPr>
              <a:defRPr/>
            </a:pPr>
            <a:r>
              <a:rPr lang="nl-NL" dirty="0"/>
              <a:t>dan getallen juist KLEINER!</a:t>
            </a:r>
          </a:p>
          <a:p>
            <a:pPr>
              <a:defRPr/>
            </a:pPr>
            <a:r>
              <a:rPr lang="nl-NL" dirty="0"/>
              <a:t>Dus: delen!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FCE2F9B-C2B6-5027-F295-D6E957236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9526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mm – cm – dm – m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2</a:t>
            </a:r>
            <a:r>
              <a:rPr lang="nl-NL" dirty="0"/>
              <a:t> – cm</a:t>
            </a:r>
            <a:r>
              <a:rPr lang="nl-NL" baseline="30000" dirty="0"/>
              <a:t>2</a:t>
            </a:r>
            <a:r>
              <a:rPr lang="nl-NL" dirty="0"/>
              <a:t> – dm</a:t>
            </a:r>
            <a:r>
              <a:rPr lang="nl-NL" baseline="30000" dirty="0"/>
              <a:t>2</a:t>
            </a:r>
            <a:r>
              <a:rPr lang="nl-NL" dirty="0"/>
              <a:t> – m</a:t>
            </a:r>
            <a:r>
              <a:rPr lang="nl-NL" baseline="30000" dirty="0"/>
              <a:t>2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3</a:t>
            </a:r>
            <a:r>
              <a:rPr lang="nl-NL" dirty="0"/>
              <a:t> – cm</a:t>
            </a:r>
            <a:r>
              <a:rPr lang="nl-NL" baseline="30000" dirty="0"/>
              <a:t>3</a:t>
            </a:r>
            <a:r>
              <a:rPr lang="nl-NL" dirty="0"/>
              <a:t> – dm</a:t>
            </a:r>
            <a:r>
              <a:rPr lang="nl-NL" baseline="30000" dirty="0"/>
              <a:t>3</a:t>
            </a:r>
            <a:r>
              <a:rPr lang="nl-NL" dirty="0"/>
              <a:t> – m</a:t>
            </a:r>
            <a:r>
              <a:rPr lang="nl-NL" baseline="30000" dirty="0"/>
              <a:t>3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  <a:endParaRPr lang="nl-NL" b="1" baseline="30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Stroomdiagram: Verbindingslijn 1"/>
          <p:cNvSpPr/>
          <p:nvPr/>
        </p:nvSpPr>
        <p:spPr>
          <a:xfrm>
            <a:off x="4504248" y="3000183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Stroomdiagram: Verbindingslijn 4"/>
          <p:cNvSpPr/>
          <p:nvPr/>
        </p:nvSpPr>
        <p:spPr>
          <a:xfrm>
            <a:off x="4458333" y="4221088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nl-NL">
              <a:solidFill>
                <a:srgbClr val="FFFFFF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5436096" y="3175557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nl-NL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2 in de maat dan ook 2 nullen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436096" y="430180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nl-NL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3 in de maat dan ook 3 nullen</a:t>
            </a:r>
          </a:p>
        </p:txBody>
      </p:sp>
      <p:cxnSp>
        <p:nvCxnSpPr>
          <p:cNvPr id="8" name="Rechte verbindingslijn met pijl 7"/>
          <p:cNvCxnSpPr/>
          <p:nvPr/>
        </p:nvCxnSpPr>
        <p:spPr>
          <a:xfrm flipH="1">
            <a:off x="3188849" y="3544889"/>
            <a:ext cx="4119455" cy="331717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 flipH="1">
            <a:off x="3283394" y="4581128"/>
            <a:ext cx="4240934" cy="535215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stCxn id="4" idx="1"/>
          </p:cNvCxnSpPr>
          <p:nvPr/>
        </p:nvCxnSpPr>
        <p:spPr>
          <a:xfrm flipH="1" flipV="1">
            <a:off x="4797045" y="3180203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/>
          <p:nvPr/>
        </p:nvCxnSpPr>
        <p:spPr>
          <a:xfrm flipH="1" flipV="1">
            <a:off x="4818373" y="4306452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ACEFA71-6B47-5074-3FCB-F958E67C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5953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ml – cl – dl – l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</a:p>
          <a:p>
            <a:pPr marL="0" indent="0">
              <a:buNone/>
              <a:defRPr/>
            </a:pPr>
            <a:endParaRPr lang="nl-NL" b="1" baseline="30000" dirty="0"/>
          </a:p>
          <a:p>
            <a:pPr>
              <a:defRPr/>
            </a:pPr>
            <a:r>
              <a:rPr lang="nl-NL" dirty="0"/>
              <a:t>mg– g – kg – t</a:t>
            </a:r>
            <a:endParaRPr lang="nl-NL" baseline="30000" dirty="0"/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  <a:endParaRPr lang="nl-NL" b="1" baseline="30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72B92EB-8C94-2D8A-FF64-201D590E1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9241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Matenkaart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Alle informatie bij elkaar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20833" t="21432" r="52500" b="45082"/>
          <a:stretch/>
        </p:blipFill>
        <p:spPr>
          <a:xfrm>
            <a:off x="2627784" y="2420888"/>
            <a:ext cx="5040560" cy="3937938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0D6F84-D168-4C74-6507-140E511A9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29675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Hectare, are en centiare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Oude namen: </a:t>
            </a:r>
            <a:r>
              <a:rPr lang="nl-NL" i="1" dirty="0"/>
              <a:t>centiare</a:t>
            </a:r>
            <a:r>
              <a:rPr lang="nl-NL" dirty="0"/>
              <a:t> (m</a:t>
            </a:r>
            <a:r>
              <a:rPr lang="nl-NL" baseline="30000" dirty="0"/>
              <a:t>2</a:t>
            </a:r>
            <a:r>
              <a:rPr lang="nl-NL" dirty="0"/>
              <a:t>), </a:t>
            </a:r>
            <a:r>
              <a:rPr lang="nl-NL" i="1" dirty="0"/>
              <a:t>are</a:t>
            </a:r>
            <a:r>
              <a:rPr lang="nl-NL" dirty="0"/>
              <a:t> (dam</a:t>
            </a:r>
            <a:r>
              <a:rPr lang="nl-NL" baseline="30000" dirty="0"/>
              <a:t>2</a:t>
            </a:r>
            <a:r>
              <a:rPr lang="nl-NL" dirty="0"/>
              <a:t>) en </a:t>
            </a:r>
            <a:r>
              <a:rPr lang="nl-NL" i="1" dirty="0"/>
              <a:t>hectare</a:t>
            </a:r>
            <a:r>
              <a:rPr lang="nl-NL" dirty="0"/>
              <a:t> (hm</a:t>
            </a:r>
            <a:r>
              <a:rPr lang="nl-NL" baseline="30000" dirty="0"/>
              <a:t>2</a:t>
            </a:r>
            <a:r>
              <a:rPr lang="nl-NL" dirty="0"/>
              <a:t>).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3"/>
          <a:srcRect l="20833" t="26331" r="52500" b="45082"/>
          <a:stretch/>
        </p:blipFill>
        <p:spPr>
          <a:xfrm>
            <a:off x="2627784" y="2996952"/>
            <a:ext cx="5040560" cy="3361874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4553052" y="3717032"/>
            <a:ext cx="1584176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rgbClr val="FF0000"/>
                </a:solidFill>
              </a:rPr>
              <a:t>Ca  | Are|  Ha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F50E151-013B-94CF-CBE3-921F5B628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>
                <a:solidFill>
                  <a:srgbClr val="000000"/>
                </a:solidFill>
              </a:rPr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3012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495DF-12F1-77CE-20C7-8BF45CC9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38277E-77EF-9C6B-E493-D38B7D8F9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een zwembad kan 9 kuub water.</a:t>
            </a:r>
          </a:p>
          <a:p>
            <a:r>
              <a:rPr lang="nl-NL" dirty="0"/>
              <a:t>Je vult hem met een tuinslang met 10 liter per minuut.</a:t>
            </a:r>
          </a:p>
          <a:p>
            <a:endParaRPr lang="nl-NL" dirty="0"/>
          </a:p>
          <a:p>
            <a:r>
              <a:rPr lang="nl-NL" dirty="0"/>
              <a:t>Hoeveel uur duurt het voordat zwembad vol is?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8CAB656-32D7-81E0-414A-3C95143C8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685" y="4252552"/>
            <a:ext cx="3504630" cy="233756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E2C919-34F0-E067-2077-368440784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6225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D1D78-73C2-2894-B069-C831FAFEE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50305A-94A3-ED55-EE47-5F46447AD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EF2C0D-CB79-6FFF-A64A-A55DD1F86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9 kuub = 9 m</a:t>
            </a:r>
            <a:r>
              <a:rPr lang="nl-NL" baseline="30000" dirty="0"/>
              <a:t>3. </a:t>
            </a:r>
            <a:r>
              <a:rPr lang="nl-NL" dirty="0"/>
              <a:t> </a:t>
            </a:r>
          </a:p>
          <a:p>
            <a:r>
              <a:rPr lang="nl-NL" dirty="0"/>
              <a:t>9 m</a:t>
            </a:r>
            <a:r>
              <a:rPr lang="nl-NL" baseline="30000" dirty="0"/>
              <a:t>3</a:t>
            </a:r>
            <a:r>
              <a:rPr lang="nl-NL" dirty="0"/>
              <a:t> = 9000 dm</a:t>
            </a:r>
            <a:r>
              <a:rPr lang="nl-NL" baseline="30000" dirty="0"/>
              <a:t>3</a:t>
            </a:r>
            <a:endParaRPr lang="nl-NL" dirty="0"/>
          </a:p>
          <a:p>
            <a:r>
              <a:rPr lang="nl-NL" dirty="0"/>
              <a:t>1 liter = 1 dm</a:t>
            </a:r>
            <a:r>
              <a:rPr lang="nl-NL" baseline="30000" dirty="0"/>
              <a:t>3</a:t>
            </a:r>
            <a:endParaRPr lang="nl-NL" dirty="0"/>
          </a:p>
          <a:p>
            <a:r>
              <a:rPr lang="nl-NL" dirty="0"/>
              <a:t>9000 : 10 (liter per minuut) = 900 minuten.</a:t>
            </a:r>
          </a:p>
          <a:p>
            <a:r>
              <a:rPr lang="nl-NL" dirty="0"/>
              <a:t>900 : 60 = 15 uur.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437BCFC-6DF1-C2FD-BE0F-7668E5663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025012"/>
            <a:ext cx="3504630" cy="233756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95D76B-20D6-D218-130A-F28FD3FF8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7149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Omtrek &amp; Oppervlakte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Omtrek = afstand als je er Omheen gaat.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120 + 70 + 120 + 70 = 380m.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060848"/>
            <a:ext cx="4457848" cy="247329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1E7845-70D3-EF79-1790-07630ECB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19647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7.2 Omtrek &amp; Oppervlakte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Oppervlakte = hoe groot het vlak is.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120 x 70 = 8400m</a:t>
            </a:r>
            <a:r>
              <a:rPr lang="nl-NL" baseline="30000" dirty="0"/>
              <a:t>2</a:t>
            </a:r>
            <a:r>
              <a:rPr lang="nl-NL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060848"/>
            <a:ext cx="4457848" cy="247329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1C76EE-1597-37C7-0246-5505F277E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06368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8CF31-6423-E808-0BBE-186D7ECF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Herhaling oppervlakte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2E3E57-1DE5-3181-4C62-F6CF294FE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88" y="1628800"/>
            <a:ext cx="7239000" cy="4846638"/>
          </a:xfrm>
        </p:spPr>
        <p:txBody>
          <a:bodyPr/>
          <a:lstStyle/>
          <a:p>
            <a:r>
              <a:rPr lang="nl-NL" dirty="0"/>
              <a:t>Reken de oppervlaktes uit: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18748B3-27E7-4263-AFB2-403B553D9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348880"/>
            <a:ext cx="2406439" cy="15868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AA3B14B-600A-4561-869C-C6FCC24F4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420888"/>
            <a:ext cx="2171700" cy="21050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BBA65C9-E255-9756-6DA7-140382B7D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770" y="4112268"/>
            <a:ext cx="2619375" cy="1743075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28AA1F1-A141-F55F-CDA2-4EF113EC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6952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b="1" dirty="0"/>
              <a:t>Oppervlakte driehoek =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nl-NL" b="1" dirty="0"/>
              <a:t>           0,5 x zijde x bijbehorende hoogte</a:t>
            </a:r>
            <a:r>
              <a:rPr lang="nl-NL" dirty="0"/>
              <a:t>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Pak een zijde.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Vind de bijbehorende hoogte</a:t>
            </a:r>
          </a:p>
          <a:p>
            <a:pPr marL="514350" indent="-514350">
              <a:buFont typeface="Wingdings 2" pitchFamily="18" charset="2"/>
              <a:buAutoNum type="arabicPeriod"/>
              <a:defRPr/>
            </a:pPr>
            <a:r>
              <a:rPr lang="nl-NL" dirty="0"/>
              <a:t>Gebruik de formule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9460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741863"/>
            <a:ext cx="26765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890680-ED97-B161-C8F8-A0F358E60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248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AB?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6388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535238"/>
            <a:ext cx="55753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348038" y="3313113"/>
            <a:ext cx="0" cy="22761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3653503C-31C9-4DD2-B1B5-2C918A8FF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4559068" y="4121310"/>
            <a:ext cx="5937446" cy="287652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1FBF6E-B4D8-091E-977C-679319968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3735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195 0.00162 L 0.13195 0.00162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CD hoort bij zijde AB.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6388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2535238"/>
            <a:ext cx="55753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348038" y="3313113"/>
            <a:ext cx="0" cy="22761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F3D66828-ACC4-4BD8-A199-8C84514D3071}"/>
              </a:ext>
            </a:extLst>
          </p:cNvPr>
          <p:cNvSpPr txBox="1"/>
          <p:nvPr/>
        </p:nvSpPr>
        <p:spPr>
          <a:xfrm>
            <a:off x="3132019" y="5589240"/>
            <a:ext cx="432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6FCB85-50D5-E935-03F4-6B71613B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39482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AC?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7412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71791">
            <a:off x="1517651" y="3376612"/>
            <a:ext cx="4602162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924300" y="3573463"/>
            <a:ext cx="0" cy="25785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DEE6A725-DC79-43F1-8B06-BCC4E36BD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54681" y="3182959"/>
            <a:ext cx="2837724" cy="593801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5CA743D-16B8-92E8-7320-849897D92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416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5 -7.40741E-7 L 0.4375 -7.40741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BD hoort bij zijde AC.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7412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971791">
            <a:off x="1517651" y="3376612"/>
            <a:ext cx="4602162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3924300" y="3573463"/>
            <a:ext cx="0" cy="25785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55B557B8-6932-491C-B25D-7896F976FF82}"/>
              </a:ext>
            </a:extLst>
          </p:cNvPr>
          <p:cNvSpPr txBox="1"/>
          <p:nvPr/>
        </p:nvSpPr>
        <p:spPr>
          <a:xfrm>
            <a:off x="3708281" y="6148184"/>
            <a:ext cx="432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B8453E0-F44C-7B25-1FC6-9D7E05744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85730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Elke zijde heeft zijn eigen “hoogte”. Wat is de hoogte van BC?</a:t>
            </a:r>
          </a:p>
          <a:p>
            <a:pPr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8436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9451">
            <a:off x="1919288" y="3322638"/>
            <a:ext cx="48577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4932363" y="3500438"/>
            <a:ext cx="0" cy="20591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85A93462-9E97-497E-8C9A-C49949567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88840" y="2590562"/>
            <a:ext cx="2877561" cy="593801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45C80E3-9969-DF44-AF1E-4F7209583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30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31 -0.00139 L 0.54531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van een Zijde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Hoogte AD hoort bij zijde BC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8436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09451">
            <a:off x="1919288" y="3322638"/>
            <a:ext cx="4857750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chte verbindingslijn 9"/>
          <p:cNvCxnSpPr>
            <a:cxnSpLocks/>
          </p:cNvCxnSpPr>
          <p:nvPr/>
        </p:nvCxnSpPr>
        <p:spPr>
          <a:xfrm>
            <a:off x="4932363" y="3500438"/>
            <a:ext cx="0" cy="20591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01D2CEEE-65F9-4019-86ED-D55043959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546285"/>
            <a:ext cx="658425" cy="75597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61EBC9D-A8C4-0615-51C0-3EF3149A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95827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Oppervlakte parallellogram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altLang="en-US" b="1" dirty="0"/>
              <a:t>Formule oppervlakte paralellogram =</a:t>
            </a:r>
          </a:p>
          <a:p>
            <a:pPr marL="0" indent="0">
              <a:buNone/>
              <a:defRPr/>
            </a:pPr>
            <a:r>
              <a:rPr lang="nl-NL" altLang="en-US" b="1" dirty="0">
                <a:latin typeface="Arial" charset="0"/>
                <a:cs typeface="Arial" charset="0"/>
              </a:rPr>
              <a:t>	zijde x bijbehorende hoogte (</a:t>
            </a:r>
            <a:r>
              <a:rPr lang="nl-NL" altLang="en-US" b="1" i="1" dirty="0">
                <a:latin typeface="Arial" charset="0"/>
                <a:cs typeface="Arial" charset="0"/>
              </a:rPr>
              <a:t>loodlijn</a:t>
            </a:r>
            <a:r>
              <a:rPr lang="nl-NL" altLang="en-US" b="1" dirty="0">
                <a:latin typeface="Arial" charset="0"/>
                <a:cs typeface="Arial" charset="0"/>
              </a:rPr>
              <a:t>)</a:t>
            </a:r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</p:txBody>
      </p:sp>
      <p:pic>
        <p:nvPicPr>
          <p:cNvPr id="2355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857" y="3245644"/>
            <a:ext cx="4199530" cy="185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96413" flipH="1">
            <a:off x="4053992" y="4722435"/>
            <a:ext cx="245377" cy="152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2E90856-FAE6-56DD-FBA5-E13092B68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PI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4400" dirty="0">
                <a:latin typeface="Symbol" panose="05050102010706020507" pitchFamily="18" charset="2"/>
              </a:rPr>
              <a:t>p</a:t>
            </a:r>
            <a:r>
              <a:rPr lang="nl-NL" dirty="0"/>
              <a:t> is gewoon een getal; 0ngeveer 3,14</a:t>
            </a:r>
          </a:p>
          <a:p>
            <a:pPr>
              <a:defRPr/>
            </a:pPr>
            <a:r>
              <a:rPr lang="nl-NL" dirty="0"/>
              <a:t>Gebruik </a:t>
            </a:r>
            <a:r>
              <a:rPr lang="nl-NL" sz="4000" dirty="0">
                <a:latin typeface="Symbol" panose="05050102010706020507" pitchFamily="18" charset="2"/>
              </a:rPr>
              <a:t>p </a:t>
            </a:r>
            <a:r>
              <a:rPr lang="nl-NL" dirty="0"/>
              <a:t>om oppervlakte en omtrek cirkel te berekenen </a:t>
            </a:r>
          </a:p>
          <a:p>
            <a:pPr>
              <a:defRPr/>
            </a:pPr>
            <a:endParaRPr lang="nl-NL" dirty="0">
              <a:latin typeface="Symbol" panose="05050102010706020507" pitchFamily="18" charset="2"/>
            </a:endParaRPr>
          </a:p>
          <a:p>
            <a:pPr>
              <a:defRPr/>
            </a:pPr>
            <a:endParaRPr lang="nl-NL" dirty="0">
              <a:latin typeface="Symbol" panose="05050102010706020507" pitchFamily="18" charset="2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B5F989D-6F77-C82C-CEED-28482059C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212976"/>
            <a:ext cx="3960440" cy="297033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EEA0461-330A-EE23-FEDC-6844D42B2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Straal en diameter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Diameter (‘d’)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Straal = (‘r’)</a:t>
            </a: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60836"/>
            <a:ext cx="374441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84A23C-4236-3D5E-017D-9A654217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Oppervlakte cirkel</a:t>
            </a:r>
          </a:p>
        </p:txBody>
      </p:sp>
      <p:sp>
        <p:nvSpPr>
          <p:cNvPr id="3481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b="1" dirty="0"/>
              <a:t>Formule oppervlakte cirkel = </a:t>
            </a:r>
            <a:r>
              <a:rPr lang="el-GR" altLang="en-US" b="1" dirty="0"/>
              <a:t>π</a:t>
            </a:r>
            <a:r>
              <a:rPr lang="nl-NL" altLang="en-US" b="1" dirty="0"/>
              <a:t> x straal</a:t>
            </a:r>
            <a:r>
              <a:rPr lang="nl-NL" altLang="en-US" b="1" baseline="30000" dirty="0"/>
              <a:t>2</a:t>
            </a:r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endParaRPr lang="nl-NL" altLang="en-US" baseline="30000" dirty="0"/>
          </a:p>
          <a:p>
            <a:r>
              <a:rPr lang="el-GR" altLang="en-US" dirty="0"/>
              <a:t>π</a:t>
            </a:r>
            <a:r>
              <a:rPr lang="nl-NL" altLang="en-US" dirty="0"/>
              <a:t> x 20</a:t>
            </a:r>
            <a:r>
              <a:rPr lang="nl-NL" altLang="en-US" baseline="30000" dirty="0"/>
              <a:t>2</a:t>
            </a:r>
            <a:r>
              <a:rPr lang="nl-NL" altLang="en-US" dirty="0"/>
              <a:t> = 1256 m</a:t>
            </a:r>
            <a:r>
              <a:rPr lang="nl-NL" altLang="en-US" baseline="30000" dirty="0"/>
              <a:t>2</a:t>
            </a:r>
            <a:endParaRPr lang="nl-NL" altLang="en-US" dirty="0"/>
          </a:p>
          <a:p>
            <a:endParaRPr lang="nl-NL" altLang="en-US" i="1" dirty="0"/>
          </a:p>
          <a:p>
            <a:endParaRPr lang="nl-NL" altLang="en-US" i="1" dirty="0"/>
          </a:p>
          <a:p>
            <a:endParaRPr lang="nl-NL" altLang="en-US" i="1" dirty="0"/>
          </a:p>
          <a:p>
            <a:endParaRPr lang="nl-NL" altLang="en-US" i="1" dirty="0"/>
          </a:p>
        </p:txBody>
      </p:sp>
      <p:sp>
        <p:nvSpPr>
          <p:cNvPr id="34823" name="AutoShape 6" descr="data:image/jpeg;base64,/9j/4AAQSkZJRgABAQAAAQABAAD/2wCEAAkGBxQQEhUUEhIUFBUVFhYUFhUXFxQVFBYWFBYYFhYXFBgYHikhGBslGxYVITEiJSosOi4uFyA/ODMsNygtMCwBCgoKBQUFDgUFDisZExkrKysrKysrKysrKysrKysrKysrKysrKysrKysrKysrKysrKysrKysrKysrKysrKysrK//AABEIAHAAyAMBIgACEQEDEQH/xAAbAAEAAgMBAQAAAAAAAAAAAAAABAUBAwYCB//EAEQQAAICAQICBgUHCgMJAAAAAAECAAMRBBIFIRMxQVFhcQYiMjOBFFJyc5GhsiNCQ1RiZIKSlNSTotMVNEVTg6OxwcP/xAAUAQEAAAAAAAAAAAAAAAAAAAAA/8QAFBEBAAAAAAAAAAAAAAAAAAAAAP/aAAwDAQACEQMRAD8A+4xEQEREBETzY4UEkgAAkk9QA5kmB6icazrZYbl0GvfeAAwuCKygkhlQ3jbnOeoT0/P/AIfxAeWoH9xA7CJxmz9x4l/Uj+4jZ+48S/qR/cQOzmJxuz9x4l/Uj+4jZ+48S/qR/cQLSvjTNrEpAZU23KQ1VgLPUU9YOQFCe3jr3ZB5cs54pxi2qxlSmt0XoV3NcyMbNTYaqxsFTDbu25bdyBOFJGDpp4pYoUDh2rO0bQS2nZscvzjbnngZ8pluK2Hr4bqTnb+q59Q5XP5XsPMdxgW3B9b09W8rsYPZWyg7gHpsap9rYG5dyHBIGRjIB5SbKCrjNijA4dqgMk8vkw5sSSfe9ZJJPiTK24s7Fjo+JAsScDUVqBnnyAvwB4QOxicXsb9T4n/Up/rxsb9T4n/Up/rwO0ifPNTrq0LuaOJD5NiyzGqTC+ruAsHT4IK89p7xO54brk1FVdtZylih1OMHBGeYPMHsIPUYEqIiAiIgIiICIiAiIgJT8TPyiwab83Asvx/y8nbWfplSD3qrd8ncR1gprZ2ycYAUe0zMcKijtZmIAHeZp4RpDWpL4NljdJYR1byAMA9oVQqjwWBNUT1iIgMRiIgMRiIgMRiIgMRiIgMTVqr1rRnc4VVLMe4KMmbTKjjDdLZVpx+eels8KqiDj+JzWvlu7oHK8doPyc1soFmqFur1XL81V9SokdeD0SZ7Vqbvlj6J6noClR93eodD2LdtBdP4hl/MN3jMHV3dOmpv7LFsWv6qtWWs+Tes/k4m2qjpKEXJU7KyGHWrKAVYeIIBgd1EreB8ROorBYAWKSlijqV168fsnkw8CJZQEREBERAREQExmZldxjVMihK8dLYdleRkKSObsO1VALY7cY7YGlD8ovJ/RUHA/buwQx8kBx4szfN520j6HSLSiovsqMc+ZPeSe0k5J8TJEBERAREQEREBERAREQBnIa/WFqrbFPrauz5PT9Uu4Fx4YFtg8CvbLzj15FYrU4e9hSneNwJdv4a1dv4ZRakq+oIQAV6ZBp0A6gxCtZjyArX4GBo16BaLABgCpwB3AIQBPeg91X9BPwiY4n7m36t/wGZ0Huq/oJ+EQNum1Pye4WZAR9td2ezr2WZ6hgnB7w3X6oz14nIugYEEZBBBHeDyIlh6L6s4ahzlqgACetqzkVtntIwVPiue2BfxAiAiIgIiIHlmxKnhX5ZzqT1MNlI+bVnJYeLkbvIJ3TPGD0zDTDqdd13hTnG0/TOV8g/dLVVHdAzERAREQEREBI+s1JrXIQufmgqD3kksQAAO8yRIXFND06hekZBuDHaEO4DPqsGBBXJBx24HZmBH4jxxKNMNSwOwmoYJRCOmsStSxchVALgkk9Qm+niaGjp2wqbS+cq42cyGDVkhgRgjBPXPLaWwnBuYDYqhgF3lw2S5G3aOQAxjByeqeU4Sooanc2HNjM3LcWtsax26sAlnY4xgZgbNPxaqxgqsdxzgFXXmBnb6wGGwCdvXjnjHOThK1uEqbBZubPT/ACjHLG75MdLjq6tvPz8OU38U1nQ1O/WQPVHzmJwq/FiB8YFRrtcFe/UEAjTIaax862zazDzJ6JPPd4yt0On6NApOW5lm7WdiWdj5sWPxnvXU7TRps56IfKLj8+1y2CR4u1th8VWbYEbifubfq3/A0zoPdV/QT8ImOJ+5t+rf8DTOg91X9BPwiBImi9mrZLqwS9WTgdbo2N9fxABHiqzfEDp9JqVtRXRgyuoZSO1WGQZunL+j+p6K00n2bN1lR7n5tbX8fbHm/dz6iAiIgJH12qWpGsf2VGTjmT3BQOsk4AHaSJvMqHHyjUY/Racgt3PcRlV8kB3HxZfmwN3B9KyKz2D8rad9nPO04wqA9oUAD4E9ssRMATMBERAREQEREBERAREQEp9ews1CKxxXQvyizuLYK1A94H5R/NFlpdYEBZjgKCxPcB1/dOL4xrBXp16U7X11m+zIPqUgA7W5dla11/ScmBnQObA1ze1e3SY+ah5Vr8ECZ8c98lyur47pW5DU0Z7ulrB+zOZOqtVxlWDDvUgj7oGnifubfq3/AANM6D3Vf0E/CJjiY/I2/Vv+AzOg91X9BPwiBIiIgadXSXXAO1gQyN8115qfHy7QTOj4NxD5RUrldrdTr17XBwy57eY6+0ESinjRaj5PeH/R3FUsHc/VXZ8fYPmnzYHYRMAxAg8Y1rVJ6gBsciusHON7Z5n9kAFj4KZt4doxRWqKScdbH2mY82ZvEkknzkfiPCxc6WdJZW6K6qyEcg5XdlWBBPqDnj/yZpbRapT6mrUjutoDn7a3SBbxKjp9YvXRRYO9LnRv5HrI/wA89f7Wce3pdQviBXYP8jEwLWJUH0k06+8sNX1yPSPtcASfo9bXcM1WJYO9GVx9qkwJEREBERAREQERMGBVccPSGvTj9Kc2eFNeGf8AmOyv/qE9kxwk9Lbbf+bk0V/RqYiwjzs3DyQSDZqyRdevtWsNLpvgxTf5Gwu30UBl/otKtVaVr1IqoPJQB/6gbLKgwwwBHcQCPvlfd6O6R+baTTse81Vk/biWcQOb4r6L6VaLSlCpiuw+oXQewexSBMcO9F6TVWQ1ykoh5XWY9kdhJlzxn/d7vqrPwGVfD/SLTitEW0WWIiBq6gbXU7RyZUBK/GAf0WGfV1WoX41t+JDNVvo3d+ZrD/HTW/4CknNxG9/c6Uj9q9xUvmFUOx8iB5z3Xo7nA6XUEHnlaVFa8+rm25sjvyM9wgUt/CNVWpZtTpSo6y1NlQA8W6Zh90pdXrLnrYV0VawEEEUWWlWBGCAzU7Or9udpVwDThgzVixx1PaTa4+iXzt+GJaQKr0aN509fyldlgBBG4O2M+qXYct2OvxzEtMTMBERAREQBldrOB6a45t09Lt85q0LfBsZEsYgVI4DWuNjXV46gt1u3+Ukj7oPDL1B6PWWZ7OkSqxfjgKx/mltECnxrU/Vbv8XTH/6zI4leo/KaN/Ho3rsX7yrH7JbxAqTx6tfbW6vHWWpswP4gCPvm3R8b01xxVqKXb5q2IW+K5yJYYkfV6Cu4YtrSwdzqrj7GECRKz0g1nR17VYC25hVUMgEs/IsB27Vy58FM1j0a06+7rNX1LvUPsQgfdNV/o2GeuwX3bqsmvcUs2lhtJG9Sc4yM57TAzpdOpvRF93o0CqOzpLEwPitR/wC7LDXcUpox0tqIW5KGYBmPcq9bHwEqtJ6L7Wdn1WosDsXZNy1pvJJJHRKrdwwWOAo7paaDhVNGeiqrrLe0VUBm+k3W3xgRv9rl/c6e6zrwzAVJ8TZg48gZ5FWrs9uyqgfNrBuf/EsCqP8ADPnLfEEQOZ1XBdJfYtepLal623KLizJvCk4wAK9+0k7evHPGJfaPSV1LiqtK17kVVH2KJDXT3HUbnSpql923SPvTK4J6Lo8biSw3b/ZPLrIMXiHo2l1r2PXSzM1I3Mis3RIfXrJIztYbvV6jk98C+zMyDwfRGivoyRgPaVA9lUa12rRR2BUKqAOQ24HLEnQEREBERA//2Q=="/>
          <p:cNvSpPr>
            <a:spLocks noChangeAspect="1" noChangeArrowheads="1"/>
          </p:cNvSpPr>
          <p:nvPr/>
        </p:nvSpPr>
        <p:spPr bwMode="auto">
          <a:xfrm>
            <a:off x="160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C85F985-B55E-102B-BBB0-53FC3777F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2420888"/>
            <a:ext cx="2400300" cy="2571750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45A8D83-E732-B018-5179-A5D72DB7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6746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B54F6-CD1A-C2E9-CC7B-4DF478D7B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A8D8F-3E58-EB56-A0FF-EE9BC402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Herhaling oppervlakte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08BE5B-749B-3FE8-75F0-9E71CABA6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88" y="1628800"/>
            <a:ext cx="7239000" cy="4846638"/>
          </a:xfrm>
        </p:spPr>
        <p:txBody>
          <a:bodyPr/>
          <a:lstStyle/>
          <a:p>
            <a:r>
              <a:rPr lang="nl-NL" dirty="0"/>
              <a:t>Reken de oppervlaktes uit: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0B4A423-09C1-D90D-86E0-7CCEAD407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348880"/>
            <a:ext cx="2406439" cy="15868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FD0BA47-112F-CF7D-ABD1-047057B4F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420888"/>
            <a:ext cx="2171700" cy="21050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DBC4F83-597A-4267-ED8B-F1B66D330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770" y="4112268"/>
            <a:ext cx="2619375" cy="1743075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A68E21B5-4CD0-0736-D8B4-DFDCB8295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45676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CBC9A-DA07-B115-381E-B70FEDC54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F22A4-C730-297A-7C75-A391A582B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Herhaling oppervlakte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363E3A-E2D8-61CE-9610-57D378926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88" y="1628800"/>
            <a:ext cx="7239000" cy="4846638"/>
          </a:xfrm>
        </p:spPr>
        <p:txBody>
          <a:bodyPr/>
          <a:lstStyle/>
          <a:p>
            <a:r>
              <a:rPr lang="nl-NL" dirty="0"/>
              <a:t>Reken de oppervlaktes uit: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0,5 x 2,8 x 2,5 = 3,5		44 x 72 = 3168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Pi x 2</a:t>
            </a:r>
            <a:r>
              <a:rPr lang="nl-NL" baseline="30000" dirty="0"/>
              <a:t>2</a:t>
            </a:r>
            <a:r>
              <a:rPr lang="nl-NL" dirty="0"/>
              <a:t>= 12,6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E021202-40D7-3257-E50A-00A74511D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348880"/>
            <a:ext cx="2406439" cy="15868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5B772EB-91D8-30CC-95D4-B335C668B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145" y="1935662"/>
            <a:ext cx="2171700" cy="210502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BBD4DD9-BF1A-A84A-C913-A5A1D0E9D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4509120"/>
            <a:ext cx="2619375" cy="1743075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1D6AB45-3836-15FF-608A-423F15EC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31746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7BAB7-D7B7-01B1-1A09-AA0D16229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84B1E-0704-8D8F-4FFB-6D1D55C9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Oppervlakte onregelmatige figuren.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4488A6-18E3-B77D-7E51-1A497C47C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Methode 1: Inlijsten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Teken een rechthoek om de figuur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Bereken de oppervlakte van die rechthoek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Bereken de oppervlaktes van de driehoekjes die niet bij de originele figuur horen (1,2 en 3)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Oppervlakte rechthoek – oppervlaktes driehoeken = oppervlakte van de figuur.</a:t>
            </a:r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1026" name="Picture 2" descr="Oppervlakte berekenen met inlijsten - Theorie wiskunde">
            <a:extLst>
              <a:ext uri="{FF2B5EF4-FFF2-40B4-BE49-F238E27FC236}">
                <a16:creationId xmlns:a16="http://schemas.microsoft.com/office/drawing/2014/main" id="{81B58B96-B242-4325-C499-E140D6C1E0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8"/>
          <a:stretch/>
        </p:blipFill>
        <p:spPr bwMode="auto">
          <a:xfrm>
            <a:off x="4283968" y="1435123"/>
            <a:ext cx="2905125" cy="17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9046685-9D5E-87F4-3E38-8F82462BB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546947"/>
            <a:ext cx="2536033" cy="154014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B9BC477-A775-EE35-7AF4-AB18B75CD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4989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53284-C6AD-4050-47C9-61671434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Oppervlakte samengestelde figuren.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2DA25E-CF57-1762-B58D-C6D69DC9B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NL" dirty="0"/>
              <a:t>Methode 2: Opdelen in ‘bekende’ deelfiguren (</a:t>
            </a:r>
            <a:r>
              <a:rPr lang="nl-NL" sz="2400" i="1" dirty="0"/>
              <a:t>zoals driehoek, cirkel, paralellogram).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Bereken oppervlakte van de afzonderlijke figuren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Tel alles bij elkaar op</a:t>
            </a:r>
          </a:p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D6BA3C0-A3C6-AD59-DF2E-C8D6094E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577" y="3744713"/>
            <a:ext cx="1008324" cy="54548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930C778-CB5C-147F-F5D0-5C5A9B186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593097"/>
            <a:ext cx="2175870" cy="238609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3E5E06F-E077-7023-9EAE-BF67F20B64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313" b="43163"/>
          <a:stretch/>
        </p:blipFill>
        <p:spPr>
          <a:xfrm>
            <a:off x="4716016" y="3019727"/>
            <a:ext cx="2847926" cy="144997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F94837F-BE56-5118-C67C-C365B4583A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6700" y="4675330"/>
            <a:ext cx="3123803" cy="1395902"/>
          </a:xfrm>
          <a:prstGeom prst="rect">
            <a:avLst/>
          </a:prstGeom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FD92B03-3138-3E0A-11C9-F89E807D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01427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7.3 Oppervlakte ruimtefiguren</a:t>
            </a:r>
          </a:p>
        </p:txBody>
      </p:sp>
      <p:sp>
        <p:nvSpPr>
          <p:cNvPr id="3481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/>
              <a:t>Oppervlakte = optelsom van alle </a:t>
            </a:r>
            <a:r>
              <a:rPr lang="nl-NL" altLang="en-US" i="1"/>
              <a:t>grensvlakken</a:t>
            </a:r>
          </a:p>
          <a:p>
            <a:endParaRPr lang="nl-NL" altLang="en-US" i="1"/>
          </a:p>
          <a:p>
            <a:endParaRPr lang="nl-NL" altLang="en-US" i="1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17763"/>
            <a:ext cx="273685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75" y="5157788"/>
            <a:ext cx="2547938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852738"/>
            <a:ext cx="38957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AutoShape 6" descr="data:image/jpeg;base64,/9j/4AAQSkZJRgABAQAAAQABAAD/2wCEAAkGBxQQEhUUEhIUFBUVFhYUFhUXFxQVFBYWFBYYFhYXFBgYHikhGBslGxYVITEiJSosOi4uFyA/ODMsNygtMCwBCgoKBQUFDgUFDisZExkrKysrKysrKysrKysrKysrKysrKysrKysrKysrKysrKysrKysrKysrKysrKysrKysrK//AABEIAHAAyAMBIgACEQEDEQH/xAAbAAEAAgMBAQAAAAAAAAAAAAAABAUBAwYCB//EAEQQAAICAQICBgUHCgMJAAAAAAECAAMRBBIFIRMxQVFhcQYiMjOBFFJyc5GhsiNCQ1RiZIKSlNSTotMVNEVTg6OxwcP/xAAUAQEAAAAAAAAAAAAAAAAAAAAA/8QAFBEBAAAAAAAAAAAAAAAAAAAAAP/aAAwDAQACEQMRAD8A+4xEQEREBETzY4UEkgAAkk9QA5kmB6icazrZYbl0GvfeAAwuCKygkhlQ3jbnOeoT0/P/AIfxAeWoH9xA7CJxmz9x4l/Uj+4jZ+48S/qR/cQOzmJxuz9x4l/Uj+4jZ+48S/qR/cQLSvjTNrEpAZU23KQ1VgLPUU9YOQFCe3jr3ZB5cs54pxi2qxlSmt0XoV3NcyMbNTYaqxsFTDbu25bdyBOFJGDpp4pYoUDh2rO0bQS2nZscvzjbnngZ8pluK2Hr4bqTnb+q59Q5XP5XsPMdxgW3B9b09W8rsYPZWyg7gHpsap9rYG5dyHBIGRjIB5SbKCrjNijA4dqgMk8vkw5sSSfe9ZJJPiTK24s7Fjo+JAsScDUVqBnnyAvwB4QOxicXsb9T4n/Up/rxsb9T4n/Up/rwO0ifPNTrq0LuaOJD5NiyzGqTC+ruAsHT4IK89p7xO54brk1FVdtZylih1OMHBGeYPMHsIPUYEqIiAiIgIiICIiAiIgJT8TPyiwab83Asvx/y8nbWfplSD3qrd8ncR1gprZ2ycYAUe0zMcKijtZmIAHeZp4RpDWpL4NljdJYR1byAMA9oVQqjwWBNUT1iIgMRiIgMRiIgMRiIgMRiIgMTVqr1rRnc4VVLMe4KMmbTKjjDdLZVpx+eels8KqiDj+JzWvlu7oHK8doPyc1soFmqFur1XL81V9SokdeD0SZ7Vqbvlj6J6noClR93eodD2LdtBdP4hl/MN3jMHV3dOmpv7LFsWv6qtWWs+Tes/k4m2qjpKEXJU7KyGHWrKAVYeIIBgd1EreB8ROorBYAWKSlijqV168fsnkw8CJZQEREBERAREQExmZldxjVMihK8dLYdleRkKSObsO1VALY7cY7YGlD8ovJ/RUHA/buwQx8kBx4szfN520j6HSLSiovsqMc+ZPeSe0k5J8TJEBERAREQEREBERAREQBnIa/WFqrbFPrauz5PT9Uu4Fx4YFtg8CvbLzj15FYrU4e9hSneNwJdv4a1dv4ZRakq+oIQAV6ZBp0A6gxCtZjyArX4GBo16BaLABgCpwB3AIQBPeg91X9BPwiY4n7m36t/wGZ0Huq/oJ+EQNum1Pye4WZAR9td2ezr2WZ6hgnB7w3X6oz14nIugYEEZBBBHeDyIlh6L6s4ahzlqgACetqzkVtntIwVPiue2BfxAiAiIgIiIHlmxKnhX5ZzqT1MNlI+bVnJYeLkbvIJ3TPGD0zDTDqdd13hTnG0/TOV8g/dLVVHdAzERAREQEREBI+s1JrXIQufmgqD3kksQAAO8yRIXFND06hekZBuDHaEO4DPqsGBBXJBx24HZmBH4jxxKNMNSwOwmoYJRCOmsStSxchVALgkk9Qm+niaGjp2wqbS+cq42cyGDVkhgRgjBPXPLaWwnBuYDYqhgF3lw2S5G3aOQAxjByeqeU4Sooanc2HNjM3LcWtsax26sAlnY4xgZgbNPxaqxgqsdxzgFXXmBnb6wGGwCdvXjnjHOThK1uEqbBZubPT/ACjHLG75MdLjq6tvPz8OU38U1nQ1O/WQPVHzmJwq/FiB8YFRrtcFe/UEAjTIaax862zazDzJ6JPPd4yt0On6NApOW5lm7WdiWdj5sWPxnvXU7TRps56IfKLj8+1y2CR4u1th8VWbYEbifubfq3/A0zoPdV/QT8ImOJ+5t+rf8DTOg91X9BPwiBImi9mrZLqwS9WTgdbo2N9fxABHiqzfEDp9JqVtRXRgyuoZSO1WGQZunL+j+p6K00n2bN1lR7n5tbX8fbHm/dz6iAiIgJH12qWpGsf2VGTjmT3BQOsk4AHaSJvMqHHyjUY/Racgt3PcRlV8kB3HxZfmwN3B9KyKz2D8rad9nPO04wqA9oUAD4E9ssRMATMBERAREQEREBERAREQEp9ews1CKxxXQvyizuLYK1A94H5R/NFlpdYEBZjgKCxPcB1/dOL4xrBXp16U7X11m+zIPqUgA7W5dla11/ScmBnQObA1ze1e3SY+ah5Vr8ECZ8c98lyur47pW5DU0Z7ulrB+zOZOqtVxlWDDvUgj7oGnifubfq3/AANM6D3Vf0E/CJjiY/I2/Vv+AzOg91X9BPwiBIiIgadXSXXAO1gQyN8115qfHy7QTOj4NxD5RUrldrdTr17XBwy57eY6+0ESinjRaj5PeH/R3FUsHc/VXZ8fYPmnzYHYRMAxAg8Y1rVJ6gBsciusHON7Z5n9kAFj4KZt4doxRWqKScdbH2mY82ZvEkknzkfiPCxc6WdJZW6K6qyEcg5XdlWBBPqDnj/yZpbRapT6mrUjutoDn7a3SBbxKjp9YvXRRYO9LnRv5HrI/wA89f7Wce3pdQviBXYP8jEwLWJUH0k06+8sNX1yPSPtcASfo9bXcM1WJYO9GVx9qkwJEREBERAREQERMGBVccPSGvTj9Kc2eFNeGf8AmOyv/qE9kxwk9Lbbf+bk0V/RqYiwjzs3DyQSDZqyRdevtWsNLpvgxTf5Gwu30UBl/otKtVaVr1IqoPJQB/6gbLKgwwwBHcQCPvlfd6O6R+baTTse81Vk/biWcQOb4r6L6VaLSlCpiuw+oXQewexSBMcO9F6TVWQ1ykoh5XWY9kdhJlzxn/d7vqrPwGVfD/SLTitEW0WWIiBq6gbXU7RyZUBK/GAf0WGfV1WoX41t+JDNVvo3d+ZrD/HTW/4CknNxG9/c6Uj9q9xUvmFUOx8iB5z3Xo7nA6XUEHnlaVFa8+rm25sjvyM9wgUt/CNVWpZtTpSo6y1NlQA8W6Zh90pdXrLnrYV0VawEEEUWWlWBGCAzU7Or9udpVwDThgzVixx1PaTa4+iXzt+GJaQKr0aN509fyldlgBBG4O2M+qXYct2OvxzEtMTMBERAREQBldrOB6a45t09Lt85q0LfBsZEsYgVI4DWuNjXV46gt1u3+Ukj7oPDL1B6PWWZ7OkSqxfjgKx/mltECnxrU/Vbv8XTH/6zI4leo/KaN/Ho3rsX7yrH7JbxAqTx6tfbW6vHWWpswP4gCPvm3R8b01xxVqKXb5q2IW+K5yJYYkfV6Cu4YtrSwdzqrj7GECRKz0g1nR17VYC25hVUMgEs/IsB27Vy58FM1j0a06+7rNX1LvUPsQgfdNV/o2GeuwX3bqsmvcUs2lhtJG9Sc4yM57TAzpdOpvRF93o0CqOzpLEwPitR/wC7LDXcUpox0tqIW5KGYBmPcq9bHwEqtJ6L7Wdn1WosDsXZNy1pvJJJHRKrdwwWOAo7paaDhVNGeiqrrLe0VUBm+k3W3xgRv9rl/c6e6zrwzAVJ8TZg48gZ5FWrs9uyqgfNrBuf/EsCqP8ADPnLfEEQOZ1XBdJfYtepLal623KLizJvCk4wAK9+0k7evHPGJfaPSV1LiqtK17kVVH2KJDXT3HUbnSpql923SPvTK4J6Lo8biSw3b/ZPLrIMXiHo2l1r2PXSzM1I3Mis3RIfXrJIztYbvV6jk98C+zMyDwfRGivoyRgPaVA9lUa12rRR2BUKqAOQ24HLEnQEREBERA//2Q=="/>
          <p:cNvSpPr>
            <a:spLocks noChangeAspect="1" noChangeArrowheads="1"/>
          </p:cNvSpPr>
          <p:nvPr/>
        </p:nvSpPr>
        <p:spPr bwMode="auto">
          <a:xfrm>
            <a:off x="160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t 2">
                <a:extLst>
                  <a:ext uri="{FF2B5EF4-FFF2-40B4-BE49-F238E27FC236}">
                    <a16:creationId xmlns:a16="http://schemas.microsoft.com/office/drawing/2014/main" id="{F1EF8ED4-02BF-02AB-2957-66438E56F095}"/>
                  </a:ext>
                </a:extLst>
              </p14:cNvPr>
              <p14:cNvContentPartPr/>
              <p14:nvPr/>
            </p14:nvContentPartPr>
            <p14:xfrm>
              <a:off x="-992160" y="6750618"/>
              <a:ext cx="287640" cy="56520"/>
            </p14:xfrm>
          </p:contentPart>
        </mc:Choice>
        <mc:Fallback xmlns="">
          <p:pic>
            <p:nvPicPr>
              <p:cNvPr id="3" name="Inkt 2">
                <a:extLst>
                  <a:ext uri="{FF2B5EF4-FFF2-40B4-BE49-F238E27FC236}">
                    <a16:creationId xmlns:a16="http://schemas.microsoft.com/office/drawing/2014/main" id="{F1EF8ED4-02BF-02AB-2957-66438E56F09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998280" y="6744498"/>
                <a:ext cx="29988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2556C98F-0A28-0CFF-5232-E271A87B1A85}"/>
                  </a:ext>
                </a:extLst>
              </p14:cNvPr>
              <p14:cNvContentPartPr/>
              <p14:nvPr/>
            </p14:nvContentPartPr>
            <p14:xfrm>
              <a:off x="-1352520" y="6905418"/>
              <a:ext cx="73080" cy="6624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2556C98F-0A28-0CFF-5232-E271A87B1A8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358640" y="6899298"/>
                <a:ext cx="85320" cy="784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3ADF34-11D5-5A08-598C-3D10FFDDE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449BF-3729-4A6C-95BB-D9AC6BFD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piramide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80E308-04AF-45F8-8623-DF935F699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oppervlaktes van alle </a:t>
            </a:r>
            <a:r>
              <a:rPr lang="nl-NL" i="1" dirty="0"/>
              <a:t>grensvlakken</a:t>
            </a:r>
            <a:r>
              <a:rPr lang="nl-NL" dirty="0"/>
              <a:t> apart.</a:t>
            </a:r>
          </a:p>
          <a:p>
            <a:r>
              <a:rPr lang="nl-NL" dirty="0"/>
              <a:t>Tel alle oppervlaktes bij elkaar op.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4E8B90-A45E-4515-A22D-377AA10D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356992"/>
            <a:ext cx="4176464" cy="276917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FDD6B3-4F23-7191-FABC-C9C19E539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465301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EAEB8-FF2B-4B79-9CE2-FF82FC56A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prisma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0C2DDF-5090-4843-B91D-5EED337C1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Vaak afgebeeld als tent.</a:t>
            </a:r>
          </a:p>
          <a:p>
            <a:r>
              <a:rPr lang="nl-NL" dirty="0"/>
              <a:t>Bereken oppervlaktes van alle </a:t>
            </a:r>
            <a:r>
              <a:rPr lang="nl-NL" i="1" dirty="0"/>
              <a:t>grensvlakken</a:t>
            </a:r>
            <a:r>
              <a:rPr lang="nl-NL" dirty="0"/>
              <a:t> apart.</a:t>
            </a:r>
          </a:p>
          <a:p>
            <a:r>
              <a:rPr lang="nl-NL" dirty="0"/>
              <a:t>Tel alle oppervlaktes bij elkaar op.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B4042FA-4241-48F7-8253-46DA5F833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3826506"/>
            <a:ext cx="4680520" cy="26298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C28E78D-F412-4813-980A-89B1D8FDC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102079"/>
            <a:ext cx="1525712" cy="101529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6B98B69-67B7-9A4A-8762-2BE47E4B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7953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cilinder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Gegeven: straal (r=5) en hoogte (h=15)</a:t>
            </a:r>
          </a:p>
          <a:p>
            <a:r>
              <a:rPr lang="nl-NL" dirty="0"/>
              <a:t>Aanpak?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6DC6516-22AC-9997-384C-7D551C663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50722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Splitsen in </a:t>
            </a:r>
            <a:r>
              <a:rPr lang="nl-NL" i="1" dirty="0"/>
              <a:t>grondvlak</a:t>
            </a:r>
            <a:r>
              <a:rPr lang="nl-NL" dirty="0"/>
              <a:t>, </a:t>
            </a:r>
            <a:r>
              <a:rPr lang="nl-NL" i="1" dirty="0"/>
              <a:t>bovenvlak</a:t>
            </a:r>
            <a:r>
              <a:rPr lang="nl-NL" dirty="0"/>
              <a:t> en </a:t>
            </a:r>
            <a:r>
              <a:rPr lang="nl-NL" i="1" dirty="0"/>
              <a:t>zijvlak</a:t>
            </a:r>
            <a:r>
              <a:rPr lang="nl-NL" dirty="0"/>
              <a:t> (“mantel”)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C82FC18-E552-4DE6-9701-009EB7F08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2331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Grondvlak: oppervlakte cirkel = </a:t>
            </a:r>
            <a:r>
              <a:rPr lang="el-GR" dirty="0"/>
              <a:t>π</a:t>
            </a:r>
            <a:r>
              <a:rPr lang="nl-NL" dirty="0"/>
              <a:t> x R</a:t>
            </a:r>
            <a:r>
              <a:rPr lang="nl-NL" baseline="30000" dirty="0"/>
              <a:t>2</a:t>
            </a:r>
          </a:p>
          <a:p>
            <a:r>
              <a:rPr lang="nl-NL" dirty="0"/>
              <a:t>Bovenvlak: oppervlakte cirkel = </a:t>
            </a:r>
            <a:r>
              <a:rPr lang="el-GR" dirty="0"/>
              <a:t>π</a:t>
            </a:r>
            <a:r>
              <a:rPr lang="nl-NL" dirty="0"/>
              <a:t> x R</a:t>
            </a:r>
            <a:r>
              <a:rPr lang="nl-NL" baseline="30000" dirty="0"/>
              <a:t>2</a:t>
            </a:r>
          </a:p>
          <a:p>
            <a:r>
              <a:rPr lang="nl-NL" dirty="0"/>
              <a:t> </a:t>
            </a:r>
            <a:r>
              <a:rPr lang="el-GR" dirty="0"/>
              <a:t>π</a:t>
            </a:r>
            <a:r>
              <a:rPr lang="nl-NL" dirty="0"/>
              <a:t> x 5</a:t>
            </a:r>
            <a:r>
              <a:rPr lang="nl-NL" baseline="30000" dirty="0"/>
              <a:t>2 </a:t>
            </a:r>
            <a:r>
              <a:rPr lang="nl-NL" dirty="0"/>
              <a:t>= 78,5 + 78,5 = </a:t>
            </a:r>
            <a:r>
              <a:rPr lang="nl-NL" b="1" dirty="0">
                <a:solidFill>
                  <a:srgbClr val="FF0000"/>
                </a:solidFill>
              </a:rPr>
              <a:t>157cm</a:t>
            </a:r>
            <a:r>
              <a:rPr lang="nl-NL" b="1" baseline="30000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FCEBEC8-0C02-FDF7-8F9E-F64F9A18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635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Zijvlak: </a:t>
            </a:r>
            <a:r>
              <a:rPr lang="nl-NL" i="1" dirty="0"/>
              <a:t>lengte x breedte</a:t>
            </a:r>
          </a:p>
          <a:p>
            <a:r>
              <a:rPr lang="nl-NL" dirty="0"/>
              <a:t>Lengte is gelijk aan de omtrek van de cirkel. Breedte = hoogte </a:t>
            </a:r>
          </a:p>
          <a:p>
            <a:r>
              <a:rPr lang="nl-NL" dirty="0"/>
              <a:t>Omtrek cirkel = </a:t>
            </a:r>
            <a:r>
              <a:rPr lang="el-GR" dirty="0"/>
              <a:t>π</a:t>
            </a:r>
            <a:r>
              <a:rPr lang="nl-NL" dirty="0"/>
              <a:t> x diameter = </a:t>
            </a:r>
            <a:r>
              <a:rPr lang="el-GR" dirty="0"/>
              <a:t>π</a:t>
            </a:r>
            <a:r>
              <a:rPr lang="nl-NL"/>
              <a:t> x 10 </a:t>
            </a:r>
            <a:r>
              <a:rPr lang="nl-NL" dirty="0"/>
              <a:t>= 31,4</a:t>
            </a:r>
          </a:p>
          <a:p>
            <a:r>
              <a:rPr lang="nl-NL" dirty="0"/>
              <a:t>31,4 x 15 = </a:t>
            </a:r>
            <a:r>
              <a:rPr lang="nl-NL" b="1" dirty="0">
                <a:solidFill>
                  <a:srgbClr val="FF0000"/>
                </a:solidFill>
              </a:rPr>
              <a:t>471cm</a:t>
            </a:r>
            <a:r>
              <a:rPr lang="nl-NL" b="1" baseline="30000" dirty="0">
                <a:solidFill>
                  <a:srgbClr val="FF0000"/>
                </a:solidFill>
              </a:rPr>
              <a:t>2</a:t>
            </a: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4726AE1-DEB2-5B9B-C515-FB1A17E2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5491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Boven en ondervlak samen 	= 157cm</a:t>
            </a:r>
            <a:r>
              <a:rPr lang="nl-NL" baseline="30000" dirty="0"/>
              <a:t>2</a:t>
            </a:r>
            <a:endParaRPr lang="nl-NL" i="1" dirty="0"/>
          </a:p>
          <a:p>
            <a:r>
              <a:rPr lang="nl-NL" dirty="0"/>
              <a:t>Zijvlak 				= 471cm</a:t>
            </a:r>
            <a:r>
              <a:rPr lang="nl-NL" baseline="30000" dirty="0"/>
              <a:t>2</a:t>
            </a:r>
          </a:p>
          <a:p>
            <a:endParaRPr lang="nl-NL" b="1" baseline="30000" dirty="0">
              <a:solidFill>
                <a:srgbClr val="FF0000"/>
              </a:solidFill>
            </a:endParaRPr>
          </a:p>
          <a:p>
            <a:r>
              <a:rPr lang="nl-NL" b="1" dirty="0">
                <a:solidFill>
                  <a:srgbClr val="FF0000"/>
                </a:solidFill>
              </a:rPr>
              <a:t>Oppervlakte cilinder 		= </a:t>
            </a:r>
            <a:r>
              <a:rPr lang="nl-NL" dirty="0">
                <a:solidFill>
                  <a:srgbClr val="FF0000"/>
                </a:solidFill>
              </a:rPr>
              <a:t>628cm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</a:p>
          <a:p>
            <a:endParaRPr lang="nl-NL" b="1" dirty="0">
              <a:solidFill>
                <a:srgbClr val="FF0000"/>
              </a:solidFill>
            </a:endParaRP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7287B5F-FF8F-40C7-7D37-04E9BA3A1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2619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7.4 Inhoud balk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Oppervlakte grondvlak </a:t>
            </a:r>
          </a:p>
          <a:p>
            <a:pPr marL="0" indent="0">
              <a:buNone/>
            </a:pPr>
            <a:r>
              <a:rPr lang="nl-NL" i="1" dirty="0"/>
              <a:t>lengte x breedte </a:t>
            </a:r>
          </a:p>
          <a:p>
            <a:pPr marL="0" indent="0">
              <a:buNone/>
            </a:pPr>
            <a:r>
              <a:rPr lang="nl-NL" dirty="0"/>
              <a:t>Oppervlakte </a:t>
            </a:r>
            <a:r>
              <a:rPr lang="nl-NL" i="1" dirty="0"/>
              <a:t>x hoogte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Balk: </a:t>
            </a:r>
            <a:r>
              <a:rPr lang="nl-NL" dirty="0"/>
              <a:t>lengte x breedte x hoogte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416" y="1582400"/>
            <a:ext cx="3057525" cy="1495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2E421D-BF3A-4D59-C02D-9B817691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648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prisma</a:t>
            </a:r>
          </a:p>
        </p:txBody>
      </p:sp>
      <p:sp>
        <p:nvSpPr>
          <p:cNvPr id="4" name="AutoShape 2" descr="Afbeeldingsresultaat voor wiskunde kubus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dirty="0"/>
              <a:t>Grondvlak is driehoek </a:t>
            </a:r>
            <a:r>
              <a:rPr lang="nl-NL" sz="1800" dirty="0"/>
              <a:t>(</a:t>
            </a:r>
            <a:r>
              <a:rPr lang="nl-NL" sz="1800" i="1" dirty="0"/>
              <a:t>½ x zijde x bijbehorende hoogte)</a:t>
            </a:r>
            <a:endParaRPr lang="nl-NL" i="1" dirty="0"/>
          </a:p>
          <a:p>
            <a:pPr marL="0" indent="0">
              <a:buNone/>
            </a:pPr>
            <a:r>
              <a:rPr lang="nl-NL" dirty="0"/>
              <a:t>½ x 5 x 4 = </a:t>
            </a:r>
            <a:r>
              <a:rPr lang="nl-NL" b="1" dirty="0">
                <a:solidFill>
                  <a:srgbClr val="FF0000"/>
                </a:solidFill>
              </a:rPr>
              <a:t>10 cm</a:t>
            </a:r>
            <a:r>
              <a:rPr lang="nl-NL" b="1" baseline="30000" dirty="0">
                <a:solidFill>
                  <a:srgbClr val="FF0000"/>
                </a:solidFill>
              </a:rPr>
              <a:t>2</a:t>
            </a:r>
            <a:endParaRPr lang="nl-NL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10 x 6 = </a:t>
            </a:r>
            <a:r>
              <a:rPr lang="nl-NL" b="1" dirty="0">
                <a:solidFill>
                  <a:srgbClr val="FF0000"/>
                </a:solidFill>
              </a:rPr>
              <a:t>60 cm</a:t>
            </a:r>
            <a:r>
              <a:rPr lang="nl-NL" b="1" baseline="30000" dirty="0">
                <a:solidFill>
                  <a:srgbClr val="FF0000"/>
                </a:solidFill>
              </a:rPr>
              <a:t>3</a:t>
            </a:r>
            <a:r>
              <a:rPr lang="nl-NL" b="1" dirty="0">
                <a:solidFill>
                  <a:srgbClr val="FF0000"/>
                </a:solidFill>
              </a:rPr>
              <a:t> </a:t>
            </a: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607881"/>
            <a:ext cx="1209675" cy="1714500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/>
        </p:nvCxnSpPr>
        <p:spPr>
          <a:xfrm>
            <a:off x="7092280" y="2060848"/>
            <a:ext cx="0" cy="1261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6588224" y="1607881"/>
            <a:ext cx="345579" cy="452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 flipV="1">
            <a:off x="5940152" y="1844824"/>
            <a:ext cx="72008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/>
          <p:cNvSpPr txBox="1"/>
          <p:nvPr/>
        </p:nvSpPr>
        <p:spPr>
          <a:xfrm>
            <a:off x="7164288" y="2511971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6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876256" y="1700808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4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328965" y="1952836"/>
            <a:ext cx="187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5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110FF01-9D67-A955-F67E-8DB23F1E8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340875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dirty="0"/>
              <a:t>Grondvlak is cirkel dus</a:t>
            </a:r>
          </a:p>
          <a:p>
            <a:pPr marL="0" indent="0">
              <a:buNone/>
            </a:pPr>
            <a:r>
              <a:rPr lang="nl-NL" i="1" dirty="0"/>
              <a:t>Pi x straal</a:t>
            </a:r>
            <a:r>
              <a:rPr lang="nl-NL" i="1" baseline="30000" dirty="0"/>
              <a:t>2</a:t>
            </a:r>
            <a:r>
              <a:rPr lang="nl-NL" i="1" dirty="0"/>
              <a:t> </a:t>
            </a:r>
            <a:r>
              <a:rPr lang="nl-NL" dirty="0"/>
              <a:t>dus pi x 5,5</a:t>
            </a:r>
            <a:r>
              <a:rPr lang="nl-NL" baseline="30000" dirty="0"/>
              <a:t>2</a:t>
            </a:r>
            <a:r>
              <a:rPr lang="nl-NL" dirty="0"/>
              <a:t> = 95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20 x 95 = 1900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642269"/>
            <a:ext cx="1914525" cy="23907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E146A2-F99A-9B63-557C-A48F3EE7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9515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Piramide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Delen door 3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Of met formule:</a:t>
            </a:r>
          </a:p>
          <a:p>
            <a:pPr marL="0" indent="0">
              <a:buNone/>
            </a:pPr>
            <a:r>
              <a:rPr lang="nl-NL" b="1" dirty="0"/>
              <a:t>Piramide: </a:t>
            </a:r>
            <a:r>
              <a:rPr lang="nl-NL" dirty="0"/>
              <a:t>1/3 x lengte x breedte x hoogte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34414"/>
            <a:ext cx="25050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30460C1-F1B2-447C-A615-DB6C035E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8919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kegel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Delen door 3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Of met formule:</a:t>
            </a:r>
          </a:p>
          <a:p>
            <a:pPr marL="0" indent="0">
              <a:buNone/>
            </a:pPr>
            <a:r>
              <a:rPr lang="nl-NL" b="1" dirty="0"/>
              <a:t>Kegel: </a:t>
            </a:r>
            <a:r>
              <a:rPr lang="nl-NL" dirty="0"/>
              <a:t>1/3 x π x straal</a:t>
            </a:r>
            <a:r>
              <a:rPr lang="nl-NL" baseline="30000" dirty="0"/>
              <a:t>2</a:t>
            </a:r>
            <a:r>
              <a:rPr lang="nl-NL" dirty="0"/>
              <a:t> x hoogte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21399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43863BA-FC20-52DF-8EDF-018E2900D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5633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CAD81-BDA6-FF9D-9FB8-F6905423C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Deel: Inhoud en oppervlakte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EB60F-455E-3308-40B0-C8E42F701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1a. Oppervlakte vlakke figuren</a:t>
            </a:r>
          </a:p>
          <a:p>
            <a:pPr lvl="1"/>
            <a:r>
              <a:rPr lang="nl-NL" dirty="0"/>
              <a:t>Driehoek, paralellogram, cirkel, rechthoek</a:t>
            </a:r>
          </a:p>
          <a:p>
            <a:r>
              <a:rPr lang="nl-NL" dirty="0"/>
              <a:t>1b. Oppervlakte ruimtefiguren</a:t>
            </a:r>
          </a:p>
          <a:p>
            <a:pPr lvl="1"/>
            <a:r>
              <a:rPr lang="nl-NL" dirty="0"/>
              <a:t>Cilinder, prisma, piramide, balk</a:t>
            </a:r>
          </a:p>
          <a:p>
            <a:r>
              <a:rPr lang="nl-NL" dirty="0"/>
              <a:t>2. Inhoud</a:t>
            </a:r>
          </a:p>
          <a:p>
            <a:pPr lvl="1"/>
            <a:r>
              <a:rPr lang="nl-NL" dirty="0"/>
              <a:t>Cilinder, balk, prisma, piramide, kegel</a:t>
            </a:r>
          </a:p>
          <a:p>
            <a:r>
              <a:rPr lang="nl-NL" dirty="0"/>
              <a:t>3. Omtrek</a:t>
            </a:r>
          </a:p>
          <a:p>
            <a:pPr lvl="1"/>
            <a:r>
              <a:rPr lang="nl-NL" dirty="0"/>
              <a:t>Cirkel</a:t>
            </a:r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8EB26BD-B815-F616-A0B0-6BB15AFAC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4797152"/>
            <a:ext cx="2962275" cy="15430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D7C60E-BE43-490D-1B87-6C85E9FF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3382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Er zijn 2 afbeeldingen. </a:t>
            </a:r>
            <a:endParaRPr lang="nl-NL" b="1" dirty="0"/>
          </a:p>
          <a:p>
            <a:r>
              <a:rPr lang="nl-NL" dirty="0"/>
              <a:t>Ze zijn gelijkvormig.</a:t>
            </a:r>
          </a:p>
          <a:p>
            <a:r>
              <a:rPr lang="nl-NL" dirty="0"/>
              <a:t>Vergrotingsfactor uitrekenen (vanuit het origineel)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77B2A16-06E5-4AE2-BC63-FECA711BB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3573016"/>
            <a:ext cx="3528392" cy="136663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D838B67-A3FD-9CED-1FDF-9DFAD2A4E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748" y="5248275"/>
            <a:ext cx="4389500" cy="99983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AE98D0-7173-83E1-0A86-C844702B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4360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942386"/>
              </p:ext>
            </p:extLst>
          </p:nvPr>
        </p:nvGraphicFramePr>
        <p:xfrm>
          <a:off x="1932831" y="4312834"/>
          <a:ext cx="4368738" cy="834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203">
                <a:tc>
                  <a:txBody>
                    <a:bodyPr/>
                    <a:lstStyle/>
                    <a:p>
                      <a:r>
                        <a:rPr lang="nl-NL" dirty="0"/>
                        <a:t>Origineel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? 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372">
                <a:tc>
                  <a:txBody>
                    <a:bodyPr/>
                    <a:lstStyle/>
                    <a:p>
                      <a:r>
                        <a:rPr lang="nl-NL" dirty="0"/>
                        <a:t>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1331640" y="569903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Vergrotingsfactor=  beeld : origineel </a:t>
            </a:r>
            <a:r>
              <a:rPr lang="nl-NL" dirty="0"/>
              <a:t>=&gt; </a:t>
            </a:r>
            <a:r>
              <a:rPr lang="nl-NL" sz="2000" b="1" i="1" dirty="0">
                <a:solidFill>
                  <a:srgbClr val="C00000"/>
                </a:solidFill>
              </a:rPr>
              <a:t>6:3 = </a:t>
            </a:r>
            <a:r>
              <a:rPr lang="nl-NL" sz="2800" b="1" i="1" dirty="0">
                <a:solidFill>
                  <a:srgbClr val="C00000"/>
                </a:solidFill>
              </a:rPr>
              <a:t>2</a:t>
            </a:r>
            <a:endParaRPr lang="nl-NL" sz="2000" b="1" i="1" dirty="0">
              <a:solidFill>
                <a:srgbClr val="C0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46946"/>
            <a:ext cx="25558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B420586-1192-41D2-867B-7EA4D7C96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205" y="2640094"/>
            <a:ext cx="1268078" cy="104250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6C07F83-8232-4CAB-A984-41A5D0917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231" y="1670067"/>
            <a:ext cx="2517866" cy="207891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A9FCC6B-7057-4C2B-B4CE-A73B2A2C26A3}"/>
              </a:ext>
            </a:extLst>
          </p:cNvPr>
          <p:cNvSpPr txBox="1"/>
          <p:nvPr/>
        </p:nvSpPr>
        <p:spPr>
          <a:xfrm>
            <a:off x="2195736" y="377277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 cm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69BEF55-840F-4143-A6C1-098BB3D44B0E}"/>
              </a:ext>
            </a:extLst>
          </p:cNvPr>
          <p:cNvSpPr txBox="1"/>
          <p:nvPr/>
        </p:nvSpPr>
        <p:spPr>
          <a:xfrm>
            <a:off x="4654352" y="378848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 cm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2CD4051-4DE1-4C37-A2BB-980B85177EE4}"/>
              </a:ext>
            </a:extLst>
          </p:cNvPr>
          <p:cNvSpPr txBox="1"/>
          <p:nvPr/>
        </p:nvSpPr>
        <p:spPr>
          <a:xfrm>
            <a:off x="6855648" y="4481148"/>
            <a:ext cx="819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2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62D42669-D7BE-0460-E703-E8E919445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4642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B5FE5-0AE0-198F-8E86-8AA2F9DA4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603917-0841-BA31-46D6-F1ECFE63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hoog is de foto?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lvl="5"/>
            <a:r>
              <a:rPr lang="nl-NL" dirty="0"/>
              <a:t>?</a:t>
            </a:r>
          </a:p>
          <a:p>
            <a:pPr lvl="5"/>
            <a:endParaRPr lang="nl-NL" dirty="0"/>
          </a:p>
          <a:p>
            <a:pPr lvl="5"/>
            <a:endParaRPr lang="nl-NL" dirty="0"/>
          </a:p>
          <a:p>
            <a:pPr lvl="7"/>
            <a:r>
              <a:rPr lang="nl-NL" sz="1800" b="1" dirty="0"/>
              <a:t>4</a:t>
            </a:r>
          </a:p>
          <a:p>
            <a:pPr lvl="7"/>
            <a:endParaRPr lang="nl-NL" dirty="0"/>
          </a:p>
          <a:p>
            <a:pPr lvl="7"/>
            <a:endParaRPr lang="nl-NL" dirty="0"/>
          </a:p>
          <a:p>
            <a:pPr lvl="8"/>
            <a:r>
              <a:rPr lang="nl-NL" dirty="0"/>
              <a:t>          </a:t>
            </a:r>
            <a:r>
              <a:rPr lang="nl-NL" sz="1600" b="1" dirty="0"/>
              <a:t> 2             </a:t>
            </a:r>
            <a:r>
              <a:rPr lang="nl-NL" dirty="0"/>
              <a:t>|          </a:t>
            </a:r>
            <a:r>
              <a:rPr lang="nl-NL" sz="1600" b="1" dirty="0"/>
              <a:t>3</a:t>
            </a:r>
            <a:endParaRPr lang="nl-NL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548D619-6971-0D97-8ECC-7AA60F876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1" y="2636912"/>
            <a:ext cx="3052421" cy="252028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390A171-63BA-620B-4D91-3A1C83A70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1" y="4123830"/>
            <a:ext cx="1268078" cy="1042506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D098B6A-F6FC-9D8C-3F55-222DC222C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112839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7.5 oppervlakte en Vergroten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reken je de oppervlakte uit van een vergroting?</a:t>
            </a:r>
          </a:p>
          <a:p>
            <a:endParaRPr lang="nl-NL" dirty="0"/>
          </a:p>
          <a:p>
            <a:r>
              <a:rPr lang="nl-NL" dirty="0"/>
              <a:t>Stap 1: bepaal de vergrotingsfactor.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3814384"/>
            <a:ext cx="4327135" cy="1676003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0C2E344-C399-392F-9895-B7881A653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5250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r>
              <a:rPr lang="nl-NL" dirty="0"/>
              <a:t>Met verhoudingstabel de vergrotingsfactor vinden. Gebruik de </a:t>
            </a:r>
            <a:r>
              <a:rPr lang="nl-NL" u="sng" dirty="0"/>
              <a:t>lengte</a:t>
            </a:r>
            <a:r>
              <a:rPr lang="nl-NL" dirty="0"/>
              <a:t>maten!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065977"/>
              </p:ext>
            </p:extLst>
          </p:nvPr>
        </p:nvGraphicFramePr>
        <p:xfrm>
          <a:off x="1900504" y="4432666"/>
          <a:ext cx="4352391" cy="1007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nl-NL" dirty="0"/>
                        <a:t>Origineel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1,9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04">
                <a:tc>
                  <a:txBody>
                    <a:bodyPr/>
                    <a:lstStyle/>
                    <a:p>
                      <a:r>
                        <a:rPr lang="nl-NL" dirty="0"/>
                        <a:t>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2,8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1619672" y="5589240"/>
            <a:ext cx="6076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Vergrotingsfactor=  beeld : origineel = </a:t>
            </a:r>
            <a:r>
              <a:rPr lang="nl-NL" sz="2000" b="1" i="1" dirty="0">
                <a:solidFill>
                  <a:srgbClr val="C00000"/>
                </a:solidFill>
              </a:rPr>
              <a:t>2,8:1,9 = 1,5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155" y="4631615"/>
            <a:ext cx="25558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7BE0F72-C6C3-4956-9145-860EC309A7CA}"/>
              </a:ext>
            </a:extLst>
          </p:cNvPr>
          <p:cNvSpPr txBox="1"/>
          <p:nvPr/>
        </p:nvSpPr>
        <p:spPr>
          <a:xfrm>
            <a:off x="6701682" y="4689220"/>
            <a:ext cx="872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1,5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A145F11-1977-AD14-BFE8-E391B836D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3140968"/>
            <a:ext cx="2602174" cy="1007884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9C9E441-5E5F-4BFB-AD38-010FD514A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6088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7.5 Oppervlakte en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>
                <a:solidFill>
                  <a:srgbClr val="FF0000"/>
                </a:solidFill>
              </a:rPr>
              <a:t>Opp. Beeld = vergrotingsfactor</a:t>
            </a:r>
            <a:r>
              <a:rPr lang="nl-NL" sz="2800" b="1" baseline="30000" dirty="0">
                <a:solidFill>
                  <a:srgbClr val="FF0000"/>
                </a:solidFill>
              </a:rPr>
              <a:t>2</a:t>
            </a:r>
            <a:r>
              <a:rPr lang="nl-NL" sz="2400" dirty="0">
                <a:solidFill>
                  <a:srgbClr val="FF0000"/>
                </a:solidFill>
              </a:rPr>
              <a:t> x opp. Origineel</a:t>
            </a:r>
          </a:p>
          <a:p>
            <a:endParaRPr lang="nl-NL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r>
              <a:rPr lang="nl-NL" sz="2800" dirty="0"/>
              <a:t>Oppervlakte origineel = 0,92 cm</a:t>
            </a:r>
            <a:r>
              <a:rPr lang="nl-NL" sz="2800" baseline="30000" dirty="0"/>
              <a:t>2</a:t>
            </a:r>
          </a:p>
          <a:p>
            <a:r>
              <a:rPr lang="nl-NL" sz="2800" dirty="0"/>
              <a:t>Vergrotingsfactor = 1,5 </a:t>
            </a:r>
            <a:r>
              <a:rPr lang="nl-NL" sz="2800" i="1" dirty="0"/>
              <a:t>(afgerond)</a:t>
            </a:r>
          </a:p>
          <a:p>
            <a:r>
              <a:rPr lang="nl-NL" sz="2800" dirty="0"/>
              <a:t>Oppervlakte beeld = 1,5</a:t>
            </a:r>
            <a:r>
              <a:rPr lang="nl-NL" sz="2800" baseline="30000" dirty="0"/>
              <a:t>2</a:t>
            </a:r>
            <a:r>
              <a:rPr lang="nl-NL" sz="2800" dirty="0"/>
              <a:t> x 0,92 = 2,07cm</a:t>
            </a:r>
            <a:r>
              <a:rPr lang="nl-NL" sz="2800" baseline="30000" dirty="0"/>
              <a:t>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516393F-39A6-2670-FE64-0C4B092E3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348880"/>
            <a:ext cx="4630635" cy="18002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86137C-2CE8-52F2-4957-F7E723A5D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1958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E2A49-3787-AD50-4126-C97BAAE3F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5E4CF5-D323-75CC-D1D9-988082C61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7.5 Oppervlakte en vergroten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AA753D-5CE3-1D3F-D26E-54688DDCD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200" dirty="0">
                <a:solidFill>
                  <a:srgbClr val="FF0000"/>
                </a:solidFill>
              </a:rPr>
              <a:t>Vergrotingsfactor = √(Opp. Beeld : opp. Origineel) </a:t>
            </a:r>
          </a:p>
          <a:p>
            <a:endParaRPr lang="nl-NL" sz="2800" dirty="0">
              <a:solidFill>
                <a:srgbClr val="FF0000"/>
              </a:solidFill>
            </a:endParaRPr>
          </a:p>
          <a:p>
            <a:endParaRPr lang="nl-NL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r>
              <a:rPr lang="nl-NL" sz="2800" dirty="0"/>
              <a:t>Oppervlakte beeld = 2,07 cm</a:t>
            </a:r>
            <a:r>
              <a:rPr lang="nl-NL" sz="2800" baseline="30000" dirty="0"/>
              <a:t>2</a:t>
            </a:r>
            <a:endParaRPr lang="nl-NL" sz="2800" dirty="0"/>
          </a:p>
          <a:p>
            <a:r>
              <a:rPr lang="nl-NL" sz="2800" dirty="0"/>
              <a:t>Oppervlakte origineel = 0,92 cm</a:t>
            </a:r>
            <a:r>
              <a:rPr lang="nl-NL" sz="2800" baseline="30000" dirty="0"/>
              <a:t>2</a:t>
            </a:r>
            <a:r>
              <a:rPr lang="nl-NL" sz="2800" dirty="0"/>
              <a:t> </a:t>
            </a:r>
          </a:p>
          <a:p>
            <a:r>
              <a:rPr lang="nl-NL" sz="2800" dirty="0"/>
              <a:t>Vergrotingsfactor = √(2,07 : 0,92) = 1,5</a:t>
            </a:r>
          </a:p>
          <a:p>
            <a:endParaRPr lang="nl-NL" sz="28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C2E7CD9-C67D-0E0E-8E63-1EDC33ECB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019" y="2348880"/>
            <a:ext cx="4633362" cy="180457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8D2A6C-A571-2438-A2B1-9B1ACBA25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4559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7.6 inhoud en Vergroten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reken je de inhoud uit van een vergroting?</a:t>
            </a:r>
          </a:p>
          <a:p>
            <a:r>
              <a:rPr lang="nl-NL" dirty="0"/>
              <a:t>Stap 1: bepaal de vergrotingsfactor.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 descr="houthakkende Kabouter | bol">
            <a:extLst>
              <a:ext uri="{FF2B5EF4-FFF2-40B4-BE49-F238E27FC236}">
                <a16:creationId xmlns:a16="http://schemas.microsoft.com/office/drawing/2014/main" id="{FAF1D47F-D501-8F3D-83E1-88CE4408C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517" y="4310657"/>
            <a:ext cx="1303602" cy="187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outhakkende Kabouter | bol">
            <a:extLst>
              <a:ext uri="{FF2B5EF4-FFF2-40B4-BE49-F238E27FC236}">
                <a16:creationId xmlns:a16="http://schemas.microsoft.com/office/drawing/2014/main" id="{9364A06E-4078-4BC4-FCC5-BFAB714DD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435" y="3212977"/>
            <a:ext cx="2066674" cy="297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31133D9-892D-BFB3-41E3-835CAC2945AE}"/>
              </a:ext>
            </a:extLst>
          </p:cNvPr>
          <p:cNvSpPr txBox="1"/>
          <p:nvPr/>
        </p:nvSpPr>
        <p:spPr>
          <a:xfrm>
            <a:off x="636161" y="4837934"/>
            <a:ext cx="1091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hoogte</a:t>
            </a:r>
          </a:p>
          <a:p>
            <a:r>
              <a:rPr lang="nl-NL" dirty="0"/>
              <a:t>6 cm.</a:t>
            </a:r>
          </a:p>
          <a:p>
            <a:r>
              <a:rPr lang="nl-NL" dirty="0"/>
              <a:t>Inhoud</a:t>
            </a:r>
          </a:p>
          <a:p>
            <a:r>
              <a:rPr lang="nl-NL" dirty="0"/>
              <a:t>24cm</a:t>
            </a:r>
            <a:r>
              <a:rPr lang="nl-NL" baseline="30000" dirty="0"/>
              <a:t>3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9294205-5AAC-9DC9-99CB-9F6F66C1AEED}"/>
              </a:ext>
            </a:extLst>
          </p:cNvPr>
          <p:cNvSpPr txBox="1"/>
          <p:nvPr/>
        </p:nvSpPr>
        <p:spPr>
          <a:xfrm>
            <a:off x="6960885" y="4514769"/>
            <a:ext cx="1160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hoogte</a:t>
            </a:r>
          </a:p>
          <a:p>
            <a:r>
              <a:rPr lang="nl-NL" dirty="0"/>
              <a:t>9 cm.</a:t>
            </a:r>
          </a:p>
          <a:p>
            <a:r>
              <a:rPr lang="nl-NL" dirty="0"/>
              <a:t>Inhoud:?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15ED9E0-7808-E2FA-F930-48FF30115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821502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Vergrotingsfactor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r>
              <a:rPr lang="nl-NL" dirty="0"/>
              <a:t>Met verhoudingstabel de vergrotingsfactor vinden. Gebruik de </a:t>
            </a:r>
            <a:r>
              <a:rPr lang="nl-NL" u="sng" dirty="0"/>
              <a:t>lengte</a:t>
            </a:r>
            <a:r>
              <a:rPr lang="nl-NL" dirty="0"/>
              <a:t>maten!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403540"/>
              </p:ext>
            </p:extLst>
          </p:nvPr>
        </p:nvGraphicFramePr>
        <p:xfrm>
          <a:off x="1900504" y="4432666"/>
          <a:ext cx="4352391" cy="871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nl-NL" dirty="0"/>
                        <a:t>Origineel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6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04">
                <a:tc>
                  <a:txBody>
                    <a:bodyPr/>
                    <a:lstStyle/>
                    <a:p>
                      <a:r>
                        <a:rPr lang="nl-NL" dirty="0"/>
                        <a:t>Beeld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/>
                        <a:t>breedte = 9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1619672" y="5589240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Vergrotingsfactor=  beeld : origineel = </a:t>
            </a:r>
            <a:r>
              <a:rPr lang="nl-NL" sz="2000" b="1" i="1" dirty="0">
                <a:solidFill>
                  <a:srgbClr val="C00000"/>
                </a:solidFill>
              </a:rPr>
              <a:t>9:6 = 1,5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155" y="4631615"/>
            <a:ext cx="25558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7BE0F72-C6C3-4956-9145-860EC309A7CA}"/>
              </a:ext>
            </a:extLst>
          </p:cNvPr>
          <p:cNvSpPr txBox="1"/>
          <p:nvPr/>
        </p:nvSpPr>
        <p:spPr>
          <a:xfrm>
            <a:off x="6701682" y="4689220"/>
            <a:ext cx="872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 </a:t>
            </a:r>
            <a:r>
              <a:rPr lang="nl-NL" dirty="0"/>
              <a:t>1,5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55FC314-E65B-1D43-7C36-447614542E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801" r="1180"/>
          <a:stretch/>
        </p:blipFill>
        <p:spPr>
          <a:xfrm>
            <a:off x="2339752" y="2996952"/>
            <a:ext cx="3222302" cy="132549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5C681BD-6B51-52DD-4BB4-7E28B5D0F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330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7.6 inhoud en vergroten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>
                <a:solidFill>
                  <a:srgbClr val="FF0000"/>
                </a:solidFill>
              </a:rPr>
              <a:t>Inhoud Beeld = vergrotingsfactor</a:t>
            </a:r>
            <a:r>
              <a:rPr lang="nl-NL" sz="2800" b="1" baseline="30000" dirty="0">
                <a:solidFill>
                  <a:srgbClr val="FF0000"/>
                </a:solidFill>
              </a:rPr>
              <a:t>3</a:t>
            </a:r>
            <a:r>
              <a:rPr lang="nl-NL" sz="2400" dirty="0">
                <a:solidFill>
                  <a:srgbClr val="FF0000"/>
                </a:solidFill>
              </a:rPr>
              <a:t> x inhoud Origineel</a:t>
            </a: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r>
              <a:rPr lang="nl-NL" sz="2800" dirty="0"/>
              <a:t>Inhoud origineel = 24 cm</a:t>
            </a:r>
            <a:r>
              <a:rPr lang="nl-NL" sz="2800" baseline="30000" dirty="0"/>
              <a:t>3</a:t>
            </a:r>
          </a:p>
          <a:p>
            <a:r>
              <a:rPr lang="nl-NL" sz="2800" dirty="0"/>
              <a:t>Vergrotingsfactor = 1,5</a:t>
            </a:r>
          </a:p>
          <a:p>
            <a:r>
              <a:rPr lang="nl-NL" sz="2800" dirty="0"/>
              <a:t>Inhoud beeld = 1,5</a:t>
            </a:r>
            <a:r>
              <a:rPr lang="nl-NL" sz="2800" baseline="30000" dirty="0"/>
              <a:t>3</a:t>
            </a:r>
            <a:r>
              <a:rPr lang="nl-NL" sz="2800" dirty="0"/>
              <a:t> x 24 = 81 cm</a:t>
            </a:r>
            <a:r>
              <a:rPr lang="nl-NL" sz="2800" baseline="30000" dirty="0"/>
              <a:t>3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7FD9D43-3540-2D80-D5D3-40FC8A9BB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492896"/>
            <a:ext cx="4095009" cy="168298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1FC203-83BF-0DC7-740E-5D28C311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7675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A17FB1-F148-31C8-507C-6FD2E748C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7.5 &amp; 7.6 Oppervlakte en inhoud Vergroten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D67414-6CDB-33DF-B119-5C3A9D132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Leer de formules van buiten.</a:t>
            </a:r>
          </a:p>
          <a:p>
            <a:endParaRPr lang="nl-NL" dirty="0"/>
          </a:p>
          <a:p>
            <a:r>
              <a:rPr lang="nl-NL" sz="2000" dirty="0">
                <a:solidFill>
                  <a:srgbClr val="FF0000"/>
                </a:solidFill>
              </a:rPr>
              <a:t>vergrotingsfactor = lengte Beeld : lengte Origineel</a:t>
            </a:r>
          </a:p>
          <a:p>
            <a:r>
              <a:rPr lang="nl-NL" sz="2000" dirty="0">
                <a:solidFill>
                  <a:srgbClr val="FF0000"/>
                </a:solidFill>
              </a:rPr>
              <a:t>vergrotingsfactor = </a:t>
            </a:r>
            <a:r>
              <a:rPr lang="nl-NL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 (</a:t>
            </a:r>
            <a:r>
              <a:rPr lang="nl-NL" sz="2000" dirty="0">
                <a:solidFill>
                  <a:srgbClr val="FF0000"/>
                </a:solidFill>
              </a:rPr>
              <a:t>opp. Beeld : opp. Origineel)</a:t>
            </a:r>
          </a:p>
          <a:p>
            <a:endParaRPr lang="nl-NL" dirty="0"/>
          </a:p>
          <a:p>
            <a:r>
              <a:rPr lang="nl-NL" sz="2000" dirty="0">
                <a:solidFill>
                  <a:srgbClr val="FF0000"/>
                </a:solidFill>
              </a:rPr>
              <a:t>Opp. Beeld = vergrotingsfactor</a:t>
            </a:r>
            <a:r>
              <a:rPr lang="nl-NL" sz="2400" b="1" baseline="30000" dirty="0">
                <a:solidFill>
                  <a:srgbClr val="FF0000"/>
                </a:solidFill>
              </a:rPr>
              <a:t>2</a:t>
            </a:r>
            <a:r>
              <a:rPr lang="nl-NL" sz="2000" dirty="0">
                <a:solidFill>
                  <a:srgbClr val="FF0000"/>
                </a:solidFill>
              </a:rPr>
              <a:t> x opp. Origineel</a:t>
            </a:r>
            <a:endParaRPr lang="nl-NL" dirty="0"/>
          </a:p>
          <a:p>
            <a:r>
              <a:rPr lang="nl-NL" sz="2000" dirty="0">
                <a:solidFill>
                  <a:srgbClr val="FF0000"/>
                </a:solidFill>
              </a:rPr>
              <a:t>Inhoud Beeld = vergrotingsfactor</a:t>
            </a:r>
            <a:r>
              <a:rPr lang="nl-NL" sz="2400" b="1" baseline="30000" dirty="0">
                <a:solidFill>
                  <a:srgbClr val="FF0000"/>
                </a:solidFill>
              </a:rPr>
              <a:t>3</a:t>
            </a:r>
            <a:r>
              <a:rPr lang="nl-NL" sz="2000" dirty="0">
                <a:solidFill>
                  <a:srgbClr val="FF0000"/>
                </a:solidFill>
              </a:rPr>
              <a:t> x inhoud Origineel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9AFDFA5-1F51-99DA-0428-D3BC54AA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57252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AC6C6-B91C-D08F-831B-F09FB06A4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64F51-BCE4-1202-A1E0-D0AC36FD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Vergrotingsfactor 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1E41E3-53AA-26D8-8C11-BBA61F737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kan je verwachten?</a:t>
            </a:r>
          </a:p>
          <a:p>
            <a:r>
              <a:rPr lang="nl-NL" dirty="0"/>
              <a:t>Bereken zijde QR en zijde RS.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91949C3-E538-8C2D-DC3D-45C6A7A8B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596212"/>
            <a:ext cx="4930770" cy="2649228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1BE543-E7AF-474A-DB1C-7C22251E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6768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88183-00D2-DCBA-0991-DA40C3B25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FACBA2-C1CF-23A0-32C4-A93D84BE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Vergrotingsfactor 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C632EC-384A-37EA-DB35-FC733B99A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kan je verwachten?</a:t>
            </a:r>
          </a:p>
          <a:p>
            <a:r>
              <a:rPr lang="nl-NL" dirty="0"/>
              <a:t>Bereken zijde QR en zijde RS.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94FF131-7CBC-19B5-4D79-39AE82BFC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596212"/>
            <a:ext cx="4930770" cy="2649228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669353-41E0-7536-C524-368D7941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0529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BC372-9295-B7DA-E513-A477B4E36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C17A02-8090-9110-789E-B0A8B84BB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Vergrotingsfactor 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7B218A-9C87-2D32-8D3F-7FACEC886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zijde QR en zijde RS.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12077B5-F8DC-A08A-F8CB-6E707DB9C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120136"/>
            <a:ext cx="3560324" cy="1912908"/>
          </a:xfrm>
          <a:prstGeom prst="rect">
            <a:avLst/>
          </a:prstGeom>
        </p:spPr>
      </p:pic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61434CC2-A8D7-7494-98FB-70002B8DD423}"/>
              </a:ext>
            </a:extLst>
          </p:cNvPr>
          <p:cNvGraphicFramePr>
            <a:graphicFrameLocks noGrp="1"/>
          </p:cNvGraphicFramePr>
          <p:nvPr/>
        </p:nvGraphicFramePr>
        <p:xfrm>
          <a:off x="1331640" y="5725899"/>
          <a:ext cx="6096000" cy="77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7849698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5922612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36913944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626072629"/>
                    </a:ext>
                  </a:extLst>
                </a:gridCol>
              </a:tblGrid>
              <a:tr h="408528">
                <a:tc>
                  <a:txBody>
                    <a:bodyPr/>
                    <a:lstStyle/>
                    <a:p>
                      <a:r>
                        <a:rPr lang="nl-NL" dirty="0"/>
                        <a:t>PQR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PQ =22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 =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QR =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6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 = 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TR = 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25457"/>
                  </a:ext>
                </a:extLst>
              </a:tr>
            </a:tbl>
          </a:graphicData>
        </a:graphic>
      </p:graphicFrame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542371B2-6121-4B72-3F20-D098AAEE0A3C}"/>
              </a:ext>
            </a:extLst>
          </p:cNvPr>
          <p:cNvGraphicFramePr>
            <a:graphicFrameLocks noGrp="1"/>
          </p:cNvGraphicFramePr>
          <p:nvPr/>
        </p:nvGraphicFramePr>
        <p:xfrm>
          <a:off x="1348720" y="4506595"/>
          <a:ext cx="607892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730">
                  <a:extLst>
                    <a:ext uri="{9D8B030D-6E8A-4147-A177-3AD203B41FA5}">
                      <a16:colId xmlns:a16="http://schemas.microsoft.com/office/drawing/2014/main" val="1684721892"/>
                    </a:ext>
                  </a:extLst>
                </a:gridCol>
                <a:gridCol w="1519730">
                  <a:extLst>
                    <a:ext uri="{9D8B030D-6E8A-4147-A177-3AD203B41FA5}">
                      <a16:colId xmlns:a16="http://schemas.microsoft.com/office/drawing/2014/main" val="3426121315"/>
                    </a:ext>
                  </a:extLst>
                </a:gridCol>
                <a:gridCol w="1519730">
                  <a:extLst>
                    <a:ext uri="{9D8B030D-6E8A-4147-A177-3AD203B41FA5}">
                      <a16:colId xmlns:a16="http://schemas.microsoft.com/office/drawing/2014/main" val="1232233609"/>
                    </a:ext>
                  </a:extLst>
                </a:gridCol>
                <a:gridCol w="1519730">
                  <a:extLst>
                    <a:ext uri="{9D8B030D-6E8A-4147-A177-3AD203B41FA5}">
                      <a16:colId xmlns:a16="http://schemas.microsoft.com/office/drawing/2014/main" val="592468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PQR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QR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44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99993"/>
                  </a:ext>
                </a:extLst>
              </a:tr>
            </a:tbl>
          </a:graphicData>
        </a:graphic>
      </p:graphicFrame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39DAA45-E72E-843B-0DBE-4F875FECA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2973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D8E08-51FC-44E1-9ECD-42F0CCFAC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011FC-0122-885E-1D2D-AF03E0AEE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Vergrotingsfactor 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7F8F4F-8A3E-7EAD-6E60-E73C6B268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zijde QR en zijde RS.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Vergrotingsfactor is 70 : 22 = 3,2</a:t>
            </a:r>
          </a:p>
          <a:p>
            <a:r>
              <a:rPr lang="nl-NL" dirty="0"/>
              <a:t>18 x 3,2 = 57,6</a:t>
            </a:r>
          </a:p>
          <a:p>
            <a:r>
              <a:rPr lang="nl-NL" dirty="0"/>
              <a:t>29 : 3,2 = 9,1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DB55DB8-01E9-D190-C745-F533F1570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120136"/>
            <a:ext cx="3560324" cy="1912908"/>
          </a:xfrm>
          <a:prstGeom prst="rect">
            <a:avLst/>
          </a:prstGeom>
        </p:spPr>
      </p:pic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89FD7B6D-DC9A-D776-D753-B8F6BEA4D633}"/>
              </a:ext>
            </a:extLst>
          </p:cNvPr>
          <p:cNvGraphicFramePr>
            <a:graphicFrameLocks noGrp="1"/>
          </p:cNvGraphicFramePr>
          <p:nvPr/>
        </p:nvGraphicFramePr>
        <p:xfrm>
          <a:off x="1187624" y="4096218"/>
          <a:ext cx="612068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7849698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5922612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369139444"/>
                    </a:ext>
                  </a:extLst>
                </a:gridCol>
                <a:gridCol w="1548680">
                  <a:extLst>
                    <a:ext uri="{9D8B030D-6E8A-4147-A177-3AD203B41FA5}">
                      <a16:colId xmlns:a16="http://schemas.microsoft.com/office/drawing/2014/main" val="2626072629"/>
                    </a:ext>
                  </a:extLst>
                </a:gridCol>
              </a:tblGrid>
              <a:tr h="329163">
                <a:tc>
                  <a:txBody>
                    <a:bodyPr/>
                    <a:lstStyle/>
                    <a:p>
                      <a:r>
                        <a:rPr lang="nl-NL" dirty="0"/>
                        <a:t>PQR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PQ =22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 =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QR =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6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 = 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 =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TR = 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25457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60DDBD7-B31B-ED8F-6A3F-7C74C2E37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6663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D74F0-2A16-EC05-A7DC-D8CE95B1A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1B54E-AAAD-45D5-C323-0BF4AAAE0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Vergrotingsfactor en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E230AD-FF78-E7BF-44DB-768F31103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zijde QR en zijde RS.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77605AE-87FB-B962-7BC0-C183B32E6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265392"/>
            <a:ext cx="3560324" cy="1912908"/>
          </a:xfrm>
          <a:prstGeom prst="rect">
            <a:avLst/>
          </a:prstGeom>
        </p:spPr>
      </p:pic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8890B937-463E-8EEE-C7D3-45B37849E954}"/>
              </a:ext>
            </a:extLst>
          </p:cNvPr>
          <p:cNvGraphicFramePr>
            <a:graphicFrameLocks noGrp="1"/>
          </p:cNvGraphicFramePr>
          <p:nvPr/>
        </p:nvGraphicFramePr>
        <p:xfrm>
          <a:off x="1136329" y="4820332"/>
          <a:ext cx="612068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7849698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59226129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369139444"/>
                    </a:ext>
                  </a:extLst>
                </a:gridCol>
                <a:gridCol w="1548680">
                  <a:extLst>
                    <a:ext uri="{9D8B030D-6E8A-4147-A177-3AD203B41FA5}">
                      <a16:colId xmlns:a16="http://schemas.microsoft.com/office/drawing/2014/main" val="2626072629"/>
                    </a:ext>
                  </a:extLst>
                </a:gridCol>
              </a:tblGrid>
              <a:tr h="329163">
                <a:tc>
                  <a:txBody>
                    <a:bodyPr/>
                    <a:lstStyle/>
                    <a:p>
                      <a:r>
                        <a:rPr lang="nl-NL" dirty="0"/>
                        <a:t>PQR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PQ =22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 =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QR = 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6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 = 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PR = 57,6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TR = 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25457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7AE9ACB-F917-9084-8D85-0D58039E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180664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B8A807-0B54-78D0-C088-B0EB5581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 (5pt)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9DDACA-40FC-DAE7-85A0-739B8E2BB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Hoeveel is de inhoud van de grote cilinder?</a:t>
            </a:r>
          </a:p>
          <a:p>
            <a:pPr lvl="8"/>
            <a:endParaRPr lang="nl-NL" dirty="0"/>
          </a:p>
          <a:p>
            <a:pPr lvl="8"/>
            <a:r>
              <a:rPr lang="nl-NL" dirty="0"/>
              <a:t>                                        34 cm</a:t>
            </a:r>
          </a:p>
          <a:p>
            <a:endParaRPr lang="nl-NL" dirty="0"/>
          </a:p>
          <a:p>
            <a:endParaRPr lang="nl-NL" dirty="0"/>
          </a:p>
          <a:p>
            <a:pPr lvl="4"/>
            <a:r>
              <a:rPr lang="nl-NL" dirty="0"/>
              <a:t>1Liter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10</a:t>
            </a:r>
            <a:r>
              <a:rPr lang="nl-NL" sz="2400" dirty="0"/>
              <a:t>cm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2BBCE8E-C0DC-7154-0C9B-5016E7700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3861048"/>
            <a:ext cx="1025688" cy="207085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BE8CE3F-8331-2ABF-DEB9-9D69CF27E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2636912"/>
            <a:ext cx="1800200" cy="3634581"/>
          </a:xfrm>
          <a:prstGeom prst="rect">
            <a:avLst/>
          </a:prstGeom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58B63941-B8E4-E26D-EC24-E01BB4F21A9D}"/>
              </a:ext>
            </a:extLst>
          </p:cNvPr>
          <p:cNvCxnSpPr/>
          <p:nvPr/>
        </p:nvCxnSpPr>
        <p:spPr>
          <a:xfrm>
            <a:off x="4211960" y="2636912"/>
            <a:ext cx="17281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228ECB5-D126-CB1F-0756-903C4BC1C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444542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6BF29-C5F4-4A12-BD3E-30E5369E7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Samenvatting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4FFAFD-CF9E-4A45-87E8-4EC93385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Vergrotingsfactor = de letter “K”.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3 gegevens</a:t>
            </a:r>
            <a:r>
              <a:rPr lang="nl-NL" dirty="0"/>
              <a:t>: Origineel, beeld &amp; vergrotingsfactor</a:t>
            </a:r>
          </a:p>
          <a:p>
            <a:endParaRPr lang="nl-NL" dirty="0"/>
          </a:p>
          <a:p>
            <a:r>
              <a:rPr lang="nl-NL" i="1" dirty="0"/>
              <a:t>3 opdrachten</a:t>
            </a:r>
            <a:r>
              <a:rPr lang="nl-NL" dirty="0"/>
              <a:t>: Lengte, oppervlakte en inhoud.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9C3D2C9-B977-419E-8C3A-C3639F532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716303"/>
            <a:ext cx="1719634" cy="1719634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4B652DA-66F3-84E6-7238-A3F13B486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7284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6BF29-C5F4-4A12-BD3E-30E5369E7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Overzicht </a:t>
            </a:r>
            <a:r>
              <a:rPr lang="nl-NL" dirty="0"/>
              <a:t>vergrotingsfactor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4FFAFD-CF9E-4A45-87E8-4EC93385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i="1" dirty="0"/>
              <a:t>3 gegevens</a:t>
            </a:r>
            <a:r>
              <a:rPr lang="nl-NL" sz="2400" dirty="0"/>
              <a:t>: Origineel, beeld &amp; vergrotingsfactor</a:t>
            </a:r>
          </a:p>
          <a:p>
            <a:r>
              <a:rPr lang="nl-NL" sz="2400" i="1" dirty="0"/>
              <a:t>3 opdrachten</a:t>
            </a:r>
            <a:r>
              <a:rPr lang="nl-NL" sz="2400" dirty="0"/>
              <a:t>: Lengte, oppervlakte en inhoud.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Uitrekenen van origineel of beeld of K, in lengtes, oppervlaktes of inhoud.</a:t>
            </a:r>
          </a:p>
          <a:p>
            <a:endParaRPr lang="nl-NL" dirty="0"/>
          </a:p>
          <a:p>
            <a:r>
              <a:rPr lang="nl-NL" dirty="0"/>
              <a:t>Er zijn dus (3x3=) 9 mogelijke opdrachten. En dus 9 formules.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9C3D2C9-B977-419E-8C3A-C3639F532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5234261"/>
            <a:ext cx="1368152" cy="136815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81FC97-8904-3C83-3E1C-63CF77DF7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2533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Beeld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voor lengte: </a:t>
            </a:r>
          </a:p>
          <a:p>
            <a:r>
              <a:rPr lang="nl-NL" sz="2400" dirty="0">
                <a:solidFill>
                  <a:srgbClr val="FF0000"/>
                </a:solidFill>
              </a:rPr>
              <a:t>lengte Beeld = vergrotingsfactor x lengte Origineel</a:t>
            </a:r>
          </a:p>
          <a:p>
            <a:endParaRPr lang="nl-NL" sz="2400" dirty="0">
              <a:solidFill>
                <a:srgbClr val="FF0000"/>
              </a:solidFill>
            </a:endParaRPr>
          </a:p>
          <a:p>
            <a:r>
              <a:rPr lang="nl-NL" sz="2400" dirty="0"/>
              <a:t>Formule voor oppervlakte: </a:t>
            </a:r>
          </a:p>
          <a:p>
            <a:r>
              <a:rPr lang="nl-NL" sz="2400" dirty="0">
                <a:solidFill>
                  <a:srgbClr val="FF0000"/>
                </a:solidFill>
              </a:rPr>
              <a:t>Opp. Beeld = vergrotingsfactor</a:t>
            </a:r>
            <a:r>
              <a:rPr lang="nl-NL" sz="2800" b="1" baseline="30000" dirty="0">
                <a:solidFill>
                  <a:srgbClr val="FF0000"/>
                </a:solidFill>
              </a:rPr>
              <a:t>2</a:t>
            </a:r>
            <a:r>
              <a:rPr lang="nl-NL" sz="2400" dirty="0">
                <a:solidFill>
                  <a:srgbClr val="FF0000"/>
                </a:solidFill>
              </a:rPr>
              <a:t> x opp. Origineel</a:t>
            </a:r>
          </a:p>
          <a:p>
            <a:endParaRPr lang="nl-NL" sz="2400" dirty="0"/>
          </a:p>
          <a:p>
            <a:r>
              <a:rPr lang="nl-NL" sz="2400" dirty="0"/>
              <a:t>Formule voor inhoud:</a:t>
            </a:r>
          </a:p>
          <a:p>
            <a:r>
              <a:rPr lang="nl-NL" sz="2400" dirty="0">
                <a:solidFill>
                  <a:srgbClr val="FF0000"/>
                </a:solidFill>
              </a:rPr>
              <a:t>inhoud Beeld = vergrotingsfactor</a:t>
            </a:r>
            <a:r>
              <a:rPr lang="nl-NL" sz="2800" b="1" baseline="30000" dirty="0">
                <a:solidFill>
                  <a:srgbClr val="FF0000"/>
                </a:solidFill>
              </a:rPr>
              <a:t>3</a:t>
            </a:r>
            <a:r>
              <a:rPr lang="nl-NL" sz="2400" dirty="0">
                <a:solidFill>
                  <a:srgbClr val="FF0000"/>
                </a:solidFill>
              </a:rPr>
              <a:t> x inhoud Origineel</a:t>
            </a:r>
          </a:p>
          <a:p>
            <a:endParaRPr lang="nl-NL" sz="2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-3360" t="20160" r="5922" b="29441"/>
          <a:stretch/>
        </p:blipFill>
        <p:spPr>
          <a:xfrm>
            <a:off x="5607968" y="5522292"/>
            <a:ext cx="2088232" cy="108012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CD1F14-7382-EE21-51B7-3F1D6D8AB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6642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Origineel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voor lengte: </a:t>
            </a:r>
          </a:p>
          <a:p>
            <a:r>
              <a:rPr lang="nl-NL" sz="2400" dirty="0">
                <a:solidFill>
                  <a:srgbClr val="FF0000"/>
                </a:solidFill>
              </a:rPr>
              <a:t>Origineel = lengte Beeld : vergrotingsfactor</a:t>
            </a:r>
          </a:p>
          <a:p>
            <a:pPr marL="0" indent="0">
              <a:buNone/>
            </a:pPr>
            <a:endParaRPr lang="nl-NL" sz="2400" dirty="0">
              <a:solidFill>
                <a:srgbClr val="FF0000"/>
              </a:solidFill>
            </a:endParaRPr>
          </a:p>
          <a:p>
            <a:r>
              <a:rPr lang="nl-NL" sz="2400" dirty="0"/>
              <a:t>Formule voor oppervlakte: </a:t>
            </a:r>
          </a:p>
          <a:p>
            <a:r>
              <a:rPr lang="nl-NL" sz="2400" dirty="0">
                <a:solidFill>
                  <a:srgbClr val="FF0000"/>
                </a:solidFill>
              </a:rPr>
              <a:t>Origineel = opp. Beeld : vergrotingsfactor</a:t>
            </a:r>
            <a:r>
              <a:rPr lang="nl-NL" sz="2800" b="1" baseline="30000" dirty="0">
                <a:solidFill>
                  <a:srgbClr val="FF0000"/>
                </a:solidFill>
              </a:rPr>
              <a:t>2</a:t>
            </a:r>
            <a:endParaRPr lang="nl-NL" sz="2400" dirty="0">
              <a:solidFill>
                <a:srgbClr val="FF0000"/>
              </a:solidFill>
            </a:endParaRPr>
          </a:p>
          <a:p>
            <a:endParaRPr lang="nl-NL" sz="2400" dirty="0"/>
          </a:p>
          <a:p>
            <a:r>
              <a:rPr lang="nl-NL" sz="2400" dirty="0"/>
              <a:t>Formule voor inhoud:</a:t>
            </a:r>
          </a:p>
          <a:p>
            <a:r>
              <a:rPr lang="nl-NL" sz="2400" dirty="0">
                <a:solidFill>
                  <a:srgbClr val="FF0000"/>
                </a:solidFill>
              </a:rPr>
              <a:t>Origineel = inhoud Beeld : vergrotingsfactor</a:t>
            </a:r>
            <a:r>
              <a:rPr lang="nl-NL" sz="2800" b="1" baseline="30000" dirty="0">
                <a:solidFill>
                  <a:srgbClr val="FF0000"/>
                </a:solidFill>
              </a:rPr>
              <a:t>3</a:t>
            </a:r>
            <a:endParaRPr lang="nl-NL" sz="2400" dirty="0">
              <a:solidFill>
                <a:srgbClr val="FF000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-3360" t="20160" r="5922" b="29441"/>
          <a:stretch/>
        </p:blipFill>
        <p:spPr>
          <a:xfrm>
            <a:off x="5607968" y="5522292"/>
            <a:ext cx="2088232" cy="108012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AFA62E-0063-E096-D458-D2C229FE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63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K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voor lengte: </a:t>
            </a:r>
          </a:p>
          <a:p>
            <a:r>
              <a:rPr lang="nl-NL" sz="2400" dirty="0">
                <a:solidFill>
                  <a:srgbClr val="FF0000"/>
                </a:solidFill>
              </a:rPr>
              <a:t>vergrotingsfactor = lengte Beeld : lengte Origineel</a:t>
            </a:r>
          </a:p>
          <a:p>
            <a:endParaRPr lang="nl-NL" sz="2400" dirty="0">
              <a:solidFill>
                <a:srgbClr val="FF0000"/>
              </a:solidFill>
            </a:endParaRPr>
          </a:p>
          <a:p>
            <a:r>
              <a:rPr lang="nl-NL" sz="2400" dirty="0"/>
              <a:t>Formule voor oppervlakte: </a:t>
            </a:r>
          </a:p>
          <a:p>
            <a:r>
              <a:rPr lang="nl-NL" sz="2400" dirty="0">
                <a:solidFill>
                  <a:srgbClr val="FF0000"/>
                </a:solidFill>
              </a:rPr>
              <a:t>vergrotingsfactor = </a:t>
            </a:r>
            <a:r>
              <a:rPr lang="nl-NL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 </a:t>
            </a:r>
            <a:r>
              <a:rPr lang="nl-NL" sz="2400" dirty="0">
                <a:solidFill>
                  <a:srgbClr val="FF0000"/>
                </a:solidFill>
              </a:rPr>
              <a:t>opp. Beeld : Origineel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Formule voor inhoud:</a:t>
            </a:r>
          </a:p>
          <a:p>
            <a:r>
              <a:rPr lang="nl-NL" sz="2400" dirty="0">
                <a:solidFill>
                  <a:srgbClr val="FF0000"/>
                </a:solidFill>
              </a:rPr>
              <a:t>vergrotingsfactor = </a:t>
            </a:r>
            <a:r>
              <a:rPr lang="nl-NL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 </a:t>
            </a:r>
            <a:r>
              <a:rPr lang="nl-NL" sz="2400" dirty="0">
                <a:solidFill>
                  <a:srgbClr val="FF0000"/>
                </a:solidFill>
              </a:rPr>
              <a:t>inhoud Beeld : Origineel</a:t>
            </a:r>
          </a:p>
          <a:p>
            <a:endParaRPr lang="nl-NL" sz="2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-3360" t="20160" r="5922" b="29441"/>
          <a:stretch/>
        </p:blipFill>
        <p:spPr>
          <a:xfrm>
            <a:off x="5607968" y="5522292"/>
            <a:ext cx="2088232" cy="1080121"/>
          </a:xfrm>
          <a:prstGeom prst="rect">
            <a:avLst/>
          </a:prstGeom>
        </p:spPr>
      </p:pic>
      <p:cxnSp>
        <p:nvCxnSpPr>
          <p:cNvPr id="6" name="Rechte verbindingslijn 5"/>
          <p:cNvCxnSpPr/>
          <p:nvPr/>
        </p:nvCxnSpPr>
        <p:spPr>
          <a:xfrm>
            <a:off x="3663752" y="3789040"/>
            <a:ext cx="31044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3663752" y="5157192"/>
            <a:ext cx="3428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3464024" y="500330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F8FE7F-5F35-06EA-6AF6-2B2D0E90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0818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wadrant">
  <a:themeElements>
    <a:clrScheme name="Kw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Kw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w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2221</Words>
  <Application>Microsoft Office PowerPoint</Application>
  <PresentationFormat>Diavoorstelling (4:3)</PresentationFormat>
  <Paragraphs>613</Paragraphs>
  <Slides>71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71</vt:i4>
      </vt:variant>
    </vt:vector>
  </HeadingPairs>
  <TitlesOfParts>
    <vt:vector size="80" baseType="lpstr">
      <vt:lpstr>Arial</vt:lpstr>
      <vt:lpstr>Calibri</vt:lpstr>
      <vt:lpstr>Symbol</vt:lpstr>
      <vt:lpstr>Times New Roman</vt:lpstr>
      <vt:lpstr>Trebuchet MS</vt:lpstr>
      <vt:lpstr>Wingdings</vt:lpstr>
      <vt:lpstr>Wingdings 2</vt:lpstr>
      <vt:lpstr>H1.4-1.6-oudpp</vt:lpstr>
      <vt:lpstr>Kwadrant</vt:lpstr>
      <vt:lpstr>Wiskunde 3Tl</vt:lpstr>
      <vt:lpstr>Wiskunde leer je door:</vt:lpstr>
      <vt:lpstr>7.1 Metriek stelsel</vt:lpstr>
      <vt:lpstr>Maateenheden omrekenen</vt:lpstr>
      <vt:lpstr>Algemeen - Meters</vt:lpstr>
      <vt:lpstr>Algemeen - Liter</vt:lpstr>
      <vt:lpstr>Algemeen - Gewicht</vt:lpstr>
      <vt:lpstr>De drie vragen</vt:lpstr>
      <vt:lpstr>Vraag 1: hoeveel stapjes?</vt:lpstr>
      <vt:lpstr>Vraag 2: Delen of vermenigvuldigen</vt:lpstr>
      <vt:lpstr>Vraag 2: Delen of vermenigvuldigen</vt:lpstr>
      <vt:lpstr>Vraag 3: De factor?</vt:lpstr>
      <vt:lpstr>Vraag 3: De factor?</vt:lpstr>
      <vt:lpstr>Matenkaart</vt:lpstr>
      <vt:lpstr>Hectare, are en centiare</vt:lpstr>
      <vt:lpstr>Oefening</vt:lpstr>
      <vt:lpstr>Oefening</vt:lpstr>
      <vt:lpstr>7.2 Omtrek &amp; Oppervlakte</vt:lpstr>
      <vt:lpstr>7.2 Omtrek &amp; Oppervlakte</vt:lpstr>
      <vt:lpstr>Herhaling oppervlakte</vt:lpstr>
      <vt:lpstr>Formule</vt:lpstr>
      <vt:lpstr>Hoogte van een Zijde</vt:lpstr>
      <vt:lpstr>Hoogte van een Zijde</vt:lpstr>
      <vt:lpstr>Hoogte van een Zijde</vt:lpstr>
      <vt:lpstr>Hoogte van een Zijde</vt:lpstr>
      <vt:lpstr>Hoogte van een Zijde</vt:lpstr>
      <vt:lpstr>Hoogte van een Zijde</vt:lpstr>
      <vt:lpstr>Oppervlakte parallellogram</vt:lpstr>
      <vt:lpstr>PI</vt:lpstr>
      <vt:lpstr>Straal en diameter</vt:lpstr>
      <vt:lpstr>Oppervlakte cirkel</vt:lpstr>
      <vt:lpstr>Herhaling oppervlakte</vt:lpstr>
      <vt:lpstr>Herhaling oppervlakte</vt:lpstr>
      <vt:lpstr>Oppervlakte onregelmatige figuren.</vt:lpstr>
      <vt:lpstr>Oppervlakte samengestelde figuren.</vt:lpstr>
      <vt:lpstr>7.3 Oppervlakte ruimtefiguren</vt:lpstr>
      <vt:lpstr>oppervlakte piramide</vt:lpstr>
      <vt:lpstr>Oppervlakte prisma</vt:lpstr>
      <vt:lpstr>Oppervlakte Cilinder</vt:lpstr>
      <vt:lpstr>Oppervlakte Cilinder</vt:lpstr>
      <vt:lpstr>Oppervlakte Cilinder</vt:lpstr>
      <vt:lpstr>Oppervlakte Cilinder</vt:lpstr>
      <vt:lpstr>Oppervlakte Cilinder</vt:lpstr>
      <vt:lpstr>7.4 Inhoud balk</vt:lpstr>
      <vt:lpstr>inhoud prisma</vt:lpstr>
      <vt:lpstr>inhoud cilinder</vt:lpstr>
      <vt:lpstr>Inhoud Piramide</vt:lpstr>
      <vt:lpstr>Inhoud kegel</vt:lpstr>
      <vt:lpstr>1e Deel: Inhoud en oppervlakte</vt:lpstr>
      <vt:lpstr> Vergrotingsfactor</vt:lpstr>
      <vt:lpstr>Vergrotingsfactor</vt:lpstr>
      <vt:lpstr>Oefening</vt:lpstr>
      <vt:lpstr>7.5 oppervlakte en Vergroten </vt:lpstr>
      <vt:lpstr>Vergrotingsfactor</vt:lpstr>
      <vt:lpstr>7.5 Oppervlakte en vergroten</vt:lpstr>
      <vt:lpstr>7.5 Oppervlakte en vergroten</vt:lpstr>
      <vt:lpstr>7.6 inhoud en Vergroten </vt:lpstr>
      <vt:lpstr>Vergrotingsfactor</vt:lpstr>
      <vt:lpstr>7.6 inhoud en vergroten</vt:lpstr>
      <vt:lpstr>7.5 &amp; 7.6 Oppervlakte en inhoud Vergroten</vt:lpstr>
      <vt:lpstr>Vergrotingsfactor en driehoeken</vt:lpstr>
      <vt:lpstr>Vergrotingsfactor en driehoeken</vt:lpstr>
      <vt:lpstr>Vergrotingsfactor en driehoeken</vt:lpstr>
      <vt:lpstr>Vergrotingsfactor en driehoeken</vt:lpstr>
      <vt:lpstr>Vergrotingsfactor en driehoeken</vt:lpstr>
      <vt:lpstr>Oefening (5pt)</vt:lpstr>
      <vt:lpstr>Samenvatting </vt:lpstr>
      <vt:lpstr>Overzicht vergrotingsfactor</vt:lpstr>
      <vt:lpstr>Beeld berekenen</vt:lpstr>
      <vt:lpstr>Origineel berekenen</vt:lpstr>
      <vt:lpstr>K berekenen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182</cp:revision>
  <dcterms:created xsi:type="dcterms:W3CDTF">2013-09-15T12:09:42Z</dcterms:created>
  <dcterms:modified xsi:type="dcterms:W3CDTF">2026-07-25T09:39:55Z</dcterms:modified>
</cp:coreProperties>
</file>