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ink/ink21.xml" ContentType="application/inkml+xml"/>
  <Override PartName="/ppt/ink/ink22.xml" ContentType="application/inkml+xml"/>
  <Override PartName="/ppt/ink/ink23.xml" ContentType="application/inkml+xml"/>
  <Override PartName="/ppt/tags/tag9.xml" ContentType="application/vnd.openxmlformats-officedocument.presentationml.tags+xml"/>
  <Override PartName="/ppt/ink/ink24.xml" ContentType="application/inkml+xml"/>
  <Override PartName="/ppt/ink/ink25.xml" ContentType="application/inkml+xml"/>
  <Override PartName="/ppt/ink/ink2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4362" r:id="rId2"/>
  </p:sldMasterIdLst>
  <p:notesMasterIdLst>
    <p:notesMasterId r:id="rId57"/>
  </p:notesMasterIdLst>
  <p:sldIdLst>
    <p:sldId id="256" r:id="rId3"/>
    <p:sldId id="309" r:id="rId4"/>
    <p:sldId id="364" r:id="rId5"/>
    <p:sldId id="414" r:id="rId6"/>
    <p:sldId id="374" r:id="rId7"/>
    <p:sldId id="375" r:id="rId8"/>
    <p:sldId id="302" r:id="rId9"/>
    <p:sldId id="257" r:id="rId10"/>
    <p:sldId id="303" r:id="rId11"/>
    <p:sldId id="304" r:id="rId12"/>
    <p:sldId id="297" r:id="rId13"/>
    <p:sldId id="275" r:id="rId14"/>
    <p:sldId id="287" r:id="rId15"/>
    <p:sldId id="306" r:id="rId16"/>
    <p:sldId id="277" r:id="rId17"/>
    <p:sldId id="307" r:id="rId18"/>
    <p:sldId id="407" r:id="rId19"/>
    <p:sldId id="415" r:id="rId20"/>
    <p:sldId id="416" r:id="rId21"/>
    <p:sldId id="444" r:id="rId22"/>
    <p:sldId id="445" r:id="rId23"/>
    <p:sldId id="446" r:id="rId24"/>
    <p:sldId id="447" r:id="rId25"/>
    <p:sldId id="448" r:id="rId26"/>
    <p:sldId id="449" r:id="rId27"/>
    <p:sldId id="450" r:id="rId28"/>
    <p:sldId id="451" r:id="rId29"/>
    <p:sldId id="452" r:id="rId30"/>
    <p:sldId id="453" r:id="rId31"/>
    <p:sldId id="425" r:id="rId32"/>
    <p:sldId id="426" r:id="rId33"/>
    <p:sldId id="427" r:id="rId34"/>
    <p:sldId id="428" r:id="rId35"/>
    <p:sldId id="429" r:id="rId36"/>
    <p:sldId id="430" r:id="rId37"/>
    <p:sldId id="431" r:id="rId38"/>
    <p:sldId id="462" r:id="rId39"/>
    <p:sldId id="463" r:id="rId40"/>
    <p:sldId id="435" r:id="rId41"/>
    <p:sldId id="436" r:id="rId42"/>
    <p:sldId id="437" r:id="rId43"/>
    <p:sldId id="438" r:id="rId44"/>
    <p:sldId id="440" r:id="rId45"/>
    <p:sldId id="441" r:id="rId46"/>
    <p:sldId id="443" r:id="rId47"/>
    <p:sldId id="442" r:id="rId48"/>
    <p:sldId id="258" r:id="rId49"/>
    <p:sldId id="276" r:id="rId50"/>
    <p:sldId id="272" r:id="rId51"/>
    <p:sldId id="459" r:id="rId52"/>
    <p:sldId id="282" r:id="rId53"/>
    <p:sldId id="454" r:id="rId54"/>
    <p:sldId id="455" r:id="rId55"/>
    <p:sldId id="456" r:id="rId5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A013"/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ijl, licht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642" autoAdjust="0"/>
  </p:normalViewPr>
  <p:slideViewPr>
    <p:cSldViewPr>
      <p:cViewPr varScale="1">
        <p:scale>
          <a:sx n="82" d="100"/>
          <a:sy n="82" d="100"/>
        </p:scale>
        <p:origin x="1474" y="7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39:42.793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584 110,'0'-1,"0"0,-1 0,1 0,0 0,-1 0,1 0,0 0,-1 0,1 1,-1-1,0 0,1 0,-1 1,0-1,1 0,-1 1,0-1,0 1,1-1,-1 1,0-1,0 1,0 0,0-1,0 1,0 0,0-1,-30-5,28 6,-1 0,0-1,0 1,0 0,0 0,0 1,0-1,0 1,0 0,0 0,0 0,0 1,0-1,0 1,1 0,-3 1,-2 3,1 0,-1 1,1 0,0 0,1 1,0-1,-2 2,-1-1,0 0,0 0,-2 0,4-2,0-1,0 1,0 0,1 1,0-1,0 1,-4 7,-12 25,14-23,0-2,-1 1,-1-1,-10 12,8-14,1 0,1 0,0 1,1 1,0-1,1 1,0 1,1 0,1 0,-4 14,-7 45,8-33,-1-1,-12 26,4-16,-7 34,15-47,1 1,2 0,2 0,-1 38,6-66,0 54,4 10,-2-53,1 1,1-1,1 0,1 0,4 7,-2-5,2 0,1 0,1-1,0-1,2 0,1-1,0 0,10 8,0-6,2-1,1-1,0-2,1-1,13 5,7 0,26 7,-4-1,-52-21,0-1,0 0,0-2,19 2,80 4,-28-4,132 8,133-13,-168-3,-111-2,0-4,-1-3,58-16,12-2,-134 27,1 0,-1-1,0 0,5-3,-14 5,1 0,0 0,-1-1,1 1,-1-1,0 0,1 0,-1 0,0 0,0 0,0 0,0 0,-1 0,1-1,-1 1,1-1,-1 0,0 1,1-3,7-26,-2-1,0 0,-3 0,0-8,-3 28,-1-1,0 1,-1-1,0 1,-1 0,0-1,-1 1,-1 0,0 0,0 1,-1-1,-4-5,-22-33,12 22,2-1,1-1,-8-22,14 26,1 0,1 0,1-1,1 0,-1-22,6 35,-1 0,-1 0,-1 0,0 0,0 1,-2 0,-4-10,-11-16,-21-29,1 3,36 56,1 0,1 0,0-1,0 1,1-1,0 0,-1-3,0 1,-1 0,-2-5,-9-16,-1 0,-2 1,-1 1,-22-27,35 49,0 0,0 0,1-1,0 0,0-3,1 4,0 1,0-1,-1 1,0 0,0 0,-1 1,-4-6,-5 0,0 1,0 1,-5-3,-18-12,27 16,-1 1,0 1,-1 0,0 1,0 0,0 1,-1 1,0 0,0 1,0 0,-14-1,-53-7,46 5,-35 0,44 4,1 0,-11-4,-41-5,6 3,1-3,-23-9,-49-8,99 22,0 3,0 2,0 1,-39 6,79-5,0 0,1 1,-1-1,0 1,0 0,1 0,-1 0,0 0,1 1,-1-1,1 1,0-1,-1 1,-8 10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39:55.5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39:59.17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0:00.27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0:01.43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0:02.78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0:03.73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0:04.78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0:05.85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11,'0'-5,"0"-1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0:06.4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0:08.4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39:55.57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6:03.10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6:04.28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6:05.82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6:06.96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6:07.7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6:08.62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6:09.29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1,'5'0,"5"0,2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09:46:10.13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1,'5'0,"1"0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30T09:51:29.92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1,'5'-1,"5"1,6 1,1 3,1 2,-3 4,-3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30T09:51:30.57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0,'0'5,"0"6,0 5,0 5,0 3,0 2,0 1,0-4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30T09:51:34.85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11,'0'-5,"0"-1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30T09:51:29.926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1,'5'-1,"5"1,6 1,1 3,1 2,-3 4,-3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30T09:51:30.574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0,'0'5,"0"6,0 5,0 5,0 3,0 2,0 1,0-4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30T09:51:34.851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11,'0'-5,"0"-1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95296-3353-47AB-990A-4E5256692830}" type="datetimeFigureOut">
              <a:rPr lang="nl-NL" smtClean="0"/>
              <a:t>25-7-2026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38CE5F-3EF3-4685-9F36-C931D8150BE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634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8CE5F-3EF3-4685-9F36-C931D8150BEA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6649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91BD70E-CE6E-42C0-A5B8-8E67F29E0C04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5B777D1-3DB8-424B-A32A-59437A73740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6848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3EF92-B93E-43A9-A481-4E79ACE803A1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ACE5-58EB-4DD0-81EB-171728CF33B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515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CC56DFBA-D2B5-4A41-8583-EFFDCB067028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1BFD33-C10A-4A23-AE44-7DEC7DC0E72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113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70E63-22B8-49F4-AA56-36EFC6491BFE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7A62E-0532-4CA1-812E-CE54C87E645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23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FA349-6E76-4168-ACF6-FF181DF0DC80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C5757-8D10-4828-8633-E0F97FE0C2B6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452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13916-5546-4C62-A2A0-05F430287FC4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C620-2A51-4672-B68E-CDDAC82B07B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932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905E2-524D-47F9-8325-BCB3D1555B95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58DFA-2F92-453C-A8EB-39911EFF139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986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EB74A-3810-43B9-B0C8-EB50D1EB14CB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950BC-A32B-4465-B941-F214AFD44CA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902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158BF20-54A7-4AF9-808B-FEDFA7352315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8F9C53-FAB9-4088-8D55-3B511585E8D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6893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B6738-A009-4843-BAF3-80AA8278B872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A1EB4-AED1-49DF-BA6A-EC65E085385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734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BF8F6E8-403B-4FA2-924F-85E59A4FD965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453B33A-12F3-4CD9-9DC9-3ECAC4B05D4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27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</p:grpSp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nl-NL" altLang="en-US" noProof="0"/>
              <a:t>Klik om het opmaakprofiel te bewerken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pPr lvl="0"/>
            <a:r>
              <a:rPr lang="nl-NL" altLang="en-US" noProof="0"/>
              <a:t>Klik om het opmaakprofiel van de modelondertitel te bewerken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274382-1854-4E68-B2BC-9401323F5552}" type="datetime1">
              <a:rPr lang="nl-NL" altLang="en-US" smtClean="0"/>
              <a:t>25-7-2026</a:t>
            </a:fld>
            <a:endParaRPr lang="nl-NL" alt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fld id="{2CBE28E5-EBE1-48A0-8EEC-79AF93B1A620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918474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43F5F-F1A8-4338-A9A1-DD72C158A5AC}" type="datetime1">
              <a:rPr lang="nl-NL" altLang="en-US" smtClean="0"/>
              <a:t>25-7-2026</a:t>
            </a:fld>
            <a:endParaRPr lang="nl-NL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494D8E-27FB-4D3B-A98A-0C3626B4297F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3582484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A0EE9F-E1F2-4A4E-B3F8-6DFBEF2B3351}" type="datetime1">
              <a:rPr lang="nl-NL" altLang="en-US" smtClean="0"/>
              <a:t>25-7-2026</a:t>
            </a:fld>
            <a:endParaRPr lang="nl-NL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FFB1B9-0B34-491D-ADC9-99DD569106D3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4120661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962D8C-42F7-4D2B-8B59-2A54B90B960C}" type="datetime1">
              <a:rPr lang="nl-NL" altLang="en-US" smtClean="0"/>
              <a:t>25-7-2026</a:t>
            </a:fld>
            <a:endParaRPr lang="nl-NL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3E46AA-2233-4ECF-B365-462A1CA3E25B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414584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5B7FC2-9AE2-4B1E-844D-C61FF12F59DF}" type="datetime1">
              <a:rPr lang="nl-NL" altLang="en-US" smtClean="0"/>
              <a:t>25-7-2026</a:t>
            </a:fld>
            <a:endParaRPr lang="nl-NL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4A4957-6890-403C-BB50-F97706A11330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7051903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08D613-DDBF-4635-995D-4C5C61158B2A}" type="datetime1">
              <a:rPr lang="nl-NL" altLang="en-US" smtClean="0"/>
              <a:t>25-7-2026</a:t>
            </a:fld>
            <a:endParaRPr lang="nl-NL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F20294-31A2-44B4-9E4C-EAE3D7261D00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6250032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27E60-1E26-47D4-B905-B82D9B2BC28D}" type="datetime1">
              <a:rPr lang="nl-NL" altLang="en-US" smtClean="0"/>
              <a:t>25-7-2026</a:t>
            </a:fld>
            <a:endParaRPr lang="nl-NL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F20F11-C1BD-4F3E-8FBD-05A48499AF41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4373118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680682-2A53-417A-8E5C-D2EA7C399129}" type="datetime1">
              <a:rPr lang="nl-NL" altLang="en-US" smtClean="0"/>
              <a:t>25-7-2026</a:t>
            </a:fld>
            <a:endParaRPr lang="nl-NL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8C2072-E826-4C70-8B9D-43F5AA8755C3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4447133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8E751-EE1D-4C13-8E1B-1B9500957D0A}" type="datetime1">
              <a:rPr lang="nl-NL" altLang="en-US" smtClean="0"/>
              <a:t>25-7-2026</a:t>
            </a:fld>
            <a:endParaRPr lang="nl-NL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24D7D2-8872-46D8-A01D-9707A76A39AE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6766727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FD2EA4-362F-48EE-9519-F1AEDD20898A}" type="datetime1">
              <a:rPr lang="nl-NL" altLang="en-US" smtClean="0"/>
              <a:t>25-7-2026</a:t>
            </a:fld>
            <a:endParaRPr lang="nl-NL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6DA586-2FC2-4981-B7C7-AEFD2D5C0DDF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4383828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2BD16-8F94-4507-AF70-BEF7F2D9C091}" type="datetime1">
              <a:rPr lang="nl-NL" altLang="en-US" smtClean="0"/>
              <a:t>25-7-2026</a:t>
            </a:fld>
            <a:endParaRPr lang="nl-NL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A084B6-A88C-441B-9C84-40457397F18D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984334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8024E0E-BB4C-48B6-B3E6-DA5CAEA177DB}" type="datetime1">
              <a:rPr lang="nl-NL" smtClean="0"/>
              <a:t>25-7-2026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8D073EB-EFD1-47FF-A5D5-7FFA79B53E0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1" r:id="rId2"/>
    <p:sldLayoutId id="2147484359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60" r:id="rId9"/>
    <p:sldLayoutId id="2147484357" r:id="rId10"/>
    <p:sldLayoutId id="214748436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opmaakprofielen van de modeltekst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fld id="{CDEAB377-8EC8-4952-ACE1-273E8A078612}" type="datetime1">
              <a:rPr lang="nl-NL" altLang="en-US" smtClean="0"/>
              <a:t>25-7-2026</a:t>
            </a:fld>
            <a:endParaRPr lang="nl-NL" alt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1E7A671E-D326-4160-B4CD-2AAA946AA1AD}" type="slidenum">
              <a:rPr lang="nl-NL" altLang="en-US"/>
              <a:pPr/>
              <a:t>‹nr.›</a:t>
            </a:fld>
            <a:endParaRPr lang="nl-NL" alt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1032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137921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3" r:id="rId1"/>
    <p:sldLayoutId id="2147484364" r:id="rId2"/>
    <p:sldLayoutId id="2147484365" r:id="rId3"/>
    <p:sldLayoutId id="2147484366" r:id="rId4"/>
    <p:sldLayoutId id="2147484367" r:id="rId5"/>
    <p:sldLayoutId id="2147484368" r:id="rId6"/>
    <p:sldLayoutId id="2147484369" r:id="rId7"/>
    <p:sldLayoutId id="2147484370" r:id="rId8"/>
    <p:sldLayoutId id="2147484371" r:id="rId9"/>
    <p:sldLayoutId id="2147484372" r:id="rId10"/>
    <p:sldLayoutId id="2147484373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customXml" Target="../ink/ink9.xm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customXml" Target="../ink/ink8.xml"/><Relationship Id="rId2" Type="http://schemas.openxmlformats.org/officeDocument/2006/relationships/customXml" Target="../ink/ink1.xml"/><Relationship Id="rId16" Type="http://schemas.openxmlformats.org/officeDocument/2006/relationships/customXml" Target="../ink/ink1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customXml" Target="../ink/ink7.xml"/><Relationship Id="rId5" Type="http://schemas.openxmlformats.org/officeDocument/2006/relationships/image" Target="NULL"/><Relationship Id="rId15" Type="http://schemas.openxmlformats.org/officeDocument/2006/relationships/customXml" Target="../ink/ink10.xml"/><Relationship Id="rId10" Type="http://schemas.openxmlformats.org/officeDocument/2006/relationships/customXml" Target="../ink/ink6.xml"/><Relationship Id="rId4" Type="http://schemas.openxmlformats.org/officeDocument/2006/relationships/customXml" Target="../ink/ink2.xml"/><Relationship Id="rId9" Type="http://schemas.openxmlformats.org/officeDocument/2006/relationships/customXml" Target="../ink/ink5.xml"/><Relationship Id="rId14" Type="http://schemas.openxmlformats.org/officeDocument/2006/relationships/image" Target="NUL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13" Type="http://schemas.openxmlformats.org/officeDocument/2006/relationships/customXml" Target="../ink/ink20.xml"/><Relationship Id="rId3" Type="http://schemas.openxmlformats.org/officeDocument/2006/relationships/image" Target="../media/image45.png"/><Relationship Id="rId7" Type="http://schemas.openxmlformats.org/officeDocument/2006/relationships/customXml" Target="../ink/ink15.xml"/><Relationship Id="rId12" Type="http://schemas.openxmlformats.org/officeDocument/2006/relationships/image" Target="../media/image20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4.xml"/><Relationship Id="rId11" Type="http://schemas.openxmlformats.org/officeDocument/2006/relationships/customXml" Target="../ink/ink19.xml"/><Relationship Id="rId5" Type="http://schemas.openxmlformats.org/officeDocument/2006/relationships/image" Target="../media/image46.png"/><Relationship Id="rId10" Type="http://schemas.openxmlformats.org/officeDocument/2006/relationships/customXml" Target="../ink/ink18.xml"/><Relationship Id="rId4" Type="http://schemas.openxmlformats.org/officeDocument/2006/relationships/customXml" Target="../ink/ink13.xml"/><Relationship Id="rId9" Type="http://schemas.openxmlformats.org/officeDocument/2006/relationships/customXml" Target="../ink/ink17.xml"/><Relationship Id="rId1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2" Type="http://schemas.microsoft.com/office/2007/relationships/media" Target="../media/media1.m4a"/><Relationship Id="rId1" Type="http://schemas.openxmlformats.org/officeDocument/2006/relationships/tags" Target="../tags/tag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3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4.xml"/><Relationship Id="rId6" Type="http://schemas.openxmlformats.org/officeDocument/2006/relationships/image" Target="../media/image27.png"/><Relationship Id="rId5" Type="http://schemas.openxmlformats.org/officeDocument/2006/relationships/image" Target="../media/image29.png"/><Relationship Id="rId4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7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5.xml"/><Relationship Id="rId6" Type="http://schemas.openxmlformats.org/officeDocument/2006/relationships/image" Target="../media/image27.png"/><Relationship Id="rId5" Type="http://schemas.openxmlformats.org/officeDocument/2006/relationships/image" Target="../media/image31.png"/><Relationship Id="rId4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0.png"/><Relationship Id="rId3" Type="http://schemas.openxmlformats.org/officeDocument/2006/relationships/image" Target="../media/image36.png"/><Relationship Id="rId12" Type="http://schemas.openxmlformats.org/officeDocument/2006/relationships/customXml" Target="../ink/ink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customXml" Target="../ink/ink21.xml"/><Relationship Id="rId11" Type="http://schemas.openxmlformats.org/officeDocument/2006/relationships/image" Target="../media/image190.png"/><Relationship Id="rId5" Type="http://schemas.openxmlformats.org/officeDocument/2006/relationships/image" Target="../media/image39.png"/><Relationship Id="rId10" Type="http://schemas.openxmlformats.org/officeDocument/2006/relationships/customXml" Target="../ink/ink22.xml"/><Relationship Id="rId4" Type="http://schemas.openxmlformats.org/officeDocument/2006/relationships/image" Target="../media/image37.png"/><Relationship Id="rId9" Type="http://schemas.openxmlformats.org/officeDocument/2006/relationships/image" Target="../media/image180.pn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0.png"/><Relationship Id="rId3" Type="http://schemas.openxmlformats.org/officeDocument/2006/relationships/image" Target="../media/image36.png"/><Relationship Id="rId12" Type="http://schemas.openxmlformats.org/officeDocument/2006/relationships/customXml" Target="../ink/ink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customXml" Target="../ink/ink24.xml"/><Relationship Id="rId11" Type="http://schemas.openxmlformats.org/officeDocument/2006/relationships/image" Target="../media/image190.png"/><Relationship Id="rId5" Type="http://schemas.openxmlformats.org/officeDocument/2006/relationships/image" Target="../media/image39.png"/><Relationship Id="rId10" Type="http://schemas.openxmlformats.org/officeDocument/2006/relationships/customXml" Target="../ink/ink25.xml"/><Relationship Id="rId4" Type="http://schemas.openxmlformats.org/officeDocument/2006/relationships/image" Target="../media/image37.png"/><Relationship Id="rId9" Type="http://schemas.openxmlformats.org/officeDocument/2006/relationships/image" Target="../media/image18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3Tl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Hoofdstuk 8: Getallen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2DE3CED-1B30-BB57-25D1-16DB17814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705C28A-64C2-7FC5-F8F2-829A54E94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Kwadraten</a:t>
            </a:r>
          </a:p>
        </p:txBody>
      </p:sp>
      <p:sp>
        <p:nvSpPr>
          <p:cNvPr id="18435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nl-NL" altLang="en-US" dirty="0"/>
              <a:t>Het getal vermenigvuldigd met zichzelf.</a:t>
            </a:r>
          </a:p>
        </p:txBody>
      </p:sp>
      <p:pic>
        <p:nvPicPr>
          <p:cNvPr id="1843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36912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EF7594D-59B1-233B-B586-627FDF4B1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39182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Machten</a:t>
            </a:r>
          </a:p>
        </p:txBody>
      </p:sp>
      <p:sp>
        <p:nvSpPr>
          <p:cNvPr id="18435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nl-NL" altLang="en-US" dirty="0"/>
              <a:t>Het getal meerder malen vermenigvuldigd met zichzelf.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E6FDE22-7A94-44E7-8561-CEEDE8A0A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0" y="2780928"/>
            <a:ext cx="2581275" cy="177165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5DA857B1-6F83-4439-BDAF-AA8D48759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3573016"/>
            <a:ext cx="2466975" cy="184785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6F2BC31-12C4-B7CD-7834-ABF77719F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196430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Machten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Met rekenmachine: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Reken uit: 3</a:t>
            </a:r>
            <a:r>
              <a:rPr lang="nl-NL" baseline="30000" dirty="0"/>
              <a:t>5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Op TI30XB: 3^5 (het ‘</a:t>
            </a:r>
            <a:r>
              <a:rPr lang="nl-NL" dirty="0" err="1"/>
              <a:t>dekske</a:t>
            </a:r>
            <a:r>
              <a:rPr lang="nl-NL" dirty="0"/>
              <a:t>’), accent circumflex</a:t>
            </a:r>
            <a:endParaRPr lang="nl-NL" baseline="30000" dirty="0"/>
          </a:p>
          <a:p>
            <a:endParaRPr lang="nl-NL" dirty="0"/>
          </a:p>
          <a:p>
            <a:pPr marL="0" indent="0">
              <a:buNone/>
            </a:pPr>
            <a:endParaRPr lang="nl-NL" sz="115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454" y="1607443"/>
            <a:ext cx="3141712" cy="314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JL-RECHTS 3"/>
          <p:cNvSpPr/>
          <p:nvPr/>
        </p:nvSpPr>
        <p:spPr>
          <a:xfrm flipV="1">
            <a:off x="4076700" y="3501008"/>
            <a:ext cx="158417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A53A926-67FD-47D3-9EC2-7935DB3A5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17991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8.1 Grote getallen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1.000		</a:t>
            </a:r>
            <a:r>
              <a:rPr lang="nl-NL" b="1" dirty="0">
                <a:solidFill>
                  <a:srgbClr val="FF0000"/>
                </a:solidFill>
              </a:rPr>
              <a:t>duizend</a:t>
            </a:r>
            <a:r>
              <a:rPr lang="nl-NL" dirty="0"/>
              <a:t> (3 nullen)</a:t>
            </a:r>
          </a:p>
          <a:p>
            <a:endParaRPr lang="nl-NL" dirty="0"/>
          </a:p>
          <a:p>
            <a:r>
              <a:rPr lang="nl-NL" dirty="0"/>
              <a:t>1.000.000		</a:t>
            </a:r>
            <a:r>
              <a:rPr lang="nl-NL" b="1" dirty="0">
                <a:solidFill>
                  <a:srgbClr val="FF0000"/>
                </a:solidFill>
              </a:rPr>
              <a:t>miljoen</a:t>
            </a:r>
            <a:r>
              <a:rPr lang="nl-NL" dirty="0"/>
              <a:t> (6 nullen)</a:t>
            </a:r>
          </a:p>
          <a:p>
            <a:endParaRPr lang="nl-NL" dirty="0"/>
          </a:p>
          <a:p>
            <a:r>
              <a:rPr lang="nl-NL" dirty="0"/>
              <a:t>1.000.000.000	</a:t>
            </a:r>
            <a:r>
              <a:rPr lang="nl-NL" b="1" dirty="0">
                <a:solidFill>
                  <a:srgbClr val="FF0000"/>
                </a:solidFill>
              </a:rPr>
              <a:t>miljard</a:t>
            </a:r>
            <a:r>
              <a:rPr lang="nl-NL" dirty="0"/>
              <a:t> (9 nullen)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1.000.000.000.000	 </a:t>
            </a:r>
            <a:r>
              <a:rPr lang="nl-NL" b="1" dirty="0">
                <a:solidFill>
                  <a:srgbClr val="FF0000"/>
                </a:solidFill>
              </a:rPr>
              <a:t>biljoen</a:t>
            </a:r>
            <a:r>
              <a:rPr lang="nl-NL" dirty="0"/>
              <a:t> (12 nullen)</a:t>
            </a:r>
          </a:p>
          <a:p>
            <a:r>
              <a:rPr lang="nl-NL" dirty="0"/>
              <a:t>1.000.000.000.000.000 </a:t>
            </a:r>
            <a:r>
              <a:rPr lang="nl-NL" b="1" dirty="0">
                <a:solidFill>
                  <a:srgbClr val="FF0000"/>
                </a:solidFill>
              </a:rPr>
              <a:t>biljard</a:t>
            </a:r>
            <a:r>
              <a:rPr lang="nl-NL" dirty="0"/>
              <a:t> (15 nullen)</a:t>
            </a:r>
          </a:p>
          <a:p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484784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881" y="3717032"/>
            <a:ext cx="26384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9F94114-7634-CCE5-9485-AD4E42C58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4377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dirty="0"/>
              <a:t>Algemeen - Meters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Millimeter 	(mm)</a:t>
            </a:r>
          </a:p>
          <a:p>
            <a:r>
              <a:rPr lang="nl-NL" altLang="en-US" dirty="0"/>
              <a:t>Centimeter 	(cm)</a:t>
            </a:r>
          </a:p>
          <a:p>
            <a:r>
              <a:rPr lang="nl-NL" altLang="en-US" dirty="0"/>
              <a:t>Decimeter 	(dm)</a:t>
            </a:r>
          </a:p>
          <a:p>
            <a:r>
              <a:rPr lang="nl-NL" altLang="en-US" dirty="0"/>
              <a:t>Meter 		(m)</a:t>
            </a:r>
          </a:p>
          <a:p>
            <a:r>
              <a:rPr lang="nl-NL" altLang="en-US" dirty="0"/>
              <a:t>Decameter	(dam)</a:t>
            </a:r>
          </a:p>
          <a:p>
            <a:r>
              <a:rPr lang="nl-NL" altLang="en-US" dirty="0"/>
              <a:t>Hectometer	(hm)</a:t>
            </a:r>
          </a:p>
          <a:p>
            <a:r>
              <a:rPr lang="nl-NL" altLang="en-US" dirty="0"/>
              <a:t>Kilometer	(km)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4088" y="2344174"/>
            <a:ext cx="2828925" cy="1609725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DD9772D-EB59-10A1-47F7-D1E497722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9476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dirty="0"/>
              <a:t>Algemeen - Liter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Milliliter	(ml)</a:t>
            </a:r>
          </a:p>
          <a:p>
            <a:r>
              <a:rPr lang="nl-NL" altLang="en-US" dirty="0"/>
              <a:t>Centiliter 	(cl)</a:t>
            </a:r>
          </a:p>
          <a:p>
            <a:r>
              <a:rPr lang="nl-NL" altLang="en-US" dirty="0"/>
              <a:t>Deciliter 	(dl)</a:t>
            </a:r>
          </a:p>
          <a:p>
            <a:r>
              <a:rPr lang="nl-NL" altLang="en-US" dirty="0"/>
              <a:t>Liter 		(l)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2564904"/>
            <a:ext cx="2872137" cy="288032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4A7EDCA-ECB2-FCC3-0AB5-B9522B7AE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dirty="0"/>
              <a:t>Algemeen - Gewicht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Milligram	(mg)</a:t>
            </a:r>
          </a:p>
          <a:p>
            <a:r>
              <a:rPr lang="nl-NL" altLang="en-US" dirty="0"/>
              <a:t>Gram	 	(g)</a:t>
            </a:r>
          </a:p>
          <a:p>
            <a:r>
              <a:rPr lang="nl-NL" altLang="en-US" dirty="0"/>
              <a:t>Kilogram 	(kg)</a:t>
            </a:r>
          </a:p>
          <a:p>
            <a:r>
              <a:rPr lang="nl-NL" altLang="en-US" dirty="0"/>
              <a:t>Ton		(t)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2996952"/>
            <a:ext cx="2139881" cy="2145978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627AC60-332D-581A-EA3F-CFBB675EA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3413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Mateneenheden van informatie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byte</a:t>
            </a:r>
          </a:p>
          <a:p>
            <a:r>
              <a:rPr lang="nl-NL" dirty="0"/>
              <a:t>Kilobyte (KB)</a:t>
            </a:r>
          </a:p>
          <a:p>
            <a:r>
              <a:rPr lang="nl-NL" dirty="0"/>
              <a:t>Megabyte (MB)</a:t>
            </a:r>
          </a:p>
          <a:p>
            <a:r>
              <a:rPr lang="nl-NL" dirty="0"/>
              <a:t>Gigabyte (GB)</a:t>
            </a:r>
          </a:p>
          <a:p>
            <a:r>
              <a:rPr lang="nl-NL" dirty="0"/>
              <a:t>Terabyte (TB)</a:t>
            </a:r>
          </a:p>
          <a:p>
            <a:r>
              <a:rPr lang="nl-NL" dirty="0"/>
              <a:t>Petabyte (PB)</a:t>
            </a:r>
          </a:p>
          <a:p>
            <a:pPr marL="0" indent="0">
              <a:buNone/>
            </a:pPr>
            <a:r>
              <a:rPr lang="nl-NL" dirty="0"/>
              <a:t>				Factor: 1000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B7DAF85-C4E8-0831-BF5E-BE5FB8B59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96880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 drie vragen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Vraag 1: Hoeveel stapjes?</a:t>
            </a:r>
          </a:p>
          <a:p>
            <a:r>
              <a:rPr lang="nl-NL" dirty="0"/>
              <a:t>Vraag 2: Delen of vermenigvuldigen?</a:t>
            </a:r>
          </a:p>
          <a:p>
            <a:r>
              <a:rPr lang="nl-NL" dirty="0"/>
              <a:t>Vraag 3: Wat is de factor?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82ADFDD-3749-160F-B30A-6EB701D21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7223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Vraag 1: hoeveel stapjes?</a:t>
            </a:r>
            <a:endParaRPr lang="nl-NL" sz="4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nl-NL" sz="2800" dirty="0"/>
              <a:t>Tel het aantal stapjes tussen oude en nieuwe maat.</a:t>
            </a:r>
          </a:p>
          <a:p>
            <a:pPr marL="0" indent="0">
              <a:buNone/>
              <a:defRPr/>
            </a:pPr>
            <a:endParaRPr lang="nl-NL" sz="2800" dirty="0"/>
          </a:p>
          <a:p>
            <a:pPr>
              <a:defRPr/>
            </a:pPr>
            <a:r>
              <a:rPr lang="nl-NL" dirty="0"/>
              <a:t>mm – cm – dm – m – dam – hm – km</a:t>
            </a:r>
          </a:p>
          <a:p>
            <a:pPr marL="0" indent="0"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ml – cl – dl – l 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mg – g – kg – ton</a:t>
            </a:r>
          </a:p>
          <a:p>
            <a:pPr marL="0" indent="0">
              <a:buNone/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</p:txBody>
      </p:sp>
      <p:sp>
        <p:nvSpPr>
          <p:cNvPr id="5" name="Gekromde PIJL-OMLAAG 4"/>
          <p:cNvSpPr/>
          <p:nvPr/>
        </p:nvSpPr>
        <p:spPr>
          <a:xfrm>
            <a:off x="3215847" y="2632720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Gekromde PIJL-OMLAAG 5"/>
          <p:cNvSpPr/>
          <p:nvPr/>
        </p:nvSpPr>
        <p:spPr>
          <a:xfrm>
            <a:off x="1187624" y="3789040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7" name="Gekromde PIJL-OMLAAG 6"/>
          <p:cNvSpPr/>
          <p:nvPr/>
        </p:nvSpPr>
        <p:spPr>
          <a:xfrm>
            <a:off x="2800353" y="4941168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8" name="Gekromde PIJL-OMLAAG 7"/>
          <p:cNvSpPr/>
          <p:nvPr/>
        </p:nvSpPr>
        <p:spPr>
          <a:xfrm>
            <a:off x="1988096" y="4941168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4139952" y="2631809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0" name="Gekromde PIJL-OMLAAG 9"/>
          <p:cNvSpPr/>
          <p:nvPr/>
        </p:nvSpPr>
        <p:spPr>
          <a:xfrm>
            <a:off x="2267744" y="2599484"/>
            <a:ext cx="864096" cy="440432"/>
          </a:xfrm>
          <a:prstGeom prst="curvedDownArrow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8E611C9B-8CA7-1EB4-5946-003F4A2B9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dirty="0"/>
              <a:t>Vraag 2: Delen of vermenigvuldigen</a:t>
            </a:r>
            <a:endParaRPr lang="nl-NL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Maateenheid KLEINER?</a:t>
            </a:r>
          </a:p>
          <a:p>
            <a:pPr>
              <a:defRPr/>
            </a:pPr>
            <a:r>
              <a:rPr lang="nl-NL" dirty="0"/>
              <a:t>dan getallen juist GROTER!</a:t>
            </a:r>
          </a:p>
          <a:p>
            <a:pPr>
              <a:defRPr/>
            </a:pPr>
            <a:r>
              <a:rPr lang="nl-NL" dirty="0"/>
              <a:t>Dus: vermenigvuldigen!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603A282C-6BE0-DF5F-B0B6-AF3797145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2316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000" dirty="0"/>
              <a:t>Vraag 2: Delen of vermenigvuldigen</a:t>
            </a:r>
            <a:endParaRPr lang="nl-NL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Maateenheid GROTER?</a:t>
            </a:r>
          </a:p>
          <a:p>
            <a:pPr>
              <a:defRPr/>
            </a:pPr>
            <a:r>
              <a:rPr lang="nl-NL" dirty="0"/>
              <a:t>dan getallen juist KLEINER!</a:t>
            </a:r>
          </a:p>
          <a:p>
            <a:pPr>
              <a:defRPr/>
            </a:pPr>
            <a:r>
              <a:rPr lang="nl-NL" dirty="0"/>
              <a:t>Dus: delen!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DC153447-6E97-4567-EE14-151DF208F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10015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Vraag 3: De factor?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nl-NL" dirty="0"/>
              <a:t>mm – cm – dm – m </a:t>
            </a:r>
            <a:r>
              <a:rPr lang="nl-NL" baseline="30000" dirty="0"/>
              <a:t> </a:t>
            </a:r>
          </a:p>
          <a:p>
            <a:pPr>
              <a:defRPr/>
            </a:pPr>
            <a:r>
              <a:rPr lang="nl-NL" dirty="0"/>
              <a:t>factor</a:t>
            </a:r>
            <a:r>
              <a:rPr lang="nl-NL" i="1" dirty="0"/>
              <a:t> </a:t>
            </a:r>
            <a:r>
              <a:rPr lang="nl-NL" dirty="0"/>
              <a:t>= </a:t>
            </a:r>
            <a:r>
              <a:rPr lang="nl-NL" b="1" dirty="0"/>
              <a:t>10</a:t>
            </a:r>
            <a:endParaRPr lang="nl-NL" b="1" baseline="30000" dirty="0"/>
          </a:p>
          <a:p>
            <a:pPr>
              <a:defRPr/>
            </a:pPr>
            <a:r>
              <a:rPr lang="nl-NL" dirty="0"/>
              <a:t>mm</a:t>
            </a:r>
            <a:r>
              <a:rPr lang="nl-NL" baseline="30000" dirty="0"/>
              <a:t>2</a:t>
            </a:r>
            <a:r>
              <a:rPr lang="nl-NL" dirty="0"/>
              <a:t> – cm</a:t>
            </a:r>
            <a:r>
              <a:rPr lang="nl-NL" baseline="30000" dirty="0"/>
              <a:t>2</a:t>
            </a:r>
            <a:r>
              <a:rPr lang="nl-NL" dirty="0"/>
              <a:t> – dm</a:t>
            </a:r>
            <a:r>
              <a:rPr lang="nl-NL" baseline="30000" dirty="0"/>
              <a:t>2</a:t>
            </a:r>
            <a:r>
              <a:rPr lang="nl-NL" dirty="0"/>
              <a:t> – m</a:t>
            </a:r>
            <a:r>
              <a:rPr lang="nl-NL" baseline="30000" dirty="0"/>
              <a:t>2</a:t>
            </a:r>
          </a:p>
          <a:p>
            <a:pPr>
              <a:defRPr/>
            </a:pPr>
            <a:r>
              <a:rPr lang="nl-NL" dirty="0"/>
              <a:t>factor</a:t>
            </a:r>
            <a:r>
              <a:rPr lang="nl-NL" i="1" dirty="0"/>
              <a:t> </a:t>
            </a:r>
            <a:r>
              <a:rPr lang="nl-NL" dirty="0"/>
              <a:t>= </a:t>
            </a:r>
            <a:r>
              <a:rPr lang="nl-NL" b="1" dirty="0"/>
              <a:t>100</a:t>
            </a:r>
            <a:endParaRPr lang="nl-NL" b="1" baseline="30000" dirty="0"/>
          </a:p>
          <a:p>
            <a:pPr>
              <a:defRPr/>
            </a:pPr>
            <a:r>
              <a:rPr lang="nl-NL" dirty="0"/>
              <a:t>mm</a:t>
            </a:r>
            <a:r>
              <a:rPr lang="nl-NL" baseline="30000" dirty="0"/>
              <a:t>3</a:t>
            </a:r>
            <a:r>
              <a:rPr lang="nl-NL" dirty="0"/>
              <a:t> – cm</a:t>
            </a:r>
            <a:r>
              <a:rPr lang="nl-NL" baseline="30000" dirty="0"/>
              <a:t>3</a:t>
            </a:r>
            <a:r>
              <a:rPr lang="nl-NL" dirty="0"/>
              <a:t> – dm</a:t>
            </a:r>
            <a:r>
              <a:rPr lang="nl-NL" baseline="30000" dirty="0"/>
              <a:t>3</a:t>
            </a:r>
            <a:r>
              <a:rPr lang="nl-NL" dirty="0"/>
              <a:t> – m</a:t>
            </a:r>
            <a:r>
              <a:rPr lang="nl-NL" baseline="30000" dirty="0"/>
              <a:t>3</a:t>
            </a:r>
          </a:p>
          <a:p>
            <a:pPr>
              <a:defRPr/>
            </a:pPr>
            <a:r>
              <a:rPr lang="nl-NL" dirty="0"/>
              <a:t>factor</a:t>
            </a:r>
            <a:r>
              <a:rPr lang="nl-NL" i="1" dirty="0"/>
              <a:t> </a:t>
            </a:r>
            <a:r>
              <a:rPr lang="nl-NL" dirty="0"/>
              <a:t>= </a:t>
            </a:r>
            <a:r>
              <a:rPr lang="nl-NL" b="1" dirty="0"/>
              <a:t>1000</a:t>
            </a:r>
            <a:endParaRPr lang="nl-NL" b="1" baseline="3000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</p:txBody>
      </p:sp>
      <p:sp>
        <p:nvSpPr>
          <p:cNvPr id="2" name="Stroomdiagram: Verbindingslijn 1"/>
          <p:cNvSpPr/>
          <p:nvPr/>
        </p:nvSpPr>
        <p:spPr>
          <a:xfrm>
            <a:off x="4504248" y="3000183"/>
            <a:ext cx="360040" cy="360040"/>
          </a:xfrm>
          <a:prstGeom prst="flowChartConnector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Stroomdiagram: Verbindingslijn 4"/>
          <p:cNvSpPr/>
          <p:nvPr/>
        </p:nvSpPr>
        <p:spPr>
          <a:xfrm>
            <a:off x="4458333" y="4221088"/>
            <a:ext cx="360040" cy="360040"/>
          </a:xfrm>
          <a:prstGeom prst="flowChartConnector">
            <a:avLst/>
          </a:prstGeom>
          <a:noFill/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kstvak 3"/>
          <p:cNvSpPr txBox="1"/>
          <p:nvPr/>
        </p:nvSpPr>
        <p:spPr>
          <a:xfrm>
            <a:off x="5436096" y="3175557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 in de maat dan ook 2 nullen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436096" y="430180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 in de maat dan ook 3 nullen</a:t>
            </a:r>
          </a:p>
        </p:txBody>
      </p:sp>
      <p:cxnSp>
        <p:nvCxnSpPr>
          <p:cNvPr id="8" name="Rechte verbindingslijn met pijl 7"/>
          <p:cNvCxnSpPr/>
          <p:nvPr/>
        </p:nvCxnSpPr>
        <p:spPr>
          <a:xfrm flipH="1">
            <a:off x="3188849" y="3544889"/>
            <a:ext cx="4119455" cy="331717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Rechte verbindingslijn met pijl 12"/>
          <p:cNvCxnSpPr/>
          <p:nvPr/>
        </p:nvCxnSpPr>
        <p:spPr>
          <a:xfrm flipH="1">
            <a:off x="3283394" y="4581128"/>
            <a:ext cx="4240934" cy="535215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Rechte verbindingslijn met pijl 16"/>
          <p:cNvCxnSpPr>
            <a:stCxn id="4" idx="1"/>
          </p:cNvCxnSpPr>
          <p:nvPr/>
        </p:nvCxnSpPr>
        <p:spPr>
          <a:xfrm flipH="1" flipV="1">
            <a:off x="4797045" y="3180203"/>
            <a:ext cx="639051" cy="18002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Rechte verbindingslijn met pijl 24"/>
          <p:cNvCxnSpPr/>
          <p:nvPr/>
        </p:nvCxnSpPr>
        <p:spPr>
          <a:xfrm flipH="1" flipV="1">
            <a:off x="4818373" y="4306452"/>
            <a:ext cx="639051" cy="180020"/>
          </a:xfrm>
          <a:prstGeom prst="straightConnector1">
            <a:avLst/>
          </a:prstGeom>
          <a:ln>
            <a:solidFill>
              <a:schemeClr val="bg2">
                <a:lumMod val="60000"/>
                <a:lumOff val="40000"/>
              </a:schemeClr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AB5B88D-8FD4-4B7F-B1AD-88CA17F1C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4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Vraag 3: De factor?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nl-NL" dirty="0"/>
              <a:t>ml – cl – dl – l </a:t>
            </a:r>
            <a:r>
              <a:rPr lang="nl-NL" baseline="30000" dirty="0"/>
              <a:t> </a:t>
            </a:r>
          </a:p>
          <a:p>
            <a:pPr>
              <a:defRPr/>
            </a:pPr>
            <a:r>
              <a:rPr lang="nl-NL" dirty="0"/>
              <a:t>factor</a:t>
            </a:r>
            <a:r>
              <a:rPr lang="nl-NL" i="1" dirty="0"/>
              <a:t> </a:t>
            </a:r>
            <a:r>
              <a:rPr lang="nl-NL" dirty="0"/>
              <a:t>= </a:t>
            </a:r>
            <a:r>
              <a:rPr lang="nl-NL" b="1" dirty="0"/>
              <a:t>10</a:t>
            </a:r>
          </a:p>
          <a:p>
            <a:pPr marL="0" indent="0">
              <a:buNone/>
              <a:defRPr/>
            </a:pPr>
            <a:endParaRPr lang="nl-NL" b="1" baseline="30000" dirty="0"/>
          </a:p>
          <a:p>
            <a:pPr>
              <a:defRPr/>
            </a:pPr>
            <a:r>
              <a:rPr lang="nl-NL" dirty="0"/>
              <a:t>mg– g – kg – t</a:t>
            </a:r>
            <a:endParaRPr lang="nl-NL" baseline="30000" dirty="0"/>
          </a:p>
          <a:p>
            <a:pPr>
              <a:defRPr/>
            </a:pPr>
            <a:r>
              <a:rPr lang="nl-NL" dirty="0"/>
              <a:t>factor</a:t>
            </a:r>
            <a:r>
              <a:rPr lang="nl-NL" i="1" dirty="0"/>
              <a:t> </a:t>
            </a:r>
            <a:r>
              <a:rPr lang="nl-NL" dirty="0"/>
              <a:t>= </a:t>
            </a:r>
            <a:r>
              <a:rPr lang="nl-NL" b="1" dirty="0"/>
              <a:t>1000</a:t>
            </a:r>
          </a:p>
          <a:p>
            <a:pPr>
              <a:defRPr/>
            </a:pPr>
            <a:endParaRPr lang="nl-NL" b="1" baseline="30000" dirty="0"/>
          </a:p>
          <a:p>
            <a:pPr>
              <a:defRPr/>
            </a:pPr>
            <a:r>
              <a:rPr lang="nl-NL" dirty="0"/>
              <a:t>Byte – KB-MB-GB-TB</a:t>
            </a:r>
          </a:p>
          <a:p>
            <a:pPr>
              <a:defRPr/>
            </a:pPr>
            <a:r>
              <a:rPr lang="nl-NL" dirty="0"/>
              <a:t>factor = </a:t>
            </a:r>
            <a:r>
              <a:rPr lang="nl-NL" b="1" dirty="0"/>
              <a:t>1000</a:t>
            </a: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nl-NL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FF55969-BDB0-BE9F-A1A6-842D72F06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3196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Zelfstandig werken</a:t>
            </a:r>
          </a:p>
        </p:txBody>
      </p:sp>
      <p:sp>
        <p:nvSpPr>
          <p:cNvPr id="12291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nl-NL" altLang="en-US" dirty="0"/>
          </a:p>
          <a:p>
            <a:pPr marL="0" indent="0">
              <a:buFont typeface="Wingdings 2" pitchFamily="18" charset="2"/>
              <a:buNone/>
              <a:defRPr/>
            </a:pPr>
            <a:r>
              <a:rPr lang="nl-NL" altLang="en-US" sz="16600" dirty="0"/>
              <a:t>DIY</a:t>
            </a:r>
          </a:p>
          <a:p>
            <a:pPr>
              <a:defRPr/>
            </a:pPr>
            <a:r>
              <a:rPr lang="nl-NL" altLang="en-US" dirty="0"/>
              <a:t>Opdrachten H8: Studiewijzer.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ACF1585-76FB-6BCF-D6E0-48791E7A9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65894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BDDA86-48E0-4D92-9E60-AEDFEED97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8.2 Wetenschappelijke notatie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A437A4B-4280-4DF5-A2F4-331CA80CB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Grote getallen compact noteren</a:t>
            </a:r>
          </a:p>
          <a:p>
            <a:r>
              <a:rPr lang="nl-NL" dirty="0"/>
              <a:t>Te voorkoming van fouten</a:t>
            </a:r>
          </a:p>
          <a:p>
            <a:r>
              <a:rPr lang="nl-NL" dirty="0"/>
              <a:t>Afstand aarde-mars 230000000000 meter.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Of was het 23000000000 meter? 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93B4C6A-CC38-4D78-A880-4C747BFDF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3212976"/>
            <a:ext cx="2390775" cy="191452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E27F1EA-CCFE-4BF7-94A3-142F145639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4437112"/>
            <a:ext cx="1428531" cy="1914526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2958A01-1B2B-85CF-A68F-4929E5DA2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44520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1969A-41D9-4238-A5D7-FEDBB99FC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Notatie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DB18A98-28FA-4779-B3D1-B691D7AEB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Altijd in hetzelfde format</a:t>
            </a:r>
          </a:p>
          <a:p>
            <a:endParaRPr lang="nl-NL" dirty="0"/>
          </a:p>
          <a:p>
            <a:r>
              <a:rPr lang="nl-NL" dirty="0"/>
              <a:t>Eén cijfer voor de komma</a:t>
            </a:r>
          </a:p>
          <a:p>
            <a:r>
              <a:rPr lang="nl-NL" dirty="0"/>
              <a:t>Achter de komma kunnen meerdere cijfers staan (afgerond)</a:t>
            </a:r>
          </a:p>
          <a:p>
            <a:r>
              <a:rPr lang="nl-NL" dirty="0"/>
              <a:t>Dan een “x”</a:t>
            </a:r>
          </a:p>
          <a:p>
            <a:r>
              <a:rPr lang="nl-NL" dirty="0"/>
              <a:t>10</a:t>
            </a:r>
            <a:r>
              <a:rPr lang="nl-NL" baseline="30000" dirty="0"/>
              <a:t>???</a:t>
            </a:r>
          </a:p>
          <a:p>
            <a:r>
              <a:rPr lang="nl-NL" dirty="0"/>
              <a:t>macht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F23EDA4-2A16-4CE4-A841-3F2B28BC6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299" y="4132792"/>
            <a:ext cx="4447901" cy="2230966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14392B4-5268-7570-5BCD-08512EF9D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66438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1FFC43-D17F-408F-8E42-D8EC743BD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Wetenschappelijke Notatie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6E1901F-0B88-46F8-AAD4-910D6FCE6DF5}"/>
              </a:ext>
            </a:extLst>
          </p:cNvPr>
          <p:cNvSpPr>
            <a:spLocks noGrp="1"/>
          </p:cNvSpPr>
          <p:nvPr>
            <p:ph idx="1"/>
          </p:nvPr>
        </p:nvSpPr>
        <p:spPr>
          <a:ln w="3175"/>
        </p:spPr>
        <p:txBody>
          <a:bodyPr/>
          <a:lstStyle/>
          <a:p>
            <a:pPr marL="0" indent="0">
              <a:buNone/>
            </a:pPr>
            <a:r>
              <a:rPr lang="nl-NL" dirty="0"/>
              <a:t>Opgaves:</a:t>
            </a:r>
          </a:p>
          <a:p>
            <a:endParaRPr lang="nl-NL" dirty="0"/>
          </a:p>
          <a:p>
            <a:r>
              <a:rPr lang="nl-NL" dirty="0"/>
              <a:t>Groot getal compact noteren:</a:t>
            </a:r>
          </a:p>
          <a:p>
            <a:endParaRPr lang="nl-NL" dirty="0"/>
          </a:p>
          <a:p>
            <a:r>
              <a:rPr lang="nl-NL" dirty="0"/>
              <a:t>Noteer 7.591.976.542 afgerond op 1 decimaal in de wetenschappelijke notatie.</a:t>
            </a:r>
          </a:p>
          <a:p>
            <a:endParaRPr lang="nl-NL" dirty="0"/>
          </a:p>
          <a:p>
            <a:r>
              <a:rPr lang="nl-NL" dirty="0"/>
              <a:t>7,59 wordt 7,6</a:t>
            </a:r>
          </a:p>
          <a:p>
            <a:endParaRPr lang="nl-NL" dirty="0"/>
          </a:p>
          <a:p>
            <a:r>
              <a:rPr lang="nl-NL" dirty="0"/>
              <a:t>7,6 x 10</a:t>
            </a:r>
            <a:r>
              <a:rPr lang="nl-NL" baseline="30000" dirty="0"/>
              <a:t>9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t 5">
                <a:extLst>
                  <a:ext uri="{FF2B5EF4-FFF2-40B4-BE49-F238E27FC236}">
                    <a16:creationId xmlns:a16="http://schemas.microsoft.com/office/drawing/2014/main" id="{BF083A79-F368-4E87-95E1-B824BE8344F6}"/>
                  </a:ext>
                </a:extLst>
              </p14:cNvPr>
              <p14:cNvContentPartPr/>
              <p14:nvPr/>
            </p14:nvContentPartPr>
            <p14:xfrm>
              <a:off x="1903905" y="3436905"/>
              <a:ext cx="812160" cy="668520"/>
            </p14:xfrm>
          </p:contentPart>
        </mc:Choice>
        <mc:Fallback xmlns="">
          <p:pic>
            <p:nvPicPr>
              <p:cNvPr id="6" name="Inkt 5">
                <a:extLst>
                  <a:ext uri="{FF2B5EF4-FFF2-40B4-BE49-F238E27FC236}">
                    <a16:creationId xmlns:a16="http://schemas.microsoft.com/office/drawing/2014/main" id="{BF083A79-F368-4E87-95E1-B824BE8344F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95265" y="3427905"/>
                <a:ext cx="829800" cy="68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t 6">
                <a:extLst>
                  <a:ext uri="{FF2B5EF4-FFF2-40B4-BE49-F238E27FC236}">
                    <a16:creationId xmlns:a16="http://schemas.microsoft.com/office/drawing/2014/main" id="{627C7793-8663-4AC2-9D4E-9EE38D66A0B9}"/>
                  </a:ext>
                </a:extLst>
              </p14:cNvPr>
              <p14:cNvContentPartPr/>
              <p14:nvPr/>
            </p14:nvContentPartPr>
            <p14:xfrm>
              <a:off x="2314305" y="3904905"/>
              <a:ext cx="360" cy="360"/>
            </p14:xfrm>
          </p:contentPart>
        </mc:Choice>
        <mc:Fallback xmlns="">
          <p:pic>
            <p:nvPicPr>
              <p:cNvPr id="7" name="Inkt 6">
                <a:extLst>
                  <a:ext uri="{FF2B5EF4-FFF2-40B4-BE49-F238E27FC236}">
                    <a16:creationId xmlns:a16="http://schemas.microsoft.com/office/drawing/2014/main" id="{627C7793-8663-4AC2-9D4E-9EE38D66A0B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05665" y="389590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t 7">
                <a:extLst>
                  <a:ext uri="{FF2B5EF4-FFF2-40B4-BE49-F238E27FC236}">
                    <a16:creationId xmlns:a16="http://schemas.microsoft.com/office/drawing/2014/main" id="{DFA64F9F-07BD-4612-B4E6-404AE8270C4A}"/>
                  </a:ext>
                </a:extLst>
              </p14:cNvPr>
              <p14:cNvContentPartPr/>
              <p14:nvPr/>
            </p14:nvContentPartPr>
            <p14:xfrm>
              <a:off x="2295585" y="3914265"/>
              <a:ext cx="360" cy="360"/>
            </p14:xfrm>
          </p:contentPart>
        </mc:Choice>
        <mc:Fallback xmlns="">
          <p:pic>
            <p:nvPicPr>
              <p:cNvPr id="8" name="Inkt 7">
                <a:extLst>
                  <a:ext uri="{FF2B5EF4-FFF2-40B4-BE49-F238E27FC236}">
                    <a16:creationId xmlns:a16="http://schemas.microsoft.com/office/drawing/2014/main" id="{DFA64F9F-07BD-4612-B4E6-404AE8270C4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41585" y="380626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t 8">
                <a:extLst>
                  <a:ext uri="{FF2B5EF4-FFF2-40B4-BE49-F238E27FC236}">
                    <a16:creationId xmlns:a16="http://schemas.microsoft.com/office/drawing/2014/main" id="{796842BE-F4D9-42E6-B2F5-E1172F4F132D}"/>
                  </a:ext>
                </a:extLst>
              </p14:cNvPr>
              <p14:cNvContentPartPr/>
              <p14:nvPr/>
            </p14:nvContentPartPr>
            <p14:xfrm>
              <a:off x="2476305" y="3885825"/>
              <a:ext cx="360" cy="360"/>
            </p14:xfrm>
          </p:contentPart>
        </mc:Choice>
        <mc:Fallback xmlns="">
          <p:pic>
            <p:nvPicPr>
              <p:cNvPr id="9" name="Inkt 8">
                <a:extLst>
                  <a:ext uri="{FF2B5EF4-FFF2-40B4-BE49-F238E27FC236}">
                    <a16:creationId xmlns:a16="http://schemas.microsoft.com/office/drawing/2014/main" id="{796842BE-F4D9-42E6-B2F5-E1172F4F132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22665" y="377818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Inkt 9">
                <a:extLst>
                  <a:ext uri="{FF2B5EF4-FFF2-40B4-BE49-F238E27FC236}">
                    <a16:creationId xmlns:a16="http://schemas.microsoft.com/office/drawing/2014/main" id="{A731302A-7D92-4174-B979-E236806ECB39}"/>
                  </a:ext>
                </a:extLst>
              </p14:cNvPr>
              <p14:cNvContentPartPr/>
              <p14:nvPr/>
            </p14:nvContentPartPr>
            <p14:xfrm>
              <a:off x="2676105" y="3904905"/>
              <a:ext cx="360" cy="360"/>
            </p14:xfrm>
          </p:contentPart>
        </mc:Choice>
        <mc:Fallback xmlns="">
          <p:pic>
            <p:nvPicPr>
              <p:cNvPr id="10" name="Inkt 9">
                <a:extLst>
                  <a:ext uri="{FF2B5EF4-FFF2-40B4-BE49-F238E27FC236}">
                    <a16:creationId xmlns:a16="http://schemas.microsoft.com/office/drawing/2014/main" id="{A731302A-7D92-4174-B979-E236806ECB3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22465" y="379726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kt 10">
                <a:extLst>
                  <a:ext uri="{FF2B5EF4-FFF2-40B4-BE49-F238E27FC236}">
                    <a16:creationId xmlns:a16="http://schemas.microsoft.com/office/drawing/2014/main" id="{1FF24C1D-C536-4007-BB84-C60ABA56E256}"/>
                  </a:ext>
                </a:extLst>
              </p14:cNvPr>
              <p14:cNvContentPartPr/>
              <p14:nvPr/>
            </p14:nvContentPartPr>
            <p14:xfrm>
              <a:off x="2942865" y="3914265"/>
              <a:ext cx="360" cy="360"/>
            </p14:xfrm>
          </p:contentPart>
        </mc:Choice>
        <mc:Fallback xmlns="">
          <p:pic>
            <p:nvPicPr>
              <p:cNvPr id="11" name="Inkt 10">
                <a:extLst>
                  <a:ext uri="{FF2B5EF4-FFF2-40B4-BE49-F238E27FC236}">
                    <a16:creationId xmlns:a16="http://schemas.microsoft.com/office/drawing/2014/main" id="{1FF24C1D-C536-4007-BB84-C60ABA56E25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889225" y="380626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2" name="Inkt 11">
                <a:extLst>
                  <a:ext uri="{FF2B5EF4-FFF2-40B4-BE49-F238E27FC236}">
                    <a16:creationId xmlns:a16="http://schemas.microsoft.com/office/drawing/2014/main" id="{C02FFDF4-6863-4A58-A0B7-D59E5779D623}"/>
                  </a:ext>
                </a:extLst>
              </p14:cNvPr>
              <p14:cNvContentPartPr/>
              <p14:nvPr/>
            </p14:nvContentPartPr>
            <p14:xfrm>
              <a:off x="3171465" y="3923625"/>
              <a:ext cx="360" cy="360"/>
            </p14:xfrm>
          </p:contentPart>
        </mc:Choice>
        <mc:Fallback xmlns="">
          <p:pic>
            <p:nvPicPr>
              <p:cNvPr id="12" name="Inkt 11">
                <a:extLst>
                  <a:ext uri="{FF2B5EF4-FFF2-40B4-BE49-F238E27FC236}">
                    <a16:creationId xmlns:a16="http://schemas.microsoft.com/office/drawing/2014/main" id="{C02FFDF4-6863-4A58-A0B7-D59E5779D62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17465" y="381598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" name="Inkt 12">
                <a:extLst>
                  <a:ext uri="{FF2B5EF4-FFF2-40B4-BE49-F238E27FC236}">
                    <a16:creationId xmlns:a16="http://schemas.microsoft.com/office/drawing/2014/main" id="{C71E5D61-4CAC-4A52-BD9D-FE878DA28BE2}"/>
                  </a:ext>
                </a:extLst>
              </p14:cNvPr>
              <p14:cNvContentPartPr/>
              <p14:nvPr/>
            </p14:nvContentPartPr>
            <p14:xfrm>
              <a:off x="3295665" y="3952425"/>
              <a:ext cx="360" cy="360"/>
            </p14:xfrm>
          </p:contentPart>
        </mc:Choice>
        <mc:Fallback xmlns="">
          <p:pic>
            <p:nvPicPr>
              <p:cNvPr id="13" name="Inkt 12">
                <a:extLst>
                  <a:ext uri="{FF2B5EF4-FFF2-40B4-BE49-F238E27FC236}">
                    <a16:creationId xmlns:a16="http://schemas.microsoft.com/office/drawing/2014/main" id="{C71E5D61-4CAC-4A52-BD9D-FE878DA28BE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41665" y="384478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4" name="Inkt 13">
                <a:extLst>
                  <a:ext uri="{FF2B5EF4-FFF2-40B4-BE49-F238E27FC236}">
                    <a16:creationId xmlns:a16="http://schemas.microsoft.com/office/drawing/2014/main" id="{7CAC64EC-7E2F-4F27-BEFE-A644B3B78A6F}"/>
                  </a:ext>
                </a:extLst>
              </p14:cNvPr>
              <p14:cNvContentPartPr/>
              <p14:nvPr/>
            </p14:nvContentPartPr>
            <p14:xfrm>
              <a:off x="3618945" y="3920025"/>
              <a:ext cx="360" cy="4320"/>
            </p14:xfrm>
          </p:contentPart>
        </mc:Choice>
        <mc:Fallback xmlns="">
          <p:pic>
            <p:nvPicPr>
              <p:cNvPr id="14" name="Inkt 13">
                <a:extLst>
                  <a:ext uri="{FF2B5EF4-FFF2-40B4-BE49-F238E27FC236}">
                    <a16:creationId xmlns:a16="http://schemas.microsoft.com/office/drawing/2014/main" id="{7CAC64EC-7E2F-4F27-BEFE-A644B3B78A6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565305" y="3812025"/>
                <a:ext cx="108000" cy="21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5" name="Inkt 14">
                <a:extLst>
                  <a:ext uri="{FF2B5EF4-FFF2-40B4-BE49-F238E27FC236}">
                    <a16:creationId xmlns:a16="http://schemas.microsoft.com/office/drawing/2014/main" id="{F0AA149B-5819-4C4A-B7E4-0A3D6312ED59}"/>
                  </a:ext>
                </a:extLst>
              </p14:cNvPr>
              <p14:cNvContentPartPr/>
              <p14:nvPr/>
            </p14:nvContentPartPr>
            <p14:xfrm>
              <a:off x="3809745" y="3904905"/>
              <a:ext cx="360" cy="360"/>
            </p14:xfrm>
          </p:contentPart>
        </mc:Choice>
        <mc:Fallback xmlns="">
          <p:pic>
            <p:nvPicPr>
              <p:cNvPr id="15" name="Inkt 14">
                <a:extLst>
                  <a:ext uri="{FF2B5EF4-FFF2-40B4-BE49-F238E27FC236}">
                    <a16:creationId xmlns:a16="http://schemas.microsoft.com/office/drawing/2014/main" id="{F0AA149B-5819-4C4A-B7E4-0A3D6312ED5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755745" y="379726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6" name="Inkt 15">
                <a:extLst>
                  <a:ext uri="{FF2B5EF4-FFF2-40B4-BE49-F238E27FC236}">
                    <a16:creationId xmlns:a16="http://schemas.microsoft.com/office/drawing/2014/main" id="{6295CF0F-DF7F-48B1-BA3E-12980AF0E9FA}"/>
                  </a:ext>
                </a:extLst>
              </p14:cNvPr>
              <p14:cNvContentPartPr/>
              <p14:nvPr/>
            </p14:nvContentPartPr>
            <p14:xfrm>
              <a:off x="3971745" y="3914265"/>
              <a:ext cx="360" cy="360"/>
            </p14:xfrm>
          </p:contentPart>
        </mc:Choice>
        <mc:Fallback xmlns="">
          <p:pic>
            <p:nvPicPr>
              <p:cNvPr id="16" name="Inkt 15">
                <a:extLst>
                  <a:ext uri="{FF2B5EF4-FFF2-40B4-BE49-F238E27FC236}">
                    <a16:creationId xmlns:a16="http://schemas.microsoft.com/office/drawing/2014/main" id="{6295CF0F-DF7F-48B1-BA3E-12980AF0E9F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17745" y="3806265"/>
                <a:ext cx="108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Ovaal 3">
            <a:extLst>
              <a:ext uri="{FF2B5EF4-FFF2-40B4-BE49-F238E27FC236}">
                <a16:creationId xmlns:a16="http://schemas.microsoft.com/office/drawing/2014/main" id="{BCE933C4-FEED-DE8E-0F68-282513B50D7F}"/>
              </a:ext>
            </a:extLst>
          </p:cNvPr>
          <p:cNvSpPr/>
          <p:nvPr/>
        </p:nvSpPr>
        <p:spPr>
          <a:xfrm>
            <a:off x="1932911" y="5820883"/>
            <a:ext cx="291831" cy="288032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ED84947-01E6-1B77-9B95-344F1C02EB42}"/>
              </a:ext>
            </a:extLst>
          </p:cNvPr>
          <p:cNvSpPr txBox="1"/>
          <p:nvPr/>
        </p:nvSpPr>
        <p:spPr>
          <a:xfrm>
            <a:off x="4114800" y="3011556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0AC98093-FD67-2695-006E-8E2391B8B515}"/>
              </a:ext>
            </a:extLst>
          </p:cNvPr>
          <p:cNvSpPr txBox="1"/>
          <p:nvPr/>
        </p:nvSpPr>
        <p:spPr>
          <a:xfrm>
            <a:off x="4114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69547D9A-FFA0-E772-1E00-2AA9FF63981A}"/>
              </a:ext>
            </a:extLst>
          </p:cNvPr>
          <p:cNvSpPr txBox="1"/>
          <p:nvPr/>
        </p:nvSpPr>
        <p:spPr>
          <a:xfrm>
            <a:off x="3171465" y="5780430"/>
            <a:ext cx="4208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>
                <a:highlight>
                  <a:srgbClr val="FFFF00"/>
                </a:highlight>
              </a:rPr>
              <a:t>9 cijfers na 1</a:t>
            </a:r>
            <a:r>
              <a:rPr lang="nl-NL" i="1" baseline="30000" dirty="0">
                <a:highlight>
                  <a:srgbClr val="FFFF00"/>
                </a:highlight>
              </a:rPr>
              <a:t>e</a:t>
            </a:r>
            <a:r>
              <a:rPr lang="nl-NL" i="1" dirty="0">
                <a:highlight>
                  <a:srgbClr val="FFFF00"/>
                </a:highlight>
              </a:rPr>
              <a:t> getal dus macht = 9 </a:t>
            </a:r>
          </a:p>
        </p:txBody>
      </p:sp>
      <p:sp>
        <p:nvSpPr>
          <p:cNvPr id="19" name="Tijdelijke aanduiding voor voettekst 18">
            <a:extLst>
              <a:ext uri="{FF2B5EF4-FFF2-40B4-BE49-F238E27FC236}">
                <a16:creationId xmlns:a16="http://schemas.microsoft.com/office/drawing/2014/main" id="{08E7F65D-E703-F2C9-02B4-666D0AA94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9247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1FFC43-D17F-408F-8E42-D8EC743BD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Wetenschappelijke Notatie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6E1901F-0B88-46F8-AAD4-910D6FCE6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Opgaves:</a:t>
            </a:r>
          </a:p>
          <a:p>
            <a:r>
              <a:rPr lang="nl-NL" dirty="0"/>
              <a:t>Getal in wetenschappelijke notatie uitschrijven:</a:t>
            </a:r>
          </a:p>
          <a:p>
            <a:endParaRPr lang="nl-NL" dirty="0"/>
          </a:p>
          <a:p>
            <a:r>
              <a:rPr lang="nl-NL" dirty="0"/>
              <a:t>Schrijf voluit: 7,52 x 10</a:t>
            </a:r>
            <a:r>
              <a:rPr lang="nl-NL" baseline="30000" dirty="0"/>
              <a:t>8</a:t>
            </a:r>
          </a:p>
          <a:p>
            <a:endParaRPr lang="nl-NL" baseline="30000" dirty="0"/>
          </a:p>
          <a:p>
            <a:endParaRPr lang="nl-NL" baseline="30000" dirty="0"/>
          </a:p>
          <a:p>
            <a:r>
              <a:rPr lang="nl-NL" dirty="0"/>
              <a:t>7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t 6">
                <a:extLst>
                  <a:ext uri="{FF2B5EF4-FFF2-40B4-BE49-F238E27FC236}">
                    <a16:creationId xmlns:a16="http://schemas.microsoft.com/office/drawing/2014/main" id="{627C7793-8663-4AC2-9D4E-9EE38D66A0B9}"/>
                  </a:ext>
                </a:extLst>
              </p14:cNvPr>
              <p14:cNvContentPartPr/>
              <p14:nvPr/>
            </p14:nvContentPartPr>
            <p14:xfrm>
              <a:off x="2314305" y="3904905"/>
              <a:ext cx="360" cy="360"/>
            </p14:xfrm>
          </p:contentPart>
        </mc:Choice>
        <mc:Fallback xmlns="">
          <p:pic>
            <p:nvPicPr>
              <p:cNvPr id="7" name="Inkt 6">
                <a:extLst>
                  <a:ext uri="{FF2B5EF4-FFF2-40B4-BE49-F238E27FC236}">
                    <a16:creationId xmlns:a16="http://schemas.microsoft.com/office/drawing/2014/main" id="{627C7793-8663-4AC2-9D4E-9EE38D66A0B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05665" y="389590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t 3">
                <a:extLst>
                  <a:ext uri="{FF2B5EF4-FFF2-40B4-BE49-F238E27FC236}">
                    <a16:creationId xmlns:a16="http://schemas.microsoft.com/office/drawing/2014/main" id="{E8BFA726-22F7-478D-9A62-75BFE1359785}"/>
                  </a:ext>
                </a:extLst>
              </p14:cNvPr>
              <p14:cNvContentPartPr/>
              <p14:nvPr/>
            </p14:nvContentPartPr>
            <p14:xfrm>
              <a:off x="1047360" y="5009745"/>
              <a:ext cx="360" cy="360"/>
            </p14:xfrm>
          </p:contentPart>
        </mc:Choice>
        <mc:Fallback xmlns="">
          <p:pic>
            <p:nvPicPr>
              <p:cNvPr id="4" name="Inkt 3">
                <a:extLst>
                  <a:ext uri="{FF2B5EF4-FFF2-40B4-BE49-F238E27FC236}">
                    <a16:creationId xmlns:a16="http://schemas.microsoft.com/office/drawing/2014/main" id="{E8BFA726-22F7-478D-9A62-75BFE135978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93720" y="490174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t 4">
                <a:extLst>
                  <a:ext uri="{FF2B5EF4-FFF2-40B4-BE49-F238E27FC236}">
                    <a16:creationId xmlns:a16="http://schemas.microsoft.com/office/drawing/2014/main" id="{50A9F52B-58EA-45B4-93E3-20CF8B0634AC}"/>
                  </a:ext>
                </a:extLst>
              </p14:cNvPr>
              <p14:cNvContentPartPr/>
              <p14:nvPr/>
            </p14:nvContentPartPr>
            <p14:xfrm>
              <a:off x="1238160" y="5095425"/>
              <a:ext cx="360" cy="360"/>
            </p14:xfrm>
          </p:contentPart>
        </mc:Choice>
        <mc:Fallback xmlns="">
          <p:pic>
            <p:nvPicPr>
              <p:cNvPr id="5" name="Inkt 4">
                <a:extLst>
                  <a:ext uri="{FF2B5EF4-FFF2-40B4-BE49-F238E27FC236}">
                    <a16:creationId xmlns:a16="http://schemas.microsoft.com/office/drawing/2014/main" id="{50A9F52B-58EA-45B4-93E3-20CF8B0634A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84160" y="498778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7" name="Inkt 16">
                <a:extLst>
                  <a:ext uri="{FF2B5EF4-FFF2-40B4-BE49-F238E27FC236}">
                    <a16:creationId xmlns:a16="http://schemas.microsoft.com/office/drawing/2014/main" id="{D0CFF7EC-1EF5-43B3-8D6F-90445D66EC71}"/>
                  </a:ext>
                </a:extLst>
              </p14:cNvPr>
              <p14:cNvContentPartPr/>
              <p14:nvPr/>
            </p14:nvContentPartPr>
            <p14:xfrm>
              <a:off x="1552440" y="5086065"/>
              <a:ext cx="360" cy="360"/>
            </p14:xfrm>
          </p:contentPart>
        </mc:Choice>
        <mc:Fallback xmlns="">
          <p:pic>
            <p:nvPicPr>
              <p:cNvPr id="17" name="Inkt 16">
                <a:extLst>
                  <a:ext uri="{FF2B5EF4-FFF2-40B4-BE49-F238E27FC236}">
                    <a16:creationId xmlns:a16="http://schemas.microsoft.com/office/drawing/2014/main" id="{D0CFF7EC-1EF5-43B3-8D6F-90445D66EC7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98440" y="497806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8" name="Inkt 17">
                <a:extLst>
                  <a:ext uri="{FF2B5EF4-FFF2-40B4-BE49-F238E27FC236}">
                    <a16:creationId xmlns:a16="http://schemas.microsoft.com/office/drawing/2014/main" id="{B516DF64-6362-4F6E-98EB-3101038CA690}"/>
                  </a:ext>
                </a:extLst>
              </p14:cNvPr>
              <p14:cNvContentPartPr/>
              <p14:nvPr/>
            </p14:nvContentPartPr>
            <p14:xfrm>
              <a:off x="1695000" y="5075985"/>
              <a:ext cx="360" cy="360"/>
            </p14:xfrm>
          </p:contentPart>
        </mc:Choice>
        <mc:Fallback xmlns="">
          <p:pic>
            <p:nvPicPr>
              <p:cNvPr id="18" name="Inkt 17">
                <a:extLst>
                  <a:ext uri="{FF2B5EF4-FFF2-40B4-BE49-F238E27FC236}">
                    <a16:creationId xmlns:a16="http://schemas.microsoft.com/office/drawing/2014/main" id="{B516DF64-6362-4F6E-98EB-3101038CA69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41000" y="496834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9" name="Inkt 18">
                <a:extLst>
                  <a:ext uri="{FF2B5EF4-FFF2-40B4-BE49-F238E27FC236}">
                    <a16:creationId xmlns:a16="http://schemas.microsoft.com/office/drawing/2014/main" id="{781031E6-662A-4A55-AA06-D52E183416E6}"/>
                  </a:ext>
                </a:extLst>
              </p14:cNvPr>
              <p14:cNvContentPartPr/>
              <p14:nvPr/>
            </p14:nvContentPartPr>
            <p14:xfrm>
              <a:off x="1885440" y="5086065"/>
              <a:ext cx="360" cy="360"/>
            </p14:xfrm>
          </p:contentPart>
        </mc:Choice>
        <mc:Fallback xmlns="">
          <p:pic>
            <p:nvPicPr>
              <p:cNvPr id="19" name="Inkt 18">
                <a:extLst>
                  <a:ext uri="{FF2B5EF4-FFF2-40B4-BE49-F238E27FC236}">
                    <a16:creationId xmlns:a16="http://schemas.microsoft.com/office/drawing/2014/main" id="{781031E6-662A-4A55-AA06-D52E183416E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31800" y="497806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0" name="Inkt 19">
                <a:extLst>
                  <a:ext uri="{FF2B5EF4-FFF2-40B4-BE49-F238E27FC236}">
                    <a16:creationId xmlns:a16="http://schemas.microsoft.com/office/drawing/2014/main" id="{90C567E3-D799-41D5-A5E5-F3C33CB6655B}"/>
                  </a:ext>
                </a:extLst>
              </p14:cNvPr>
              <p14:cNvContentPartPr/>
              <p14:nvPr/>
            </p14:nvContentPartPr>
            <p14:xfrm>
              <a:off x="2195736" y="5095425"/>
              <a:ext cx="360" cy="360"/>
            </p14:xfrm>
          </p:contentPart>
        </mc:Choice>
        <mc:Fallback xmlns="">
          <p:pic>
            <p:nvPicPr>
              <p:cNvPr id="20" name="Inkt 19">
                <a:extLst>
                  <a:ext uri="{FF2B5EF4-FFF2-40B4-BE49-F238E27FC236}">
                    <a16:creationId xmlns:a16="http://schemas.microsoft.com/office/drawing/2014/main" id="{90C567E3-D799-41D5-A5E5-F3C33CB6655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42096" y="4987785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1" name="Inkt 20">
                <a:extLst>
                  <a:ext uri="{FF2B5EF4-FFF2-40B4-BE49-F238E27FC236}">
                    <a16:creationId xmlns:a16="http://schemas.microsoft.com/office/drawing/2014/main" id="{56CAE5FC-A632-4A7E-9FE1-7EB1181CE993}"/>
                  </a:ext>
                </a:extLst>
              </p14:cNvPr>
              <p14:cNvContentPartPr/>
              <p14:nvPr/>
            </p14:nvContentPartPr>
            <p14:xfrm>
              <a:off x="2333724" y="5075625"/>
              <a:ext cx="9720" cy="360"/>
            </p14:xfrm>
          </p:contentPart>
        </mc:Choice>
        <mc:Fallback xmlns="">
          <p:pic>
            <p:nvPicPr>
              <p:cNvPr id="21" name="Inkt 20">
                <a:extLst>
                  <a:ext uri="{FF2B5EF4-FFF2-40B4-BE49-F238E27FC236}">
                    <a16:creationId xmlns:a16="http://schemas.microsoft.com/office/drawing/2014/main" id="{56CAE5FC-A632-4A7E-9FE1-7EB1181CE99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281653" y="4967625"/>
                <a:ext cx="113516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2" name="Inkt 21">
                <a:extLst>
                  <a:ext uri="{FF2B5EF4-FFF2-40B4-BE49-F238E27FC236}">
                    <a16:creationId xmlns:a16="http://schemas.microsoft.com/office/drawing/2014/main" id="{DD2676B0-D5F4-4CA6-87FF-AB289D1DE5CE}"/>
                  </a:ext>
                </a:extLst>
              </p14:cNvPr>
              <p14:cNvContentPartPr/>
              <p14:nvPr/>
            </p14:nvContentPartPr>
            <p14:xfrm>
              <a:off x="2627784" y="5095425"/>
              <a:ext cx="3960" cy="360"/>
            </p14:xfrm>
          </p:contentPart>
        </mc:Choice>
        <mc:Fallback xmlns="">
          <p:pic>
            <p:nvPicPr>
              <p:cNvPr id="22" name="Inkt 21">
                <a:extLst>
                  <a:ext uri="{FF2B5EF4-FFF2-40B4-BE49-F238E27FC236}">
                    <a16:creationId xmlns:a16="http://schemas.microsoft.com/office/drawing/2014/main" id="{DD2676B0-D5F4-4CA6-87FF-AB289D1DE5C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578284" y="4987425"/>
                <a:ext cx="10263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kstvak 7">
            <a:extLst>
              <a:ext uri="{FF2B5EF4-FFF2-40B4-BE49-F238E27FC236}">
                <a16:creationId xmlns:a16="http://schemas.microsoft.com/office/drawing/2014/main" id="{B37E7064-B800-97B0-6A43-7F561916D1CA}"/>
              </a:ext>
            </a:extLst>
          </p:cNvPr>
          <p:cNvSpPr txBox="1"/>
          <p:nvPr/>
        </p:nvSpPr>
        <p:spPr>
          <a:xfrm>
            <a:off x="3203848" y="4098939"/>
            <a:ext cx="4208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>
                <a:highlight>
                  <a:srgbClr val="FFFF00"/>
                </a:highlight>
              </a:rPr>
              <a:t>Macht = 8 dus 8 cijfers na 1</a:t>
            </a:r>
            <a:r>
              <a:rPr lang="nl-NL" i="1" baseline="30000" dirty="0">
                <a:highlight>
                  <a:srgbClr val="FFFF00"/>
                </a:highlight>
              </a:rPr>
              <a:t>e</a:t>
            </a:r>
            <a:r>
              <a:rPr lang="nl-NL" i="1" dirty="0">
                <a:highlight>
                  <a:srgbClr val="FFFF00"/>
                </a:highlight>
              </a:rPr>
              <a:t> getal 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1C57BC6-8503-3B85-C0D9-6E311DBBEE21}"/>
              </a:ext>
            </a:extLst>
          </p:cNvPr>
          <p:cNvSpPr txBox="1"/>
          <p:nvPr/>
        </p:nvSpPr>
        <p:spPr>
          <a:xfrm>
            <a:off x="971600" y="4562845"/>
            <a:ext cx="2015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52 000 000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A5357CA-50F5-B2A7-F7E6-1D44EE253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89084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D8FCF1-F9A1-4CFE-B5BA-8B6954857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kleine getallen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F60F0CB-E507-453C-BA62-2EE62C94BA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Ook bij kleine getallen kans op fouten</a:t>
            </a:r>
          </a:p>
          <a:p>
            <a:endParaRPr lang="nl-NL" dirty="0"/>
          </a:p>
          <a:p>
            <a:r>
              <a:rPr lang="nl-NL" dirty="0"/>
              <a:t>Graag 0,00012 liter medicijn!</a:t>
            </a:r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Of was het 0,0012 liter medicijn?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D7BC371-07A9-446B-ACE8-054410B2D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8684" y="2213113"/>
            <a:ext cx="1828056" cy="181993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A86A0E0-9535-4F2A-B24E-BDA18ACE3A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8684" y="4946141"/>
            <a:ext cx="2016224" cy="1510222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2DC0E5C-1F8E-79C0-C119-CB8703935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3787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1969A-41D9-4238-A5D7-FEDBB99FC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Notatie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DB18A98-28FA-4779-B3D1-B691D7AEB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Altijd in hetzelfde format</a:t>
            </a:r>
          </a:p>
          <a:p>
            <a:endParaRPr lang="nl-NL" dirty="0"/>
          </a:p>
          <a:p>
            <a:r>
              <a:rPr lang="nl-NL" dirty="0"/>
              <a:t>Eén cijfer voor de komma</a:t>
            </a:r>
          </a:p>
          <a:p>
            <a:r>
              <a:rPr lang="nl-NL" dirty="0"/>
              <a:t>Achter de komma kunnen meerdere cijfers staan (afgerond)</a:t>
            </a:r>
          </a:p>
          <a:p>
            <a:r>
              <a:rPr lang="nl-NL" dirty="0"/>
              <a:t>Dan een “x”</a:t>
            </a:r>
          </a:p>
          <a:p>
            <a:r>
              <a:rPr lang="nl-NL" dirty="0"/>
              <a:t>10</a:t>
            </a:r>
            <a:r>
              <a:rPr lang="nl-NL" baseline="30000" dirty="0"/>
              <a:t>-?</a:t>
            </a:r>
          </a:p>
          <a:p>
            <a:r>
              <a:rPr lang="nl-NL" dirty="0"/>
              <a:t>macht</a:t>
            </a:r>
          </a:p>
          <a:p>
            <a:endParaRPr lang="nl-NL" baseline="30000" dirty="0"/>
          </a:p>
          <a:p>
            <a:endParaRPr lang="nl-NL" baseline="300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17389FA-567E-4A6C-85FE-105B5C7DA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3933056"/>
            <a:ext cx="4406925" cy="2354188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67DE757-633F-4327-B29E-097355640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24433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B54F9D-0C5E-4B8C-9AAF-36B0A32A8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Notatie kleine getallen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C7A3C9F-71C4-4434-B454-5F637A214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2 soorten sommen</a:t>
            </a:r>
          </a:p>
          <a:p>
            <a:endParaRPr lang="nl-NL" dirty="0"/>
          </a:p>
          <a:p>
            <a:r>
              <a:rPr lang="nl-NL" dirty="0"/>
              <a:t>Voluit schrijven</a:t>
            </a:r>
          </a:p>
          <a:p>
            <a:r>
              <a:rPr lang="nl-NL" dirty="0"/>
              <a:t>1,7 x 10</a:t>
            </a:r>
            <a:r>
              <a:rPr lang="nl-NL" baseline="30000" dirty="0"/>
              <a:t>-8</a:t>
            </a:r>
          </a:p>
          <a:p>
            <a:endParaRPr lang="nl-NL" baseline="30000" dirty="0"/>
          </a:p>
          <a:p>
            <a:r>
              <a:rPr lang="nl-NL" dirty="0"/>
              <a:t>0,000000017 </a:t>
            </a:r>
            <a:r>
              <a:rPr lang="nl-NL" sz="2000" dirty="0"/>
              <a:t>(eerst 8 nullen en dan het getal vooraan)</a:t>
            </a:r>
            <a:endParaRPr lang="nl-NL" dirty="0"/>
          </a:p>
          <a:p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9434A6E-38D0-17D8-6779-4C67E773A9EA}"/>
              </a:ext>
            </a:extLst>
          </p:cNvPr>
          <p:cNvSpPr txBox="1"/>
          <p:nvPr/>
        </p:nvSpPr>
        <p:spPr>
          <a:xfrm>
            <a:off x="2051720" y="4797152"/>
            <a:ext cx="4208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>
                <a:highlight>
                  <a:srgbClr val="FFFF00"/>
                </a:highlight>
              </a:rPr>
              <a:t>Macht = -8 dus begin met 8 nullen (komma na de 1</a:t>
            </a:r>
            <a:r>
              <a:rPr lang="nl-NL" i="1" baseline="30000" dirty="0">
                <a:highlight>
                  <a:srgbClr val="FFFF00"/>
                </a:highlight>
              </a:rPr>
              <a:t>e</a:t>
            </a:r>
            <a:r>
              <a:rPr lang="nl-NL" i="1" dirty="0">
                <a:highlight>
                  <a:srgbClr val="FFFF00"/>
                </a:highlight>
              </a:rPr>
              <a:t> nul natuurlijk) 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B4B9D31-9F34-BA36-F7AE-3A3425E5F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044061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B54F9D-0C5E-4B8C-9AAF-36B0A32A8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Notatie kleine getallen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C7A3C9F-71C4-4434-B454-5F637A214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2 soorten sommen</a:t>
            </a:r>
          </a:p>
          <a:p>
            <a:endParaRPr lang="nl-NL" dirty="0"/>
          </a:p>
          <a:p>
            <a:r>
              <a:rPr lang="nl-NL" dirty="0"/>
              <a:t>Compact schrijven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/>
              <a:t>0,00006328</a:t>
            </a:r>
          </a:p>
          <a:p>
            <a:endParaRPr lang="nl-NL" dirty="0"/>
          </a:p>
          <a:p>
            <a:r>
              <a:rPr lang="nl-NL" dirty="0"/>
              <a:t>6,328 x10</a:t>
            </a:r>
            <a:r>
              <a:rPr lang="nl-NL" baseline="30000" dirty="0"/>
              <a:t>-5</a:t>
            </a:r>
            <a:r>
              <a:rPr lang="nl-NL" dirty="0"/>
              <a:t> </a:t>
            </a:r>
            <a:r>
              <a:rPr lang="nl-NL" sz="1800" dirty="0"/>
              <a:t>(eerst het getal met komma, dan 10 tot macht – aantal nullen)</a:t>
            </a:r>
            <a:endParaRPr lang="nl-NL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6A4F741-30D7-060B-8C7D-BE78D58001C6}"/>
              </a:ext>
            </a:extLst>
          </p:cNvPr>
          <p:cNvSpPr txBox="1"/>
          <p:nvPr/>
        </p:nvSpPr>
        <p:spPr>
          <a:xfrm>
            <a:off x="2987824" y="3642414"/>
            <a:ext cx="4208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>
                <a:highlight>
                  <a:srgbClr val="FFFF00"/>
                </a:highlight>
              </a:rPr>
              <a:t>Begint met 5 nullen dus de macht is -5 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03EA8C7-42BD-205E-993C-77D1857E1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02601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5DEB31-E024-1AD6-302C-B85FB2191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Met Rekenmachine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653D8C3-AF09-2E6D-0253-B9FA8598C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Rekenmachine kan: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Getal naar wetenschappelijke notatie omzetten.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Omzetten wetenschappelijke notatie naar getal controleren.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Voorbeeld opdrachten: </a:t>
            </a:r>
          </a:p>
          <a:p>
            <a:pPr marL="514350" indent="-514350">
              <a:buAutoNum type="arabicPeriod"/>
            </a:pPr>
            <a:r>
              <a:rPr lang="nl-NL" i="1" dirty="0"/>
              <a:t>Zet 456000000 in Wetenschappelijke Notatie.</a:t>
            </a:r>
          </a:p>
          <a:p>
            <a:pPr marL="514350" indent="-514350">
              <a:buAutoNum type="arabicPeriod"/>
            </a:pPr>
            <a:r>
              <a:rPr lang="nl-NL" i="1" dirty="0"/>
              <a:t>Zet 1,24 x 10</a:t>
            </a:r>
            <a:r>
              <a:rPr lang="nl-NL" i="1" baseline="30000" dirty="0"/>
              <a:t>-7</a:t>
            </a:r>
            <a:r>
              <a:rPr lang="nl-NL" i="1" dirty="0"/>
              <a:t> om naar gewoon getal.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07EA394-279B-1D6E-F548-8F0DF23ED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4866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D69D9E-B114-4DBB-2831-84747F7B4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Met rekenmachine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748F04E-7D38-7042-D71E-0DFE3C015B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Zet in &lt;mode&gt;</a:t>
            </a:r>
          </a:p>
          <a:p>
            <a:r>
              <a:rPr lang="nl-NL" dirty="0"/>
              <a:t>de optie “SCI”</a:t>
            </a:r>
          </a:p>
          <a:p>
            <a:r>
              <a:rPr lang="nl-NL" dirty="0"/>
              <a:t>aan.</a:t>
            </a:r>
          </a:p>
          <a:p>
            <a:endParaRPr lang="nl-NL" dirty="0"/>
          </a:p>
          <a:p>
            <a:r>
              <a:rPr lang="nl-NL" dirty="0"/>
              <a:t>Na de som weer</a:t>
            </a:r>
          </a:p>
          <a:p>
            <a:r>
              <a:rPr lang="nl-NL" dirty="0"/>
              <a:t>terugzetten naar</a:t>
            </a:r>
          </a:p>
          <a:p>
            <a:r>
              <a:rPr lang="nl-NL" dirty="0"/>
              <a:t>“NORM” </a:t>
            </a:r>
          </a:p>
        </p:txBody>
      </p:sp>
      <p:pic>
        <p:nvPicPr>
          <p:cNvPr id="5" name="Afbeelding 4" descr="Afbeelding met elektronica, tekst, Elektronisch apparaat, Kantoorapparatuur&#10;&#10;Door AI gegenereerde inhoud is mogelijk onjuist.">
            <a:extLst>
              <a:ext uri="{FF2B5EF4-FFF2-40B4-BE49-F238E27FC236}">
                <a16:creationId xmlns:a16="http://schemas.microsoft.com/office/drawing/2014/main" id="{EEEC55B4-F7C9-A6AD-2BC2-22F689D8D5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13423" y="2417556"/>
            <a:ext cx="4307970" cy="3230977"/>
          </a:xfrm>
          <a:prstGeom prst="rect">
            <a:avLst/>
          </a:prstGeom>
        </p:spPr>
      </p:pic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9D0565DB-48B9-C02C-E3F8-59F37EAE8F43}"/>
              </a:ext>
            </a:extLst>
          </p:cNvPr>
          <p:cNvCxnSpPr>
            <a:cxnSpLocks/>
          </p:cNvCxnSpPr>
          <p:nvPr/>
        </p:nvCxnSpPr>
        <p:spPr>
          <a:xfrm>
            <a:off x="2987824" y="1879059"/>
            <a:ext cx="1944216" cy="241403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met pijl 5">
            <a:extLst>
              <a:ext uri="{FF2B5EF4-FFF2-40B4-BE49-F238E27FC236}">
                <a16:creationId xmlns:a16="http://schemas.microsoft.com/office/drawing/2014/main" id="{2D125D15-0B01-6C70-7DB6-C366B6D616BA}"/>
              </a:ext>
            </a:extLst>
          </p:cNvPr>
          <p:cNvCxnSpPr/>
          <p:nvPr/>
        </p:nvCxnSpPr>
        <p:spPr>
          <a:xfrm flipV="1">
            <a:off x="2195736" y="3429000"/>
            <a:ext cx="2304256" cy="129614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14B99BB-8E6D-1EE4-4CC2-180125FF3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9484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B92A50-E1BF-B2C7-C4DE-4E272EC70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Met rekenmachine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FFE4AEA-0971-2EC1-EE5D-6670D0B94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 err="1"/>
              <a:t>Bijv</a:t>
            </a:r>
            <a:r>
              <a:rPr lang="nl-NL" dirty="0"/>
              <a:t>: </a:t>
            </a:r>
          </a:p>
          <a:p>
            <a:pPr marL="514350" indent="-514350">
              <a:buAutoNum type="arabicPeriod"/>
            </a:pPr>
            <a:r>
              <a:rPr lang="nl-NL" i="1" dirty="0"/>
              <a:t>Zet 456000000 in WN.</a:t>
            </a:r>
          </a:p>
          <a:p>
            <a:pPr marL="514350" indent="-514350">
              <a:buAutoNum type="arabicPeriod"/>
            </a:pPr>
            <a:r>
              <a:rPr lang="nl-NL" i="1" dirty="0"/>
              <a:t>Zet 1,24 x 10</a:t>
            </a:r>
            <a:r>
              <a:rPr lang="nl-NL" i="1" baseline="30000" dirty="0"/>
              <a:t>-7</a:t>
            </a:r>
            <a:r>
              <a:rPr lang="nl-NL" i="1" dirty="0"/>
              <a:t> om naar gewoon getal.</a:t>
            </a:r>
          </a:p>
          <a:p>
            <a:pPr marL="0" indent="0">
              <a:buNone/>
            </a:pPr>
            <a:endParaRPr lang="nl-NL" dirty="0"/>
          </a:p>
          <a:p>
            <a:pPr marL="514350" indent="-514350">
              <a:buAutoNum type="arabicPeriod"/>
            </a:pPr>
            <a:r>
              <a:rPr lang="nl-NL" dirty="0"/>
              <a:t>Typ 456000000 in. Dan &lt;enter&gt;.  Antwoord: 4,56 x 10</a:t>
            </a:r>
            <a:r>
              <a:rPr lang="nl-NL" baseline="30000" dirty="0"/>
              <a:t>8</a:t>
            </a:r>
            <a:endParaRPr lang="nl-NL" dirty="0"/>
          </a:p>
          <a:p>
            <a:pPr marL="514350" indent="-514350">
              <a:buAutoNum type="arabicPeriod"/>
            </a:pPr>
            <a:endParaRPr lang="nl-NL" dirty="0"/>
          </a:p>
          <a:p>
            <a:pPr marL="514350" indent="-514350">
              <a:buAutoNum type="arabicPeriod"/>
            </a:pPr>
            <a:r>
              <a:rPr lang="nl-NL" dirty="0"/>
              <a:t>Typ 0,0000000124 in. Dan &lt;enter&gt;. Controleer getal in WN in rekenmachine met opgave. Klopt het niet, pas dan aan.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B809364-2A1F-6ABC-88A7-81415F19B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2607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88454A-372C-2714-7909-762EC87B2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Met rekenmachine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020F305-6D1A-28D5-41D2-A506E6DC7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Afronden doet je rekenmachine niet.</a:t>
            </a:r>
          </a:p>
          <a:p>
            <a:endParaRPr lang="nl-NL" dirty="0"/>
          </a:p>
          <a:p>
            <a:r>
              <a:rPr lang="nl-NL" dirty="0"/>
              <a:t>Dat moet je zelf doen!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BFAD082-59D1-49C7-49A4-18DEA7D03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3789040"/>
            <a:ext cx="4814657" cy="1954907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F6C2A0F-B853-CA9F-5B24-6850D9CA1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0488870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DD72DC-9219-49B8-9610-70E184EC8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8.3 Eenheden van tijd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93DBF2-4A88-40D9-BF43-9AD0B097B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299" y="1573218"/>
            <a:ext cx="7239000" cy="4846638"/>
          </a:xfrm>
        </p:spPr>
        <p:txBody>
          <a:bodyPr/>
          <a:lstStyle/>
          <a:p>
            <a:r>
              <a:rPr lang="nl-NL" dirty="0"/>
              <a:t>De tijd vliegt..</a:t>
            </a:r>
          </a:p>
          <a:p>
            <a:r>
              <a:rPr lang="nl-NL" sz="2000" dirty="0"/>
              <a:t>Seconden</a:t>
            </a:r>
          </a:p>
          <a:p>
            <a:r>
              <a:rPr lang="nl-NL" sz="2000" dirty="0"/>
              <a:t>Minuten</a:t>
            </a:r>
          </a:p>
          <a:p>
            <a:r>
              <a:rPr lang="nl-NL" sz="2000" dirty="0"/>
              <a:t>Uren</a:t>
            </a:r>
          </a:p>
          <a:p>
            <a:r>
              <a:rPr lang="nl-NL" sz="2000" dirty="0"/>
              <a:t>Dagen</a:t>
            </a:r>
          </a:p>
          <a:p>
            <a:r>
              <a:rPr lang="nl-NL" sz="2000" dirty="0"/>
              <a:t>Weken</a:t>
            </a:r>
          </a:p>
          <a:p>
            <a:r>
              <a:rPr lang="nl-NL" sz="2000" dirty="0"/>
              <a:t>Maanden</a:t>
            </a:r>
          </a:p>
          <a:p>
            <a:r>
              <a:rPr lang="nl-NL" sz="2000" dirty="0"/>
              <a:t>Kwartalen</a:t>
            </a:r>
          </a:p>
          <a:p>
            <a:r>
              <a:rPr lang="nl-NL" sz="2000" dirty="0"/>
              <a:t>Jaren</a:t>
            </a:r>
          </a:p>
          <a:p>
            <a:r>
              <a:rPr lang="nl-NL" sz="2000" dirty="0"/>
              <a:t>Decennia</a:t>
            </a:r>
          </a:p>
          <a:p>
            <a:r>
              <a:rPr lang="nl-NL" sz="2000" dirty="0"/>
              <a:t>Eeuwen</a:t>
            </a:r>
          </a:p>
          <a:p>
            <a:r>
              <a:rPr lang="nl-NL" sz="2000" dirty="0"/>
              <a:t>Millennia</a:t>
            </a:r>
          </a:p>
          <a:p>
            <a:r>
              <a:rPr lang="nl-NL" sz="2000" dirty="0"/>
              <a:t>Eons</a:t>
            </a:r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88E1FA3-2A76-4E10-B555-651CC1D59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2852936"/>
            <a:ext cx="2376264" cy="3506595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7E2E0A9-DFEA-8958-C693-82A8D0EDC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453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53"/>
    </mc:Choice>
    <mc:Fallback xmlns="">
      <p:transition spd="slow" advTm="176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333894-02AB-4DEC-A061-7E7A5553C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8.3 Eenheden van tijd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43B87BF-E424-4033-91D8-06AC65798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>
                <a:solidFill>
                  <a:srgbClr val="10A013"/>
                </a:solidFill>
              </a:rPr>
              <a:t>Welke moet je kennen?</a:t>
            </a:r>
          </a:p>
          <a:p>
            <a:r>
              <a:rPr lang="nl-NL" dirty="0"/>
              <a:t>1 millennium = 10 eeuwen </a:t>
            </a:r>
            <a:r>
              <a:rPr lang="nl-NL" sz="2000" i="1" dirty="0"/>
              <a:t>o</a:t>
            </a:r>
            <a:r>
              <a:rPr lang="nl-NL" sz="2400" i="1" dirty="0"/>
              <a:t>f </a:t>
            </a:r>
            <a:r>
              <a:rPr lang="nl-NL" dirty="0"/>
              <a:t>1000 jaar</a:t>
            </a:r>
          </a:p>
          <a:p>
            <a:r>
              <a:rPr lang="nl-NL" dirty="0"/>
              <a:t>1 eeuw = 100 jaar</a:t>
            </a:r>
          </a:p>
          <a:p>
            <a:r>
              <a:rPr lang="nl-NL" dirty="0"/>
              <a:t>1 jaar = 365 dagen</a:t>
            </a:r>
            <a:r>
              <a:rPr lang="nl-NL" sz="2000" i="1" dirty="0"/>
              <a:t> of </a:t>
            </a:r>
            <a:r>
              <a:rPr lang="nl-NL" dirty="0"/>
              <a:t>12 maanden </a:t>
            </a:r>
            <a:r>
              <a:rPr lang="nl-NL" sz="2000" i="1" dirty="0"/>
              <a:t>of</a:t>
            </a:r>
            <a:r>
              <a:rPr lang="nl-NL" sz="2800" i="1" dirty="0"/>
              <a:t> </a:t>
            </a:r>
            <a:r>
              <a:rPr lang="nl-NL" dirty="0"/>
              <a:t>4 kwartalen </a:t>
            </a:r>
            <a:r>
              <a:rPr lang="nl-NL" sz="2000" i="1" dirty="0"/>
              <a:t>of</a:t>
            </a:r>
            <a:r>
              <a:rPr lang="nl-NL" dirty="0"/>
              <a:t> 52 weken</a:t>
            </a:r>
          </a:p>
          <a:p>
            <a:r>
              <a:rPr lang="nl-NL" dirty="0"/>
              <a:t>1 kwartaal = 3 maanden</a:t>
            </a:r>
            <a:r>
              <a:rPr lang="nl-NL" sz="2800" i="1" dirty="0"/>
              <a:t> </a:t>
            </a:r>
            <a:r>
              <a:rPr lang="nl-NL" sz="2000" i="1" dirty="0"/>
              <a:t>of</a:t>
            </a:r>
            <a:r>
              <a:rPr lang="nl-NL" sz="3600" i="1" dirty="0"/>
              <a:t> </a:t>
            </a:r>
            <a:r>
              <a:rPr lang="nl-NL" dirty="0"/>
              <a:t>13 weken</a:t>
            </a:r>
          </a:p>
          <a:p>
            <a:r>
              <a:rPr lang="nl-NL" dirty="0"/>
              <a:t>1 week = 7 dagen</a:t>
            </a:r>
          </a:p>
          <a:p>
            <a:r>
              <a:rPr lang="nl-NL" dirty="0"/>
              <a:t>1 dag = 24 uur</a:t>
            </a:r>
          </a:p>
          <a:p>
            <a:r>
              <a:rPr lang="nl-NL" dirty="0"/>
              <a:t>1 uur = 60 minuten</a:t>
            </a:r>
          </a:p>
          <a:p>
            <a:r>
              <a:rPr lang="nl-NL" dirty="0"/>
              <a:t>1 minuut = 60 seconden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02F7FFC-2B55-4FAF-9306-A57BBC264F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6993" y="5009831"/>
            <a:ext cx="2088232" cy="1592582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BCD984C-1AB8-4153-933A-FC4EDDA170D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8E4858D-CE4F-39CD-B2C1-C3AFC0346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256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448"/>
    </mc:Choice>
    <mc:Fallback xmlns="">
      <p:transition spd="slow" advTm="374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D884A5-2E70-419B-B25A-56C83426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Tijdeenheden omrekenen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535E19-0BE0-4506-95F0-638A290B5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 minuten naar uur:</a:t>
            </a:r>
          </a:p>
          <a:p>
            <a:pPr lvl="1"/>
            <a:r>
              <a:rPr lang="nl-NL" dirty="0"/>
              <a:t>Minuten delen door 60. Voor de komma staan dan de hele uren. Die hele uren haal je uit de som. Wat resteert zijn minuten.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Voorbeeld: 165 minuten naar uren.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165 : 60 = 2,75</a:t>
            </a:r>
          </a:p>
          <a:p>
            <a:pPr lvl="1"/>
            <a:r>
              <a:rPr lang="nl-NL" dirty="0"/>
              <a:t>2 hele uren (= 120 minuten)</a:t>
            </a:r>
          </a:p>
          <a:p>
            <a:pPr lvl="1"/>
            <a:r>
              <a:rPr lang="nl-NL" dirty="0"/>
              <a:t>165 – 120 = 45 minuten over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Antwoord: 2 uur en 45 minuten</a:t>
            </a:r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C4452B1-B655-458C-BE81-C8109159F47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714" t="42866" r="14827" b="2578"/>
          <a:stretch/>
        </p:blipFill>
        <p:spPr>
          <a:xfrm>
            <a:off x="5764144" y="3645024"/>
            <a:ext cx="1954504" cy="144016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B749B782-5EF8-421D-9BE8-BE1AA04CEF5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6DB5791-8F35-0A3C-B740-D9BB6045D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707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995"/>
    </mc:Choice>
    <mc:Fallback xmlns="">
      <p:transition spd="slow" advTm="329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D884A5-2E70-419B-B25A-56C83426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Tijdeenheden omrekenen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535E19-0BE0-4506-95F0-638A290B5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 seconden naar minuten:</a:t>
            </a:r>
          </a:p>
          <a:p>
            <a:pPr lvl="1"/>
            <a:r>
              <a:rPr lang="nl-NL" dirty="0"/>
              <a:t>Seconden delen door 60. Voor de komma staan dan de hele minuten. Die hele minuten haal je uit de som. Wat resteert zijn seconden.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Voorbeeld: 250 seconden naar minuten.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250 : 60 = 4,166</a:t>
            </a:r>
          </a:p>
          <a:p>
            <a:pPr lvl="1"/>
            <a:r>
              <a:rPr lang="nl-NL" dirty="0"/>
              <a:t>4 hele minuten (= 240 seconden)</a:t>
            </a:r>
          </a:p>
          <a:p>
            <a:pPr lvl="1"/>
            <a:r>
              <a:rPr lang="nl-NL" dirty="0"/>
              <a:t>250 – 240 = 10 seconden over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Antwoord: 4 minuten en 10 seconden</a:t>
            </a:r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B26F5F6-1B31-423F-BBE9-DF84E84976A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1428"/>
          <a:stretch/>
        </p:blipFill>
        <p:spPr>
          <a:xfrm>
            <a:off x="6372200" y="3809494"/>
            <a:ext cx="1584176" cy="143878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1E0E6744-E3D2-4C5D-84AF-1FFFFF8F731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1428"/>
          <a:stretch/>
        </p:blipFill>
        <p:spPr>
          <a:xfrm>
            <a:off x="6444208" y="3921953"/>
            <a:ext cx="1584176" cy="1438781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9EF67564-BE9F-471A-9F72-C14B6F2BDF7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3AAE525-4CD2-BE49-85A9-C05E24D40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260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25"/>
    </mc:Choice>
    <mc:Fallback xmlns="">
      <p:transition spd="slow" advTm="218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D884A5-2E70-419B-B25A-56C83426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Tijdeenheden omrekenen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535E19-0BE0-4506-95F0-638A290B5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 uren naar dagen:</a:t>
            </a:r>
          </a:p>
          <a:p>
            <a:pPr lvl="1"/>
            <a:r>
              <a:rPr lang="nl-NL" dirty="0"/>
              <a:t>Uren delen door 24. Voor de komma staan dan de hele dagen. Die hele dagen haal je uit de som. Wat resteert zijn uren.</a:t>
            </a:r>
          </a:p>
          <a:p>
            <a:pPr marL="292100" lvl="1" indent="0">
              <a:buNone/>
            </a:pPr>
            <a:endParaRPr lang="nl-NL" dirty="0"/>
          </a:p>
          <a:p>
            <a:pPr lvl="1"/>
            <a:r>
              <a:rPr lang="nl-NL" dirty="0"/>
              <a:t>Bijv. 280 uur is hoeveel dagen?</a:t>
            </a:r>
          </a:p>
          <a:p>
            <a:pPr lvl="1"/>
            <a:r>
              <a:rPr lang="nl-NL" dirty="0"/>
              <a:t>280: 24 = 11,66</a:t>
            </a:r>
          </a:p>
          <a:p>
            <a:pPr lvl="1"/>
            <a:r>
              <a:rPr lang="nl-NL" dirty="0"/>
              <a:t>11 hele dagen </a:t>
            </a:r>
          </a:p>
          <a:p>
            <a:pPr lvl="1"/>
            <a:r>
              <a:rPr lang="nl-NL" dirty="0"/>
              <a:t>11 x 24 = 264 uur</a:t>
            </a:r>
          </a:p>
          <a:p>
            <a:pPr lvl="1"/>
            <a:r>
              <a:rPr lang="nl-NL" dirty="0"/>
              <a:t>280 – 264 = 16 uur over </a:t>
            </a:r>
          </a:p>
          <a:p>
            <a:pPr lvl="1"/>
            <a:r>
              <a:rPr lang="nl-NL" dirty="0"/>
              <a:t>11 dagen en 16 uur.</a:t>
            </a:r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CD8AC31-69D3-4C92-941F-9DF17DE611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128" y="3861048"/>
            <a:ext cx="2143125" cy="2143125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0339BFE-E6C1-457E-BD32-C8F22B2319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60FBB22-1714-DB63-02C0-AC4207F3D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9364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24"/>
    </mc:Choice>
    <mc:Fallback xmlns="">
      <p:transition spd="slow" advTm="82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D884A5-2E70-419B-B25A-56C83426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Tijdeenheden omrekenen, vanuit decimale getallen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535E19-0BE0-4506-95F0-638A290B5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 uren naar minuten:</a:t>
            </a:r>
          </a:p>
          <a:p>
            <a:pPr lvl="1"/>
            <a:r>
              <a:rPr lang="nl-NL" dirty="0"/>
              <a:t>Voor de komma staan dan de hele uren. Die hele uren haal je uit de som. Wat overblijft (de decimalen) vermenigvuldig je met 60.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Voorbeeld: 3,7 uur naar uren/minuten.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3 hele uren</a:t>
            </a:r>
          </a:p>
          <a:p>
            <a:pPr lvl="1"/>
            <a:r>
              <a:rPr lang="nl-NL" dirty="0"/>
              <a:t>0,7 x 60 = 42 minuten</a:t>
            </a:r>
          </a:p>
          <a:p>
            <a:pPr lvl="1"/>
            <a:r>
              <a:rPr lang="nl-NL" dirty="0"/>
              <a:t>3 uur en 42 minuten</a:t>
            </a:r>
          </a:p>
          <a:p>
            <a:pPr lvl="1"/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BF4CECC-C797-41DD-9CC6-B5F5277EC9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1103" y="3212976"/>
            <a:ext cx="1585097" cy="1438781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8BE59BFA-46D7-41D0-B5C3-B58E865818D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21700" y="6235700"/>
            <a:ext cx="406400" cy="406400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4078A62-7C9B-2AEA-697B-F89671B51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035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448"/>
    </mc:Choice>
    <mc:Fallback xmlns="">
      <p:transition spd="slow" advTm="374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D884A5-2E70-419B-B25A-56C834267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Tijdeenheden omrekenen, vanuit decimale getallen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535E19-0BE0-4506-95F0-638A290B5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Van jaren naar dagen:</a:t>
            </a:r>
          </a:p>
          <a:p>
            <a:pPr lvl="1"/>
            <a:r>
              <a:rPr lang="nl-NL" dirty="0"/>
              <a:t>Voor de komma staan dan de hele jaren. Die hele jaren haal je uit de som. Wat overblijft (de decimalen) vermenigvuldig je met 365.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Voorbeeld: 25,67 jaar naar jaren/dagen.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25 hele jaren</a:t>
            </a:r>
          </a:p>
          <a:p>
            <a:pPr lvl="1"/>
            <a:r>
              <a:rPr lang="nl-NL" dirty="0"/>
              <a:t>0,67 x 365 = 245 dagen</a:t>
            </a:r>
          </a:p>
          <a:p>
            <a:pPr lvl="1"/>
            <a:r>
              <a:rPr lang="nl-NL" dirty="0"/>
              <a:t>25 jaar en 245 dagen</a:t>
            </a:r>
          </a:p>
          <a:p>
            <a:pPr lvl="1"/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  <a:p>
            <a:pPr marL="292100" lvl="1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799B3D7-2930-449F-AAC6-B5A266DDD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6" y="2924944"/>
            <a:ext cx="1396359" cy="167563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AEEA0EF-3DC6-1CBC-2ECB-287407451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8174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33"/>
    </mc:Choice>
    <mc:Fallback xmlns="">
      <p:transition spd="slow" advTm="299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ED394E-44E8-4017-9508-19A7041C1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Van </a:t>
            </a:r>
            <a:r>
              <a:rPr lang="nl-NL" dirty="0" err="1"/>
              <a:t>uren&amp;minuten</a:t>
            </a:r>
            <a:r>
              <a:rPr lang="nl-NL" dirty="0"/>
              <a:t> naar uren (decimaal)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2F036316-9A27-D68F-A3C9-AAE77E7EFB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Hoe maak je van een combi van uren en minuten één getal in uren?</a:t>
                </a:r>
              </a:p>
              <a:p>
                <a:r>
                  <a:rPr lang="nl-NL" sz="2400" dirty="0"/>
                  <a:t>Bijvoorbeeld 1 uur en 30 min:</a:t>
                </a:r>
              </a:p>
              <a:p>
                <a:pPr lvl="1"/>
                <a:r>
                  <a:rPr lang="nl-NL" sz="2000" dirty="0"/>
                  <a:t>30 min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000" b="0" i="1" smtClean="0">
                            <a:latin typeface="Cambria Math" panose="02040503050406030204" pitchFamily="18" charset="0"/>
                          </a:rPr>
                          <m:t>30</m:t>
                        </m:r>
                      </m:num>
                      <m:den>
                        <m:r>
                          <a:rPr lang="nl-NL" sz="2000" b="0" i="1" smtClean="0">
                            <a:latin typeface="Cambria Math" panose="02040503050406030204" pitchFamily="18" charset="0"/>
                          </a:rPr>
                          <m:t>  60   </m:t>
                        </m:r>
                      </m:den>
                    </m:f>
                    <m:r>
                      <a:rPr lang="nl-NL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NL" sz="2000" dirty="0"/>
                  <a:t>uur (= 30:60) = 0,5 uur</a:t>
                </a:r>
              </a:p>
              <a:p>
                <a:pPr lvl="1"/>
                <a:r>
                  <a:rPr lang="nl-NL" sz="2000" dirty="0"/>
                  <a:t>1,5 uur</a:t>
                </a:r>
              </a:p>
              <a:p>
                <a:r>
                  <a:rPr lang="nl-NL" sz="2400" dirty="0"/>
                  <a:t>Bijvoorbeeld 1 uur en 20 min:</a:t>
                </a:r>
              </a:p>
              <a:p>
                <a:pPr lvl="1"/>
                <a:r>
                  <a:rPr lang="nl-NL" sz="2000" dirty="0"/>
                  <a:t>20 min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  60   </m:t>
                        </m:r>
                      </m:den>
                    </m:f>
                    <m:r>
                      <a:rPr lang="nl-NL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NL" sz="2000" dirty="0"/>
                  <a:t>uur = (=20:60) = 0,33 uur</a:t>
                </a:r>
              </a:p>
              <a:p>
                <a:pPr lvl="1"/>
                <a:r>
                  <a:rPr lang="nl-NL" sz="2000" dirty="0"/>
                  <a:t>1,33 uur</a:t>
                </a:r>
              </a:p>
              <a:p>
                <a:r>
                  <a:rPr lang="nl-NL" sz="2400" dirty="0"/>
                  <a:t>Bijvoorbeeld 2 uur en 7 min:</a:t>
                </a:r>
              </a:p>
              <a:p>
                <a:pPr lvl="1"/>
                <a:r>
                  <a:rPr lang="nl-NL" sz="2000" dirty="0"/>
                  <a:t>7 min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nl-NL" sz="2000" i="1">
                            <a:latin typeface="Cambria Math" panose="02040503050406030204" pitchFamily="18" charset="0"/>
                          </a:rPr>
                          <m:t>  60   </m:t>
                        </m:r>
                      </m:den>
                    </m:f>
                    <m:r>
                      <a:rPr lang="nl-NL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NL" sz="2000" dirty="0"/>
                  <a:t>uur = (=7:60) = 0,12 uur</a:t>
                </a:r>
              </a:p>
              <a:p>
                <a:pPr lvl="1"/>
                <a:r>
                  <a:rPr lang="nl-NL" sz="2000" dirty="0"/>
                  <a:t>2,12 uur</a:t>
                </a:r>
              </a:p>
              <a:p>
                <a:pPr lvl="1"/>
                <a:endParaRPr lang="nl-NL" dirty="0"/>
              </a:p>
              <a:p>
                <a:pPr lvl="1"/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2F036316-9A27-D68F-A3C9-AAE77E7EFB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 b="-1258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6EC08C5-C901-DCF3-3A31-7844789AE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7700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83D9D-3933-038F-9F14-B32384220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ACAF59-F425-6640-511D-4D79AF465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Van uren naar </a:t>
            </a:r>
            <a:r>
              <a:rPr lang="nl-NL" dirty="0" err="1"/>
              <a:t>uren&amp;Minuten&amp;secondes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EC3E3BA-1786-21CF-2B7F-A7DCF0891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 maak je van één getal in uren een combi van uren/minuten/secondes?</a:t>
            </a:r>
          </a:p>
          <a:p>
            <a:r>
              <a:rPr lang="nl-NL" sz="2400" dirty="0"/>
              <a:t>Bijvoorbeeld 1,5 uur:</a:t>
            </a:r>
          </a:p>
          <a:p>
            <a:pPr lvl="1"/>
            <a:r>
              <a:rPr lang="nl-NL" sz="2000" dirty="0"/>
              <a:t>0,5 uur = 0,5 x 60 min = 30 min</a:t>
            </a:r>
          </a:p>
          <a:p>
            <a:pPr lvl="1"/>
            <a:r>
              <a:rPr lang="nl-NL" sz="2000" dirty="0"/>
              <a:t>1 uur en 30 minuten</a:t>
            </a:r>
          </a:p>
          <a:p>
            <a:r>
              <a:rPr lang="nl-NL" sz="2400" dirty="0"/>
              <a:t>Bijvoorbeeld 1,2 uur:</a:t>
            </a:r>
          </a:p>
          <a:p>
            <a:pPr lvl="1"/>
            <a:r>
              <a:rPr lang="nl-NL" sz="2000" dirty="0"/>
              <a:t>0,2 uur = 0,2 x 60 min = 12 min</a:t>
            </a:r>
          </a:p>
          <a:p>
            <a:pPr lvl="1"/>
            <a:r>
              <a:rPr lang="nl-NL" sz="2000" dirty="0"/>
              <a:t>1 uur en 12 min</a:t>
            </a:r>
          </a:p>
          <a:p>
            <a:r>
              <a:rPr lang="nl-NL" sz="2400" dirty="0"/>
              <a:t>Bijvoorbeeld 2,68 uur:</a:t>
            </a:r>
          </a:p>
          <a:p>
            <a:pPr lvl="1"/>
            <a:r>
              <a:rPr lang="nl-NL" sz="2000" dirty="0"/>
              <a:t>0,68 uur = 0,68 x 60 min = 40,8 min </a:t>
            </a:r>
          </a:p>
          <a:p>
            <a:pPr lvl="1"/>
            <a:r>
              <a:rPr lang="nl-NL" sz="2000" dirty="0"/>
              <a:t>0,8 min = 0,8 x 60 sec = 48 sec</a:t>
            </a:r>
          </a:p>
          <a:p>
            <a:pPr lvl="1"/>
            <a:r>
              <a:rPr lang="nl-NL" sz="2000" dirty="0"/>
              <a:t>2 uur 40 minuten en 48 secondes</a:t>
            </a:r>
          </a:p>
          <a:p>
            <a:pPr lvl="1"/>
            <a:endParaRPr lang="nl-NL" dirty="0"/>
          </a:p>
          <a:p>
            <a:pPr lvl="1"/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7DB1520-1409-C5ED-C6DA-3F3FD9E22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9934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E4C5AF-DCC8-4086-9713-B9FC2E63B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8.4 Eenheden van snelheid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D02BC98-9800-407E-890F-B0B839BB8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Snelheid wordt uitgedrukt in hoeveel afstand je in een bepaalde tijd aflegt.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F14FE70-7EBE-4C61-920A-09DAC20D5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3645024"/>
            <a:ext cx="5400601" cy="2221962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33884BE-3CAF-ED85-CEA8-39B2FA368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9004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08"/>
    </mc:Choice>
    <mc:Fallback xmlns="">
      <p:transition spd="slow" advTm="12308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CC38DB-8855-4F9D-AD91-FB9108FA3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Eenheden van snelheid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A6E28D-0374-4519-A245-4BEC81B76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Meest gebruikt:</a:t>
            </a:r>
          </a:p>
          <a:p>
            <a:endParaRPr lang="nl-NL" dirty="0"/>
          </a:p>
          <a:p>
            <a:r>
              <a:rPr lang="nl-NL" dirty="0"/>
              <a:t>Kilometer per uur (km/u)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Meter per seconde (m/s)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5C27656-D6D2-460B-9600-E79873A7A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2348880"/>
            <a:ext cx="2857500" cy="16002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E9671B9-4D1E-4655-B069-23D6548D6C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4688235"/>
            <a:ext cx="2495550" cy="1828800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C0130D-297D-EF28-52F2-C5F8A48F4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295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43"/>
    </mc:Choice>
    <mc:Fallback xmlns="">
      <p:transition spd="slow" advTm="111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424F15-BE10-4046-9456-F924234F3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Van m/s naar km/u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E5D5A8-3D83-4155-A108-225D6A795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68383"/>
            <a:ext cx="7239000" cy="4846638"/>
          </a:xfrm>
        </p:spPr>
        <p:txBody>
          <a:bodyPr/>
          <a:lstStyle/>
          <a:p>
            <a:r>
              <a:rPr lang="nl-NL" i="1" dirty="0">
                <a:solidFill>
                  <a:srgbClr val="92D050"/>
                </a:solidFill>
              </a:rPr>
              <a:t>Trage methode: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i="1" dirty="0">
                <a:solidFill>
                  <a:srgbClr val="92D050"/>
                </a:solidFill>
              </a:rPr>
              <a:t>Snelle methode:</a:t>
            </a:r>
            <a:endParaRPr lang="nl-NL" dirty="0"/>
          </a:p>
          <a:p>
            <a:r>
              <a:rPr lang="nl-NL" b="1" dirty="0">
                <a:solidFill>
                  <a:srgbClr val="FF0000"/>
                </a:solidFill>
              </a:rPr>
              <a:t>m/s x 3,6 = km/u</a:t>
            </a:r>
          </a:p>
        </p:txBody>
      </p:sp>
      <p:graphicFrame>
        <p:nvGraphicFramePr>
          <p:cNvPr id="6" name="Tabel 6">
            <a:extLst>
              <a:ext uri="{FF2B5EF4-FFF2-40B4-BE49-F238E27FC236}">
                <a16:creationId xmlns:a16="http://schemas.microsoft.com/office/drawing/2014/main" id="{391ED3AA-91B1-4AC5-87C6-713D1C2B0215}"/>
              </a:ext>
            </a:extLst>
          </p:cNvPr>
          <p:cNvGraphicFramePr>
            <a:graphicFrameLocks noGrp="1"/>
          </p:cNvGraphicFramePr>
          <p:nvPr/>
        </p:nvGraphicFramePr>
        <p:xfrm>
          <a:off x="1259632" y="2996952"/>
          <a:ext cx="5225142" cy="7366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2496726198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4669794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3181281190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1446175587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83443275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3546583658"/>
                    </a:ext>
                  </a:extLst>
                </a:gridCol>
              </a:tblGrid>
              <a:tr h="298832">
                <a:tc>
                  <a:txBody>
                    <a:bodyPr/>
                    <a:lstStyle/>
                    <a:p>
                      <a:r>
                        <a:rPr lang="nl-NL" dirty="0"/>
                        <a:t>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589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uur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83469"/>
                  </a:ext>
                </a:extLst>
              </a:tr>
            </a:tbl>
          </a:graphicData>
        </a:graphic>
      </p:graphicFrame>
      <p:pic>
        <p:nvPicPr>
          <p:cNvPr id="35" name="Afbeelding 34">
            <a:extLst>
              <a:ext uri="{FF2B5EF4-FFF2-40B4-BE49-F238E27FC236}">
                <a16:creationId xmlns:a16="http://schemas.microsoft.com/office/drawing/2014/main" id="{E6FD2CB2-0A51-4DF6-B796-5F2B28190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9010" y="3850754"/>
            <a:ext cx="609653" cy="262151"/>
          </a:xfrm>
          <a:prstGeom prst="rect">
            <a:avLst/>
          </a:prstGeom>
        </p:spPr>
      </p:pic>
      <p:sp>
        <p:nvSpPr>
          <p:cNvPr id="38" name="Pijl: gekromd omhoog 37">
            <a:extLst>
              <a:ext uri="{FF2B5EF4-FFF2-40B4-BE49-F238E27FC236}">
                <a16:creationId xmlns:a16="http://schemas.microsoft.com/office/drawing/2014/main" id="{C4D0B829-AFC4-4C83-80F6-C1F530B2DA09}"/>
              </a:ext>
            </a:extLst>
          </p:cNvPr>
          <p:cNvSpPr/>
          <p:nvPr/>
        </p:nvSpPr>
        <p:spPr>
          <a:xfrm>
            <a:off x="1907704" y="3861048"/>
            <a:ext cx="576064" cy="26215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pic>
        <p:nvPicPr>
          <p:cNvPr id="40" name="Afbeelding 39">
            <a:extLst>
              <a:ext uri="{FF2B5EF4-FFF2-40B4-BE49-F238E27FC236}">
                <a16:creationId xmlns:a16="http://schemas.microsoft.com/office/drawing/2014/main" id="{338028DA-AFAC-43F9-87D4-C72B390CE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36421" flipV="1">
            <a:off x="3487404" y="2626358"/>
            <a:ext cx="609653" cy="298416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9F6673C1-067C-4AF9-B305-F62E7B3B97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394" y="2623153"/>
            <a:ext cx="594382" cy="329772"/>
          </a:xfrm>
          <a:prstGeom prst="rect">
            <a:avLst/>
          </a:prstGeom>
        </p:spPr>
      </p:pic>
      <p:pic>
        <p:nvPicPr>
          <p:cNvPr id="41" name="Afbeelding 40">
            <a:extLst>
              <a:ext uri="{FF2B5EF4-FFF2-40B4-BE49-F238E27FC236}">
                <a16:creationId xmlns:a16="http://schemas.microsoft.com/office/drawing/2014/main" id="{6B1FC46D-5A92-4F59-A508-BD53B8C7F4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1771" y="2623153"/>
            <a:ext cx="591363" cy="30482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9" name="Inkt 48">
                <a:extLst>
                  <a:ext uri="{FF2B5EF4-FFF2-40B4-BE49-F238E27FC236}">
                    <a16:creationId xmlns:a16="http://schemas.microsoft.com/office/drawing/2014/main" id="{E46824F4-7040-4BEB-A2A9-4B621251B44A}"/>
                  </a:ext>
                </a:extLst>
              </p14:cNvPr>
              <p14:cNvContentPartPr/>
              <p14:nvPr/>
            </p14:nvContentPartPr>
            <p14:xfrm>
              <a:off x="704745" y="4647945"/>
              <a:ext cx="33840" cy="11520"/>
            </p14:xfrm>
          </p:contentPart>
        </mc:Choice>
        <mc:Fallback xmlns="">
          <p:pic>
            <p:nvPicPr>
              <p:cNvPr id="49" name="Inkt 48">
                <a:extLst>
                  <a:ext uri="{FF2B5EF4-FFF2-40B4-BE49-F238E27FC236}">
                    <a16:creationId xmlns:a16="http://schemas.microsoft.com/office/drawing/2014/main" id="{E46824F4-7040-4BEB-A2A9-4B621251B44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5745" y="4638945"/>
                <a:ext cx="5148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1" name="Inkt 50">
                <a:extLst>
                  <a:ext uri="{FF2B5EF4-FFF2-40B4-BE49-F238E27FC236}">
                    <a16:creationId xmlns:a16="http://schemas.microsoft.com/office/drawing/2014/main" id="{1A2AD941-4EBF-4DB0-AD93-E23C00204505}"/>
                  </a:ext>
                </a:extLst>
              </p14:cNvPr>
              <p14:cNvContentPartPr/>
              <p14:nvPr/>
            </p14:nvContentPartPr>
            <p14:xfrm>
              <a:off x="1009305" y="4209465"/>
              <a:ext cx="360" cy="55440"/>
            </p14:xfrm>
          </p:contentPart>
        </mc:Choice>
        <mc:Fallback xmlns="">
          <p:pic>
            <p:nvPicPr>
              <p:cNvPr id="51" name="Inkt 50">
                <a:extLst>
                  <a:ext uri="{FF2B5EF4-FFF2-40B4-BE49-F238E27FC236}">
                    <a16:creationId xmlns:a16="http://schemas.microsoft.com/office/drawing/2014/main" id="{1A2AD941-4EBF-4DB0-AD93-E23C0020450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00305" y="4200465"/>
                <a:ext cx="1800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2" name="Inkt 51">
                <a:extLst>
                  <a:ext uri="{FF2B5EF4-FFF2-40B4-BE49-F238E27FC236}">
                    <a16:creationId xmlns:a16="http://schemas.microsoft.com/office/drawing/2014/main" id="{6839F5B2-7DFD-44AF-A701-1476A6C6BC91}"/>
                  </a:ext>
                </a:extLst>
              </p14:cNvPr>
              <p14:cNvContentPartPr/>
              <p14:nvPr/>
            </p14:nvContentPartPr>
            <p14:xfrm>
              <a:off x="1190025" y="4253385"/>
              <a:ext cx="360" cy="3960"/>
            </p14:xfrm>
          </p:contentPart>
        </mc:Choice>
        <mc:Fallback xmlns="">
          <p:pic>
            <p:nvPicPr>
              <p:cNvPr id="52" name="Inkt 51">
                <a:extLst>
                  <a:ext uri="{FF2B5EF4-FFF2-40B4-BE49-F238E27FC236}">
                    <a16:creationId xmlns:a16="http://schemas.microsoft.com/office/drawing/2014/main" id="{6839F5B2-7DFD-44AF-A701-1476A6C6BC9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81385" y="4244385"/>
                <a:ext cx="18000" cy="21600"/>
              </a:xfrm>
              <a:prstGeom prst="rect">
                <a:avLst/>
              </a:prstGeom>
            </p:spPr>
          </p:pic>
        </mc:Fallback>
      </mc:AlternateContent>
      <p:sp>
        <p:nvSpPr>
          <p:cNvPr id="56" name="Tekstvak 55">
            <a:extLst>
              <a:ext uri="{FF2B5EF4-FFF2-40B4-BE49-F238E27FC236}">
                <a16:creationId xmlns:a16="http://schemas.microsoft.com/office/drawing/2014/main" id="{F941C2E4-C602-4247-8715-D3CB371C4915}"/>
              </a:ext>
            </a:extLst>
          </p:cNvPr>
          <p:cNvSpPr txBox="1"/>
          <p:nvPr/>
        </p:nvSpPr>
        <p:spPr>
          <a:xfrm>
            <a:off x="1907704" y="4212913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x60</a:t>
            </a:r>
          </a:p>
        </p:txBody>
      </p:sp>
      <p:sp>
        <p:nvSpPr>
          <p:cNvPr id="58" name="Tekstvak 57">
            <a:extLst>
              <a:ext uri="{FF2B5EF4-FFF2-40B4-BE49-F238E27FC236}">
                <a16:creationId xmlns:a16="http://schemas.microsoft.com/office/drawing/2014/main" id="{C9E32721-0029-4B66-9F6F-3BEEBE333750}"/>
              </a:ext>
            </a:extLst>
          </p:cNvPr>
          <p:cNvSpPr txBox="1"/>
          <p:nvPr/>
        </p:nvSpPr>
        <p:spPr>
          <a:xfrm>
            <a:off x="2829010" y="4203497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x60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47A16AD3-8315-4015-B2AE-DF590D94013B}"/>
              </a:ext>
            </a:extLst>
          </p:cNvPr>
          <p:cNvSpPr txBox="1"/>
          <p:nvPr/>
        </p:nvSpPr>
        <p:spPr>
          <a:xfrm>
            <a:off x="3395064" y="227963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:10</a:t>
            </a:r>
          </a:p>
        </p:txBody>
      </p:sp>
      <p:sp>
        <p:nvSpPr>
          <p:cNvPr id="60" name="Tekstvak 59">
            <a:extLst>
              <a:ext uri="{FF2B5EF4-FFF2-40B4-BE49-F238E27FC236}">
                <a16:creationId xmlns:a16="http://schemas.microsoft.com/office/drawing/2014/main" id="{B187988D-E659-4E67-9126-815946A65429}"/>
              </a:ext>
            </a:extLst>
          </p:cNvPr>
          <p:cNvSpPr txBox="1"/>
          <p:nvPr/>
        </p:nvSpPr>
        <p:spPr>
          <a:xfrm>
            <a:off x="4387451" y="219243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:10</a:t>
            </a:r>
          </a:p>
        </p:txBody>
      </p:sp>
      <p:sp>
        <p:nvSpPr>
          <p:cNvPr id="61" name="Tekstvak 60">
            <a:extLst>
              <a:ext uri="{FF2B5EF4-FFF2-40B4-BE49-F238E27FC236}">
                <a16:creationId xmlns:a16="http://schemas.microsoft.com/office/drawing/2014/main" id="{33DA0D24-CFFA-4CAE-A7D8-F1674BE4A8CB}"/>
              </a:ext>
            </a:extLst>
          </p:cNvPr>
          <p:cNvSpPr txBox="1"/>
          <p:nvPr/>
        </p:nvSpPr>
        <p:spPr>
          <a:xfrm>
            <a:off x="5251408" y="215360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:10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CC618E4-63EE-A6F2-2C5A-6B06262BF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597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365"/>
    </mc:Choice>
    <mc:Fallback xmlns="">
      <p:transition spd="slow" advTm="603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56" grpId="0"/>
      <p:bldP spid="58" grpId="0"/>
      <p:bldP spid="59" grpId="0"/>
      <p:bldP spid="60" grpId="0"/>
      <p:bldP spid="6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424F15-BE10-4046-9456-F924234F3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Van </a:t>
            </a:r>
            <a:r>
              <a:rPr lang="nl-NL" dirty="0" err="1"/>
              <a:t>KM/u</a:t>
            </a:r>
            <a:r>
              <a:rPr lang="nl-NL" dirty="0"/>
              <a:t> naar m/s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E5D5A8-3D83-4155-A108-225D6A795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68383"/>
            <a:ext cx="7239000" cy="4846638"/>
          </a:xfrm>
        </p:spPr>
        <p:txBody>
          <a:bodyPr/>
          <a:lstStyle/>
          <a:p>
            <a:r>
              <a:rPr lang="nl-NL" i="1" dirty="0">
                <a:solidFill>
                  <a:srgbClr val="92D050"/>
                </a:solidFill>
              </a:rPr>
              <a:t>Trage methode: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i="1" dirty="0">
                <a:solidFill>
                  <a:srgbClr val="92D050"/>
                </a:solidFill>
              </a:rPr>
              <a:t>Snelle methode:</a:t>
            </a:r>
            <a:endParaRPr lang="nl-NL" dirty="0"/>
          </a:p>
          <a:p>
            <a:r>
              <a:rPr lang="nl-NL" b="1" dirty="0">
                <a:solidFill>
                  <a:srgbClr val="FF0000"/>
                </a:solidFill>
              </a:rPr>
              <a:t>km/u : 3,6 = m/s</a:t>
            </a:r>
          </a:p>
        </p:txBody>
      </p:sp>
      <p:graphicFrame>
        <p:nvGraphicFramePr>
          <p:cNvPr id="6" name="Tabel 6">
            <a:extLst>
              <a:ext uri="{FF2B5EF4-FFF2-40B4-BE49-F238E27FC236}">
                <a16:creationId xmlns:a16="http://schemas.microsoft.com/office/drawing/2014/main" id="{391ED3AA-91B1-4AC5-87C6-713D1C2B0215}"/>
              </a:ext>
            </a:extLst>
          </p:cNvPr>
          <p:cNvGraphicFramePr>
            <a:graphicFrameLocks noGrp="1"/>
          </p:cNvGraphicFramePr>
          <p:nvPr/>
        </p:nvGraphicFramePr>
        <p:xfrm>
          <a:off x="1259632" y="2996952"/>
          <a:ext cx="5225142" cy="7366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70857">
                  <a:extLst>
                    <a:ext uri="{9D8B030D-6E8A-4147-A177-3AD203B41FA5}">
                      <a16:colId xmlns:a16="http://schemas.microsoft.com/office/drawing/2014/main" val="2496726198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4669794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3181281190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1446175587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83443275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3546583658"/>
                    </a:ext>
                  </a:extLst>
                </a:gridCol>
              </a:tblGrid>
              <a:tr h="298832">
                <a:tc>
                  <a:txBody>
                    <a:bodyPr/>
                    <a:lstStyle/>
                    <a:p>
                      <a:r>
                        <a:rPr lang="nl-NL" dirty="0"/>
                        <a:t>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d</a:t>
                      </a:r>
                      <a:r>
                        <a:rPr lang="nl-NL" dirty="0"/>
                        <a:t>a</a:t>
                      </a:r>
                      <a:r>
                        <a:rPr lang="nl-NL"/>
                        <a:t>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589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sec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83469"/>
                  </a:ext>
                </a:extLst>
              </a:tr>
            </a:tbl>
          </a:graphicData>
        </a:graphic>
      </p:graphicFrame>
      <p:pic>
        <p:nvPicPr>
          <p:cNvPr id="35" name="Afbeelding 34">
            <a:extLst>
              <a:ext uri="{FF2B5EF4-FFF2-40B4-BE49-F238E27FC236}">
                <a16:creationId xmlns:a16="http://schemas.microsoft.com/office/drawing/2014/main" id="{E6FD2CB2-0A51-4DF6-B796-5F2B28190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3817694"/>
            <a:ext cx="609653" cy="262151"/>
          </a:xfrm>
          <a:prstGeom prst="rect">
            <a:avLst/>
          </a:prstGeom>
        </p:spPr>
      </p:pic>
      <p:sp>
        <p:nvSpPr>
          <p:cNvPr id="38" name="Pijl: gekromd omhoog 37">
            <a:extLst>
              <a:ext uri="{FF2B5EF4-FFF2-40B4-BE49-F238E27FC236}">
                <a16:creationId xmlns:a16="http://schemas.microsoft.com/office/drawing/2014/main" id="{C4D0B829-AFC4-4C83-80F6-C1F530B2DA09}"/>
              </a:ext>
            </a:extLst>
          </p:cNvPr>
          <p:cNvSpPr/>
          <p:nvPr/>
        </p:nvSpPr>
        <p:spPr>
          <a:xfrm>
            <a:off x="1907704" y="3861048"/>
            <a:ext cx="576064" cy="26215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pic>
        <p:nvPicPr>
          <p:cNvPr id="40" name="Afbeelding 39">
            <a:extLst>
              <a:ext uri="{FF2B5EF4-FFF2-40B4-BE49-F238E27FC236}">
                <a16:creationId xmlns:a16="http://schemas.microsoft.com/office/drawing/2014/main" id="{338028DA-AFAC-43F9-87D4-C72B390CE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36421" flipV="1">
            <a:off x="3487404" y="2626358"/>
            <a:ext cx="609653" cy="298416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9F6673C1-067C-4AF9-B305-F62E7B3B97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394" y="2623153"/>
            <a:ext cx="594382" cy="329772"/>
          </a:xfrm>
          <a:prstGeom prst="rect">
            <a:avLst/>
          </a:prstGeom>
        </p:spPr>
      </p:pic>
      <p:pic>
        <p:nvPicPr>
          <p:cNvPr id="41" name="Afbeelding 40">
            <a:extLst>
              <a:ext uri="{FF2B5EF4-FFF2-40B4-BE49-F238E27FC236}">
                <a16:creationId xmlns:a16="http://schemas.microsoft.com/office/drawing/2014/main" id="{6B1FC46D-5A92-4F59-A508-BD53B8C7F4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1771" y="2623153"/>
            <a:ext cx="591363" cy="30482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9" name="Inkt 48">
                <a:extLst>
                  <a:ext uri="{FF2B5EF4-FFF2-40B4-BE49-F238E27FC236}">
                    <a16:creationId xmlns:a16="http://schemas.microsoft.com/office/drawing/2014/main" id="{E46824F4-7040-4BEB-A2A9-4B621251B44A}"/>
                  </a:ext>
                </a:extLst>
              </p14:cNvPr>
              <p14:cNvContentPartPr/>
              <p14:nvPr/>
            </p14:nvContentPartPr>
            <p14:xfrm>
              <a:off x="704745" y="4647945"/>
              <a:ext cx="33840" cy="11520"/>
            </p14:xfrm>
          </p:contentPart>
        </mc:Choice>
        <mc:Fallback xmlns="">
          <p:pic>
            <p:nvPicPr>
              <p:cNvPr id="49" name="Inkt 48">
                <a:extLst>
                  <a:ext uri="{FF2B5EF4-FFF2-40B4-BE49-F238E27FC236}">
                    <a16:creationId xmlns:a16="http://schemas.microsoft.com/office/drawing/2014/main" id="{E46824F4-7040-4BEB-A2A9-4B621251B44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5745" y="4638945"/>
                <a:ext cx="51480" cy="29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1" name="Inkt 50">
                <a:extLst>
                  <a:ext uri="{FF2B5EF4-FFF2-40B4-BE49-F238E27FC236}">
                    <a16:creationId xmlns:a16="http://schemas.microsoft.com/office/drawing/2014/main" id="{1A2AD941-4EBF-4DB0-AD93-E23C00204505}"/>
                  </a:ext>
                </a:extLst>
              </p14:cNvPr>
              <p14:cNvContentPartPr/>
              <p14:nvPr/>
            </p14:nvContentPartPr>
            <p14:xfrm>
              <a:off x="1009305" y="4209465"/>
              <a:ext cx="360" cy="55440"/>
            </p14:xfrm>
          </p:contentPart>
        </mc:Choice>
        <mc:Fallback xmlns="">
          <p:pic>
            <p:nvPicPr>
              <p:cNvPr id="51" name="Inkt 50">
                <a:extLst>
                  <a:ext uri="{FF2B5EF4-FFF2-40B4-BE49-F238E27FC236}">
                    <a16:creationId xmlns:a16="http://schemas.microsoft.com/office/drawing/2014/main" id="{1A2AD941-4EBF-4DB0-AD93-E23C0020450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00305" y="4200465"/>
                <a:ext cx="18000" cy="7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2" name="Inkt 51">
                <a:extLst>
                  <a:ext uri="{FF2B5EF4-FFF2-40B4-BE49-F238E27FC236}">
                    <a16:creationId xmlns:a16="http://schemas.microsoft.com/office/drawing/2014/main" id="{6839F5B2-7DFD-44AF-A701-1476A6C6BC91}"/>
                  </a:ext>
                </a:extLst>
              </p14:cNvPr>
              <p14:cNvContentPartPr/>
              <p14:nvPr/>
            </p14:nvContentPartPr>
            <p14:xfrm>
              <a:off x="1190025" y="4253385"/>
              <a:ext cx="360" cy="3960"/>
            </p14:xfrm>
          </p:contentPart>
        </mc:Choice>
        <mc:Fallback xmlns="">
          <p:pic>
            <p:nvPicPr>
              <p:cNvPr id="52" name="Inkt 51">
                <a:extLst>
                  <a:ext uri="{FF2B5EF4-FFF2-40B4-BE49-F238E27FC236}">
                    <a16:creationId xmlns:a16="http://schemas.microsoft.com/office/drawing/2014/main" id="{6839F5B2-7DFD-44AF-A701-1476A6C6BC9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81385" y="4244385"/>
                <a:ext cx="18000" cy="21600"/>
              </a:xfrm>
              <a:prstGeom prst="rect">
                <a:avLst/>
              </a:prstGeom>
            </p:spPr>
          </p:pic>
        </mc:Fallback>
      </mc:AlternateContent>
      <p:sp>
        <p:nvSpPr>
          <p:cNvPr id="56" name="Tekstvak 55">
            <a:extLst>
              <a:ext uri="{FF2B5EF4-FFF2-40B4-BE49-F238E27FC236}">
                <a16:creationId xmlns:a16="http://schemas.microsoft.com/office/drawing/2014/main" id="{F941C2E4-C602-4247-8715-D3CB371C4915}"/>
              </a:ext>
            </a:extLst>
          </p:cNvPr>
          <p:cNvSpPr txBox="1"/>
          <p:nvPr/>
        </p:nvSpPr>
        <p:spPr>
          <a:xfrm>
            <a:off x="1907704" y="4212913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:60</a:t>
            </a:r>
          </a:p>
        </p:txBody>
      </p:sp>
      <p:sp>
        <p:nvSpPr>
          <p:cNvPr id="58" name="Tekstvak 57">
            <a:extLst>
              <a:ext uri="{FF2B5EF4-FFF2-40B4-BE49-F238E27FC236}">
                <a16:creationId xmlns:a16="http://schemas.microsoft.com/office/drawing/2014/main" id="{C9E32721-0029-4B66-9F6F-3BEEBE333750}"/>
              </a:ext>
            </a:extLst>
          </p:cNvPr>
          <p:cNvSpPr txBox="1"/>
          <p:nvPr/>
        </p:nvSpPr>
        <p:spPr>
          <a:xfrm>
            <a:off x="2829010" y="4203497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:60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47A16AD3-8315-4015-B2AE-DF590D94013B}"/>
              </a:ext>
            </a:extLst>
          </p:cNvPr>
          <p:cNvSpPr txBox="1"/>
          <p:nvPr/>
        </p:nvSpPr>
        <p:spPr>
          <a:xfrm>
            <a:off x="3396186" y="220204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x10</a:t>
            </a:r>
          </a:p>
        </p:txBody>
      </p:sp>
      <p:sp>
        <p:nvSpPr>
          <p:cNvPr id="60" name="Tekstvak 59">
            <a:extLst>
              <a:ext uri="{FF2B5EF4-FFF2-40B4-BE49-F238E27FC236}">
                <a16:creationId xmlns:a16="http://schemas.microsoft.com/office/drawing/2014/main" id="{B187988D-E659-4E67-9126-815946A65429}"/>
              </a:ext>
            </a:extLst>
          </p:cNvPr>
          <p:cNvSpPr txBox="1"/>
          <p:nvPr/>
        </p:nvSpPr>
        <p:spPr>
          <a:xfrm>
            <a:off x="4387451" y="219243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x10</a:t>
            </a:r>
          </a:p>
        </p:txBody>
      </p:sp>
      <p:sp>
        <p:nvSpPr>
          <p:cNvPr id="61" name="Tekstvak 60">
            <a:extLst>
              <a:ext uri="{FF2B5EF4-FFF2-40B4-BE49-F238E27FC236}">
                <a16:creationId xmlns:a16="http://schemas.microsoft.com/office/drawing/2014/main" id="{33DA0D24-CFFA-4CAE-A7D8-F1674BE4A8CB}"/>
              </a:ext>
            </a:extLst>
          </p:cNvPr>
          <p:cNvSpPr txBox="1"/>
          <p:nvPr/>
        </p:nvSpPr>
        <p:spPr>
          <a:xfrm>
            <a:off x="5251408" y="215360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x10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763EC2C-0CBD-A4FB-3756-8015A95A8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671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138"/>
    </mc:Choice>
    <mc:Fallback xmlns="">
      <p:transition spd="slow" advTm="361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56" grpId="0"/>
      <p:bldP spid="58" grpId="0"/>
      <p:bldP spid="59" grpId="0"/>
      <p:bldP spid="60" grpId="0"/>
      <p:bldP spid="6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D4CE7D-FE6A-4DCB-BF46-AE279850E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Tijd, snelheid, afstand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CE54A3-546B-414C-B43B-46D88F1CB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Pietje rent met snelheid 12 km/u.</a:t>
            </a:r>
          </a:p>
          <a:p>
            <a:r>
              <a:rPr lang="nl-NL" dirty="0"/>
              <a:t>Jantje rent met snelheid 4 m/s.</a:t>
            </a:r>
          </a:p>
          <a:p>
            <a:r>
              <a:rPr lang="nl-NL" dirty="0"/>
              <a:t>De heren rennen 45 minuten. </a:t>
            </a:r>
          </a:p>
          <a:p>
            <a:endParaRPr lang="nl-NL" dirty="0"/>
          </a:p>
          <a:p>
            <a:pPr>
              <a:buFont typeface="Wingdings" panose="05000000000000000000" pitchFamily="2" charset="2"/>
              <a:buChar char="§"/>
            </a:pPr>
            <a:r>
              <a:rPr lang="nl-NL" dirty="0"/>
              <a:t>Wie wint en wat is zijn voorsprong in kilometers op de ander?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DD824AE-CD84-9013-9358-F74D1F44F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45963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D4CE7D-FE6A-4DCB-BF46-AE279850E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Tijd, snelheid, afstand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31CE54A3-546B-414C-B43B-46D88F1CB6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Pietje rent met snelheid 12 km/u.</a:t>
                </a:r>
              </a:p>
              <a:p>
                <a:r>
                  <a:rPr lang="nl-NL" dirty="0"/>
                  <a:t>Pietje rent 45 minuten. </a:t>
                </a:r>
              </a:p>
              <a:p>
                <a:endParaRPr lang="nl-NL" dirty="0"/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nl-NL" dirty="0"/>
                  <a:t>Pietje rent minder dan 1 uur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nl-NL" dirty="0"/>
                  <a:t>Pietje rent namelijk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45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den>
                    </m:f>
                  </m:oMath>
                </a14:m>
                <a:r>
                  <a:rPr lang="nl-NL" dirty="0"/>
                  <a:t> deel van een uur.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45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den>
                    </m:f>
                  </m:oMath>
                </a14:m>
                <a:r>
                  <a:rPr lang="nl-NL" dirty="0"/>
                  <a:t> x 12 = </a:t>
                </a:r>
                <a:r>
                  <a:rPr lang="nl-NL" dirty="0">
                    <a:solidFill>
                      <a:srgbClr val="FF0000"/>
                    </a:solidFill>
                  </a:rPr>
                  <a:t>9km</a:t>
                </a:r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31CE54A3-546B-414C-B43B-46D88F1CB6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89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6481848-EF81-AB30-C963-B5F3C38D3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1365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D4CE7D-FE6A-4DCB-BF46-AE279850E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Tijd, snelheid, afstand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31CE54A3-546B-414C-B43B-46D88F1CB6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Jantje rent met snelheid 4 m/s.</a:t>
                </a:r>
              </a:p>
              <a:p>
                <a:r>
                  <a:rPr lang="nl-NL" dirty="0"/>
                  <a:t>Jantje rent 45 minuten. </a:t>
                </a:r>
              </a:p>
              <a:p>
                <a:endParaRPr lang="nl-NL" dirty="0"/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nl-NL" dirty="0"/>
                  <a:t>4 m/s x 3,6 = 14,4 km/u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nl-NL" dirty="0"/>
                  <a:t>Jantje rent minder dan 1 uur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:r>
                  <a:rPr lang="nl-NL" dirty="0"/>
                  <a:t>Jantje rent namelijk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45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den>
                    </m:f>
                  </m:oMath>
                </a14:m>
                <a:r>
                  <a:rPr lang="nl-NL" dirty="0"/>
                  <a:t> deel van een uur.</a:t>
                </a:r>
              </a:p>
              <a:p>
                <a:pPr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45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60</m:t>
                        </m:r>
                      </m:den>
                    </m:f>
                  </m:oMath>
                </a14:m>
                <a:r>
                  <a:rPr lang="nl-NL" dirty="0"/>
                  <a:t> x 14,4 = </a:t>
                </a:r>
                <a:r>
                  <a:rPr lang="nl-NL" dirty="0">
                    <a:solidFill>
                      <a:srgbClr val="FF0000"/>
                    </a:solidFill>
                  </a:rPr>
                  <a:t>10,8km</a:t>
                </a:r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31CE54A3-546B-414C-B43B-46D88F1CB6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89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C708985-C3E5-9E9D-21B2-FB2C0F567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7326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D4CE7D-FE6A-4DCB-BF46-AE279850E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Tijd, snelheid, afstand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CE54A3-546B-414C-B43B-46D88F1CB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Pietje rent met snelheid 12 km/u.</a:t>
            </a:r>
          </a:p>
          <a:p>
            <a:r>
              <a:rPr lang="nl-NL" dirty="0"/>
              <a:t>Jantje rent met snelheid 4m/s.</a:t>
            </a:r>
          </a:p>
          <a:p>
            <a:r>
              <a:rPr lang="nl-NL" dirty="0"/>
              <a:t>De heren rennen 45 minuten. </a:t>
            </a:r>
          </a:p>
          <a:p>
            <a:endParaRPr lang="nl-NL" dirty="0"/>
          </a:p>
          <a:p>
            <a:pPr>
              <a:buFont typeface="Wingdings" panose="05000000000000000000" pitchFamily="2" charset="2"/>
              <a:buChar char="§"/>
            </a:pPr>
            <a:r>
              <a:rPr lang="nl-NL" dirty="0"/>
              <a:t>Wie wint en wat is zijn voorsprong op de ander uitgedrukt in kilometers?</a:t>
            </a:r>
          </a:p>
          <a:p>
            <a:pPr>
              <a:buFont typeface="Wingdings" panose="05000000000000000000" pitchFamily="2" charset="2"/>
              <a:buChar char="§"/>
            </a:pPr>
            <a:endParaRPr lang="nl-NL" dirty="0"/>
          </a:p>
          <a:p>
            <a:pPr>
              <a:buFont typeface="Wingdings" panose="05000000000000000000" pitchFamily="2" charset="2"/>
              <a:buChar char="§"/>
            </a:pPr>
            <a:r>
              <a:rPr lang="nl-NL" dirty="0">
                <a:solidFill>
                  <a:srgbClr val="FF0000"/>
                </a:solidFill>
              </a:rPr>
              <a:t>Jantje wint met 1,8 km verschil (10.8 km – 9 km)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A031DDD-CB5A-73E1-010C-A3D558650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04746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Afstand, Tijd en Snelheid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Afstand berekenen </a:t>
            </a:r>
            <a:r>
              <a:rPr lang="nl-NL" sz="2000" dirty="0"/>
              <a:t>met snelheid en tijd</a:t>
            </a:r>
            <a:r>
              <a:rPr lang="nl-NL" dirty="0"/>
              <a:t>.</a:t>
            </a:r>
          </a:p>
          <a:p>
            <a:r>
              <a:rPr lang="nl-NL" dirty="0"/>
              <a:t>Tijd berekenen </a:t>
            </a:r>
            <a:r>
              <a:rPr lang="nl-NL" sz="2000" dirty="0"/>
              <a:t>met afstand en snelheid</a:t>
            </a:r>
            <a:r>
              <a:rPr lang="nl-NL" dirty="0"/>
              <a:t>.</a:t>
            </a:r>
          </a:p>
          <a:p>
            <a:r>
              <a:rPr lang="nl-NL" dirty="0"/>
              <a:t>Snelheid berekenen </a:t>
            </a:r>
            <a:r>
              <a:rPr lang="nl-NL" sz="2000" dirty="0"/>
              <a:t>met afstand en tijd</a:t>
            </a:r>
            <a:r>
              <a:rPr lang="nl-NL" dirty="0"/>
              <a:t>.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3733143"/>
            <a:ext cx="2276838" cy="1515132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838" y="3645024"/>
            <a:ext cx="1701552" cy="1701552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DD6ED753-1A8F-AB8D-FA41-10CAFD4ACC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8790" y="3639933"/>
            <a:ext cx="1701552" cy="1701552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10E2007-98B8-D28E-46CD-F48BDB838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122387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Tijd berekenen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Je gaat van Tilburg naar Groningen. Dat is 300 kilometer. Je rijdt 100 km/u met de auto.</a:t>
            </a:r>
          </a:p>
          <a:p>
            <a:r>
              <a:rPr lang="nl-NL" dirty="0"/>
              <a:t>Hoe lang doe je erover?</a:t>
            </a:r>
          </a:p>
          <a:p>
            <a:endParaRPr lang="nl-NL" dirty="0"/>
          </a:p>
          <a:p>
            <a:r>
              <a:rPr lang="nl-NL" dirty="0"/>
              <a:t>300 km : 100 km/u  </a:t>
            </a:r>
          </a:p>
          <a:p>
            <a:r>
              <a:rPr lang="nl-NL" dirty="0"/>
              <a:t>300 : 100 = 3 uur.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1835696" y="5085184"/>
            <a:ext cx="46541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700" b="1" dirty="0"/>
              <a:t>TIJD = AFSTAND : SNELHEID (“TA:S”)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622A7CF-B8BD-BC98-8464-E64D6134A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3103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Snelheid berekenen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Je gaat naar Disneyland Parijs. Dat is 500 kilometer rijden. Jullie auto doet er maar liefst 5 uur over.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Wat is jullie snelheid?</a:t>
            </a:r>
          </a:p>
          <a:p>
            <a:endParaRPr lang="nl-NL" dirty="0"/>
          </a:p>
          <a:p>
            <a:r>
              <a:rPr lang="nl-NL" dirty="0"/>
              <a:t>500 kilometer : 5 uur = 100 km/u. </a:t>
            </a:r>
          </a:p>
          <a:p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1835696" y="5013176"/>
            <a:ext cx="46541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700" b="1" dirty="0"/>
              <a:t>SNELHEID = AFSTAND : TIJD</a:t>
            </a:r>
          </a:p>
          <a:p>
            <a:r>
              <a:rPr lang="nl-NL" sz="2700" b="1" dirty="0"/>
              <a:t>(“SA:T”)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86F7465-004E-5C3B-051F-B3C33557B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15038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Afstand berekenen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Je hebt er genoeg van en besluit van huis weg te lopen. Je loopt 2 uur lang met een snelheid van 5 km/u.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Wat is je afstand van je huis dan?</a:t>
            </a:r>
          </a:p>
          <a:p>
            <a:endParaRPr lang="nl-NL" dirty="0"/>
          </a:p>
          <a:p>
            <a:r>
              <a:rPr lang="nl-NL" dirty="0"/>
              <a:t>2u x 5 km per uur = 10 km.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1619672" y="5248413"/>
            <a:ext cx="5162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700" b="1" dirty="0"/>
              <a:t>AFSTAND = SNELHEID x TIJD</a:t>
            </a:r>
          </a:p>
          <a:p>
            <a:r>
              <a:rPr lang="nl-NL" sz="2700" b="1" dirty="0"/>
              <a:t>(“</a:t>
            </a:r>
            <a:r>
              <a:rPr lang="nl-NL" sz="2700" b="1" dirty="0" err="1"/>
              <a:t>ASTx</a:t>
            </a:r>
            <a:r>
              <a:rPr lang="nl-NL" sz="2700" b="1" dirty="0"/>
              <a:t>”)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3DD11AA-3A68-E223-B73E-81FC201AC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3470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Ezelsbruggetje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 de TA:S SA:T een </a:t>
            </a:r>
            <a:r>
              <a:rPr lang="nl-NL" dirty="0" err="1"/>
              <a:t>ASTeriX</a:t>
            </a:r>
            <a:r>
              <a:rPr lang="nl-NL" dirty="0"/>
              <a:t>.</a:t>
            </a:r>
          </a:p>
          <a:p>
            <a:endParaRPr lang="nl-NL" dirty="0"/>
          </a:p>
          <a:p>
            <a:r>
              <a:rPr lang="nl-NL" dirty="0">
                <a:solidFill>
                  <a:srgbClr val="FF0000"/>
                </a:solidFill>
              </a:rPr>
              <a:t>T</a:t>
            </a:r>
            <a:r>
              <a:rPr lang="nl-NL" sz="900" dirty="0"/>
              <a:t>ijd</a:t>
            </a:r>
            <a:r>
              <a:rPr lang="nl-NL" dirty="0"/>
              <a:t>   = </a:t>
            </a:r>
            <a:r>
              <a:rPr lang="nl-NL" dirty="0">
                <a:solidFill>
                  <a:srgbClr val="FF0000"/>
                </a:solidFill>
              </a:rPr>
              <a:t>A</a:t>
            </a:r>
            <a:r>
              <a:rPr lang="nl-NL" sz="900" dirty="0"/>
              <a:t>fstand</a:t>
            </a:r>
            <a:r>
              <a:rPr lang="nl-NL" dirty="0"/>
              <a:t> :  </a:t>
            </a:r>
            <a:r>
              <a:rPr lang="nl-NL" dirty="0">
                <a:solidFill>
                  <a:srgbClr val="FF0000"/>
                </a:solidFill>
              </a:rPr>
              <a:t>S</a:t>
            </a:r>
            <a:r>
              <a:rPr lang="nl-NL" sz="900" dirty="0"/>
              <a:t>nelheid</a:t>
            </a:r>
          </a:p>
          <a:p>
            <a:r>
              <a:rPr lang="nl-NL" dirty="0">
                <a:solidFill>
                  <a:srgbClr val="FF0000"/>
                </a:solidFill>
              </a:rPr>
              <a:t>S</a:t>
            </a:r>
            <a:r>
              <a:rPr lang="nl-NL" sz="900" dirty="0"/>
              <a:t>nelheid</a:t>
            </a:r>
            <a:r>
              <a:rPr lang="nl-NL" dirty="0"/>
              <a:t> = </a:t>
            </a:r>
            <a:r>
              <a:rPr lang="nl-NL" dirty="0">
                <a:solidFill>
                  <a:srgbClr val="FF0000"/>
                </a:solidFill>
              </a:rPr>
              <a:t>A</a:t>
            </a:r>
            <a:r>
              <a:rPr lang="nl-NL" sz="900" dirty="0"/>
              <a:t>fstand</a:t>
            </a:r>
            <a:r>
              <a:rPr lang="nl-NL" dirty="0"/>
              <a:t> :  </a:t>
            </a:r>
            <a:r>
              <a:rPr lang="nl-NL" dirty="0">
                <a:solidFill>
                  <a:srgbClr val="FF0000"/>
                </a:solidFill>
              </a:rPr>
              <a:t>T</a:t>
            </a:r>
            <a:r>
              <a:rPr lang="nl-NL" sz="900" dirty="0"/>
              <a:t>ijd</a:t>
            </a:r>
            <a:endParaRPr lang="nl-NL" dirty="0"/>
          </a:p>
          <a:p>
            <a:r>
              <a:rPr lang="nl-NL" dirty="0">
                <a:solidFill>
                  <a:srgbClr val="FF0000"/>
                </a:solidFill>
              </a:rPr>
              <a:t>A</a:t>
            </a:r>
            <a:r>
              <a:rPr lang="nl-NL" sz="900" dirty="0"/>
              <a:t>fstand</a:t>
            </a:r>
            <a:r>
              <a:rPr lang="nl-NL" dirty="0"/>
              <a:t> = </a:t>
            </a:r>
            <a:r>
              <a:rPr lang="nl-NL" dirty="0">
                <a:solidFill>
                  <a:srgbClr val="FF0000"/>
                </a:solidFill>
              </a:rPr>
              <a:t>S</a:t>
            </a:r>
            <a:r>
              <a:rPr lang="nl-NL" sz="900" dirty="0"/>
              <a:t>nelheid</a:t>
            </a:r>
            <a:r>
              <a:rPr lang="nl-NL" dirty="0"/>
              <a:t> X </a:t>
            </a:r>
            <a:r>
              <a:rPr lang="nl-NL" dirty="0">
                <a:solidFill>
                  <a:srgbClr val="FF0000"/>
                </a:solidFill>
              </a:rPr>
              <a:t>T</a:t>
            </a:r>
            <a:r>
              <a:rPr lang="nl-NL" sz="900" dirty="0"/>
              <a:t>ijd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4686" y="4333095"/>
            <a:ext cx="1278731" cy="2007394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3"/>
          <a:srcRect t="9898"/>
          <a:stretch/>
        </p:blipFill>
        <p:spPr>
          <a:xfrm>
            <a:off x="4837573" y="4160453"/>
            <a:ext cx="2278464" cy="2052942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F3D70CD-2884-8396-01A6-7AAB08151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238370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5.55556E-6 L 6.25E-7 5.55556E-6 C 0.00039 -0.00393 0.0013 -0.00763 0.00143 -0.01157 C 0.00156 -0.03217 0.00169 -0.06319 6.25E-7 -0.08726 C -0.00026 -0.08981 -0.00052 -0.09235 -0.00079 -0.0949 C -0.00105 -0.10046 -0.00144 -0.10601 -0.00144 -0.11157 C -0.00274 -0.17569 0.00143 -0.15277 -0.00287 -0.17569 C -0.00274 -0.20694 -0.00261 -0.23819 -0.00222 -0.26944 C -0.00196 -0.28286 -0.00222 -0.28078 -0.00079 -0.28865 C -0.00065 -0.29143 0.00091 -0.32198 -0.00079 -0.32708 C -0.00157 -0.32962 -0.00417 -0.32777 -0.00573 -0.32823 C -0.0073 -0.3324 -0.00717 -0.33055 -0.00717 -0.33333 L -0.00287 -0.32708 " pathEditMode="relative" ptsTypes="AAAAAAAAAAA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21DE51-F26C-6086-C4B8-D1F59961F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8.5 Verhoudingen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79C6BA2-43C3-B29F-9695-BC114F55E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Verhoudingstabel gebruiken.</a:t>
            </a:r>
          </a:p>
          <a:p>
            <a:endParaRPr lang="nl-NL" dirty="0"/>
          </a:p>
          <a:p>
            <a:r>
              <a:rPr lang="nl-NL" dirty="0"/>
              <a:t>Stel limonade maak je uit 2 delen siroop en 9 delen water. Je wil een halve liter limonade maken. Hoeveel siroop en water heb je nodig?</a:t>
            </a:r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AF55DA90-4171-0D99-5C78-ED370FDF3F52}"/>
              </a:ext>
            </a:extLst>
          </p:cNvPr>
          <p:cNvGraphicFramePr>
            <a:graphicFrameLocks noGrp="1"/>
          </p:cNvGraphicFramePr>
          <p:nvPr/>
        </p:nvGraphicFramePr>
        <p:xfrm>
          <a:off x="1028700" y="4653136"/>
          <a:ext cx="6096000" cy="14782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74886745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2115908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48108820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09054252"/>
                    </a:ext>
                  </a:extLst>
                </a:gridCol>
              </a:tblGrid>
              <a:tr h="226824">
                <a:tc>
                  <a:txBody>
                    <a:bodyPr/>
                    <a:lstStyle/>
                    <a:p>
                      <a:r>
                        <a:rPr lang="nl-NL" dirty="0"/>
                        <a:t>Ingrediënt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nl-NL" dirty="0"/>
                        <a:t>Delen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Hoeveelheid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604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752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044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570117"/>
                  </a:ext>
                </a:extLst>
              </a:tr>
            </a:tbl>
          </a:graphicData>
        </a:graphic>
      </p:graphicFrame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C593A32-3FB9-8FC6-87D7-C894C0D69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6777157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BEEAC-633F-06C1-54F6-BAF759E45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045DB2-BECF-EFD3-C2BF-EC03696FA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8.5 Verhoudingen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0BD67CF-DB60-C586-C03A-C08E8A3AA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Verhoudingstabel gebruiken.</a:t>
            </a:r>
          </a:p>
          <a:p>
            <a:endParaRPr lang="nl-NL" dirty="0"/>
          </a:p>
          <a:p>
            <a:r>
              <a:rPr lang="nl-NL" dirty="0"/>
              <a:t>Stel limonade maak je uit 2 delen siroop en 9 delen water. Je wil een halve liter limonade maken. Hoeveel siroop en water heb je nodig?</a:t>
            </a:r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7965B600-1FF9-7126-A0AC-9D47889A3C7B}"/>
              </a:ext>
            </a:extLst>
          </p:cNvPr>
          <p:cNvGraphicFramePr>
            <a:graphicFrameLocks noGrp="1"/>
          </p:cNvGraphicFramePr>
          <p:nvPr/>
        </p:nvGraphicFramePr>
        <p:xfrm>
          <a:off x="1028700" y="4509120"/>
          <a:ext cx="6096000" cy="14782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815108">
                  <a:extLst>
                    <a:ext uri="{9D8B030D-6E8A-4147-A177-3AD203B41FA5}">
                      <a16:colId xmlns:a16="http://schemas.microsoft.com/office/drawing/2014/main" val="3748867454"/>
                    </a:ext>
                  </a:extLst>
                </a:gridCol>
                <a:gridCol w="1232892">
                  <a:extLst>
                    <a:ext uri="{9D8B030D-6E8A-4147-A177-3AD203B41FA5}">
                      <a16:colId xmlns:a16="http://schemas.microsoft.com/office/drawing/2014/main" val="32115908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73180146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09054252"/>
                    </a:ext>
                  </a:extLst>
                </a:gridCol>
              </a:tblGrid>
              <a:tr h="226824">
                <a:tc>
                  <a:txBody>
                    <a:bodyPr/>
                    <a:lstStyle/>
                    <a:p>
                      <a:r>
                        <a:rPr lang="nl-NL" dirty="0"/>
                        <a:t>Ingrediënt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Hoeveelheid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604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Siroop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752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044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Limonade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11 </a:t>
                      </a:r>
                      <a:r>
                        <a:rPr lang="nl-NL" sz="1800" dirty="0"/>
                        <a:t>(</a:t>
                      </a:r>
                      <a:r>
                        <a:rPr lang="nl-NL" sz="1400" dirty="0"/>
                        <a:t>2+9)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500 ml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570117"/>
                  </a:ext>
                </a:extLst>
              </a:tr>
            </a:tbl>
          </a:graphicData>
        </a:graphic>
      </p:graphicFrame>
      <p:sp>
        <p:nvSpPr>
          <p:cNvPr id="4" name="Pijl: gekromd omhoog 3">
            <a:extLst>
              <a:ext uri="{FF2B5EF4-FFF2-40B4-BE49-F238E27FC236}">
                <a16:creationId xmlns:a16="http://schemas.microsoft.com/office/drawing/2014/main" id="{57D3AD40-1AD2-FEEB-D282-30DA7BEC4CD9}"/>
              </a:ext>
            </a:extLst>
          </p:cNvPr>
          <p:cNvSpPr/>
          <p:nvPr/>
        </p:nvSpPr>
        <p:spPr>
          <a:xfrm>
            <a:off x="4693433" y="6065676"/>
            <a:ext cx="1008112" cy="360040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Pijl: gekromd omhoog 5">
            <a:extLst>
              <a:ext uri="{FF2B5EF4-FFF2-40B4-BE49-F238E27FC236}">
                <a16:creationId xmlns:a16="http://schemas.microsoft.com/office/drawing/2014/main" id="{29909445-1AEB-769C-0CD8-60BAD567DF62}"/>
              </a:ext>
            </a:extLst>
          </p:cNvPr>
          <p:cNvSpPr/>
          <p:nvPr/>
        </p:nvSpPr>
        <p:spPr>
          <a:xfrm>
            <a:off x="3534273" y="6089214"/>
            <a:ext cx="1008112" cy="360040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0229956-49CC-0C19-ECE8-F970355183D4}"/>
              </a:ext>
            </a:extLst>
          </p:cNvPr>
          <p:cNvSpPr txBox="1"/>
          <p:nvPr/>
        </p:nvSpPr>
        <p:spPr>
          <a:xfrm>
            <a:off x="3752664" y="598740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:11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A929F417-FEFD-CB46-F937-DE3F1246A200}"/>
              </a:ext>
            </a:extLst>
          </p:cNvPr>
          <p:cNvSpPr txBox="1"/>
          <p:nvPr/>
        </p:nvSpPr>
        <p:spPr>
          <a:xfrm>
            <a:off x="4896255" y="5953272"/>
            <a:ext cx="100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x500</a:t>
            </a: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00AB6CA1-D3DA-0CE2-4DB0-469B567D4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602910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78729-723A-77F8-4148-8ABD96C36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FD73C5-8FB8-249A-9635-004468AEE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8.5 Verhoudingen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4763BAF-3B44-4A91-76F7-3C5BD7887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Verhoudingstabel gebruiken.</a:t>
            </a:r>
          </a:p>
          <a:p>
            <a:endParaRPr lang="nl-NL" dirty="0"/>
          </a:p>
          <a:p>
            <a:r>
              <a:rPr lang="nl-NL" dirty="0"/>
              <a:t>Stel limonade maak je uit 2 delen siroop en 9 delen water. Je wil een halve liter limonade maken. Hoeveel siroop en water heb je nodig?</a:t>
            </a:r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14DA1591-18C3-C1C5-FB24-C1A95BBBF34C}"/>
              </a:ext>
            </a:extLst>
          </p:cNvPr>
          <p:cNvGraphicFramePr>
            <a:graphicFrameLocks noGrp="1"/>
          </p:cNvGraphicFramePr>
          <p:nvPr/>
        </p:nvGraphicFramePr>
        <p:xfrm>
          <a:off x="1028700" y="4509120"/>
          <a:ext cx="6096000" cy="14782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815108">
                  <a:extLst>
                    <a:ext uri="{9D8B030D-6E8A-4147-A177-3AD203B41FA5}">
                      <a16:colId xmlns:a16="http://schemas.microsoft.com/office/drawing/2014/main" val="3748867454"/>
                    </a:ext>
                  </a:extLst>
                </a:gridCol>
                <a:gridCol w="1232892">
                  <a:extLst>
                    <a:ext uri="{9D8B030D-6E8A-4147-A177-3AD203B41FA5}">
                      <a16:colId xmlns:a16="http://schemas.microsoft.com/office/drawing/2014/main" val="32115908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73180146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609054252"/>
                    </a:ext>
                  </a:extLst>
                </a:gridCol>
              </a:tblGrid>
              <a:tr h="226824">
                <a:tc>
                  <a:txBody>
                    <a:bodyPr/>
                    <a:lstStyle/>
                    <a:p>
                      <a:r>
                        <a:rPr lang="nl-NL" dirty="0"/>
                        <a:t>Ingrediënt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Hoeveelheid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604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Siroop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91</a:t>
                      </a:r>
                      <a:r>
                        <a:rPr lang="nl-NL" dirty="0"/>
                        <a:t>          </a:t>
                      </a:r>
                      <a:r>
                        <a:rPr lang="nl-NL" sz="1400" dirty="0"/>
                        <a:t>(2:11x500)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752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="1" dirty="0"/>
                        <a:t>409</a:t>
                      </a:r>
                      <a:r>
                        <a:rPr lang="nl-NL" dirty="0"/>
                        <a:t>        </a:t>
                      </a:r>
                      <a:r>
                        <a:rPr lang="nl-NL" sz="1400" dirty="0"/>
                        <a:t>(9:11x500)</a:t>
                      </a:r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044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Limonade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500 ml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570117"/>
                  </a:ext>
                </a:extLst>
              </a:tr>
            </a:tbl>
          </a:graphicData>
        </a:graphic>
      </p:graphicFrame>
      <p:sp>
        <p:nvSpPr>
          <p:cNvPr id="4" name="Pijl: gekromd omhoog 3">
            <a:extLst>
              <a:ext uri="{FF2B5EF4-FFF2-40B4-BE49-F238E27FC236}">
                <a16:creationId xmlns:a16="http://schemas.microsoft.com/office/drawing/2014/main" id="{6284D503-BC6D-3B53-0BEA-0E3D6F919949}"/>
              </a:ext>
            </a:extLst>
          </p:cNvPr>
          <p:cNvSpPr/>
          <p:nvPr/>
        </p:nvSpPr>
        <p:spPr>
          <a:xfrm>
            <a:off x="4693433" y="6065676"/>
            <a:ext cx="1008112" cy="360040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Pijl: gekromd omhoog 5">
            <a:extLst>
              <a:ext uri="{FF2B5EF4-FFF2-40B4-BE49-F238E27FC236}">
                <a16:creationId xmlns:a16="http://schemas.microsoft.com/office/drawing/2014/main" id="{6B4FD1EE-27D1-5045-49C6-A1E1AEE2D3FC}"/>
              </a:ext>
            </a:extLst>
          </p:cNvPr>
          <p:cNvSpPr/>
          <p:nvPr/>
        </p:nvSpPr>
        <p:spPr>
          <a:xfrm>
            <a:off x="3534273" y="6089214"/>
            <a:ext cx="1008112" cy="360040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6837B56-01BE-EB44-95EB-D94A1CCCF0BB}"/>
              </a:ext>
            </a:extLst>
          </p:cNvPr>
          <p:cNvSpPr txBox="1"/>
          <p:nvPr/>
        </p:nvSpPr>
        <p:spPr>
          <a:xfrm>
            <a:off x="3752664" y="598740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:11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015C51E-FFD6-DD5D-AD60-196084D8DF1A}"/>
              </a:ext>
            </a:extLst>
          </p:cNvPr>
          <p:cNvSpPr txBox="1"/>
          <p:nvPr/>
        </p:nvSpPr>
        <p:spPr>
          <a:xfrm>
            <a:off x="4896255" y="5953272"/>
            <a:ext cx="1008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x500</a:t>
            </a: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C7BB4E25-D450-1C97-FFAA-BB1AE3C5E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4346710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1.3|0.6|0.6|0.5|0.5|0.8|0.5|0.6|0.5|0.6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5.5|2.2|8.2|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2|13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10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3|3.6|9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11.3|5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3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|4.9|4.3|5.8|4.3|12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6.7|3.3|3|3.4|4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wadrant">
  <a:themeElements>
    <a:clrScheme name="Kw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Kwadran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w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2304</Words>
  <Application>Microsoft Office PowerPoint</Application>
  <PresentationFormat>Diavoorstelling (4:3)</PresentationFormat>
  <Paragraphs>537</Paragraphs>
  <Slides>54</Slides>
  <Notes>1</Notes>
  <HiddenSlides>0</HiddenSlides>
  <MMClips>5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2</vt:i4>
      </vt:variant>
      <vt:variant>
        <vt:lpstr>Diatitels</vt:lpstr>
      </vt:variant>
      <vt:variant>
        <vt:i4>54</vt:i4>
      </vt:variant>
    </vt:vector>
  </HeadingPairs>
  <TitlesOfParts>
    <vt:vector size="63" baseType="lpstr">
      <vt:lpstr>Arial</vt:lpstr>
      <vt:lpstr>Calibri</vt:lpstr>
      <vt:lpstr>Cambria Math</vt:lpstr>
      <vt:lpstr>Times New Roman</vt:lpstr>
      <vt:lpstr>Trebuchet MS</vt:lpstr>
      <vt:lpstr>Wingdings</vt:lpstr>
      <vt:lpstr>Wingdings 2</vt:lpstr>
      <vt:lpstr>H1.4-1.6-oudpp</vt:lpstr>
      <vt:lpstr>Kwadrant</vt:lpstr>
      <vt:lpstr>Wiskunde 3Tl</vt:lpstr>
      <vt:lpstr>Wiskunde leer je door:</vt:lpstr>
      <vt:lpstr>Kwadraten</vt:lpstr>
      <vt:lpstr>Machten</vt:lpstr>
      <vt:lpstr>Machten</vt:lpstr>
      <vt:lpstr>8.1 Grote getallen</vt:lpstr>
      <vt:lpstr>Algemeen - Meters</vt:lpstr>
      <vt:lpstr>Algemeen - Liter</vt:lpstr>
      <vt:lpstr>Algemeen - Gewicht</vt:lpstr>
      <vt:lpstr>Mateneenheden van informatie</vt:lpstr>
      <vt:lpstr>De drie vragen</vt:lpstr>
      <vt:lpstr>Vraag 1: hoeveel stapjes?</vt:lpstr>
      <vt:lpstr>Vraag 2: Delen of vermenigvuldigen</vt:lpstr>
      <vt:lpstr>Vraag 2: Delen of vermenigvuldigen</vt:lpstr>
      <vt:lpstr>Vraag 3: De factor?</vt:lpstr>
      <vt:lpstr>Vraag 3: De factor?</vt:lpstr>
      <vt:lpstr>Zelfstandig werken</vt:lpstr>
      <vt:lpstr>8.2 Wetenschappelijke notatie</vt:lpstr>
      <vt:lpstr>Notatie</vt:lpstr>
      <vt:lpstr>Wetenschappelijke Notatie</vt:lpstr>
      <vt:lpstr>Wetenschappelijke Notatie</vt:lpstr>
      <vt:lpstr>kleine getallen</vt:lpstr>
      <vt:lpstr>Notatie</vt:lpstr>
      <vt:lpstr>Notatie kleine getallen</vt:lpstr>
      <vt:lpstr>Notatie kleine getallen</vt:lpstr>
      <vt:lpstr>Met Rekenmachine</vt:lpstr>
      <vt:lpstr>Met rekenmachine</vt:lpstr>
      <vt:lpstr>Met rekenmachine</vt:lpstr>
      <vt:lpstr>Met rekenmachine</vt:lpstr>
      <vt:lpstr>8.3 Eenheden van tijd</vt:lpstr>
      <vt:lpstr>8.3 Eenheden van tijd</vt:lpstr>
      <vt:lpstr>Tijdeenheden omrekenen</vt:lpstr>
      <vt:lpstr>Tijdeenheden omrekenen</vt:lpstr>
      <vt:lpstr>Tijdeenheden omrekenen</vt:lpstr>
      <vt:lpstr>Tijdeenheden omrekenen, vanuit decimale getallen</vt:lpstr>
      <vt:lpstr>Tijdeenheden omrekenen, vanuit decimale getallen</vt:lpstr>
      <vt:lpstr>Van uren&amp;minuten naar uren (decimaal)</vt:lpstr>
      <vt:lpstr>Van uren naar uren&amp;Minuten&amp;secondes</vt:lpstr>
      <vt:lpstr>8.4 Eenheden van snelheid</vt:lpstr>
      <vt:lpstr>Eenheden van snelheid</vt:lpstr>
      <vt:lpstr>Van m/s naar km/u</vt:lpstr>
      <vt:lpstr>Van KM/u naar m/s</vt:lpstr>
      <vt:lpstr>Tijd, snelheid, afstand</vt:lpstr>
      <vt:lpstr>Tijd, snelheid, afstand</vt:lpstr>
      <vt:lpstr>Tijd, snelheid, afstand</vt:lpstr>
      <vt:lpstr>Tijd, snelheid, afstand</vt:lpstr>
      <vt:lpstr>Afstand, Tijd en Snelheid</vt:lpstr>
      <vt:lpstr>Tijd berekenen</vt:lpstr>
      <vt:lpstr>Snelheid berekenen</vt:lpstr>
      <vt:lpstr>Afstand berekenen</vt:lpstr>
      <vt:lpstr>Ezelsbruggetje</vt:lpstr>
      <vt:lpstr>8.5 Verhoudingen</vt:lpstr>
      <vt:lpstr>8.5 Verhoudingen</vt:lpstr>
      <vt:lpstr>8.5 Verhoudingen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229</cp:revision>
  <dcterms:created xsi:type="dcterms:W3CDTF">2013-09-15T12:09:42Z</dcterms:created>
  <dcterms:modified xsi:type="dcterms:W3CDTF">2026-07-25T09:44:58Z</dcterms:modified>
</cp:coreProperties>
</file>