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6" r:id="rId2"/>
    <p:sldId id="309" r:id="rId3"/>
    <p:sldId id="404" r:id="rId4"/>
    <p:sldId id="405" r:id="rId5"/>
    <p:sldId id="407" r:id="rId6"/>
    <p:sldId id="401" r:id="rId7"/>
    <p:sldId id="406" r:id="rId8"/>
    <p:sldId id="408" r:id="rId9"/>
    <p:sldId id="409" r:id="rId10"/>
    <p:sldId id="415" r:id="rId11"/>
    <p:sldId id="416" r:id="rId12"/>
    <p:sldId id="410" r:id="rId13"/>
    <p:sldId id="411" r:id="rId14"/>
    <p:sldId id="412" r:id="rId15"/>
    <p:sldId id="413" r:id="rId16"/>
    <p:sldId id="414" r:id="rId17"/>
    <p:sldId id="417" r:id="rId18"/>
    <p:sldId id="419" r:id="rId19"/>
    <p:sldId id="420" r:id="rId20"/>
    <p:sldId id="421" r:id="rId21"/>
    <p:sldId id="353" r:id="rId22"/>
    <p:sldId id="356" r:id="rId23"/>
    <p:sldId id="392" r:id="rId24"/>
    <p:sldId id="361" r:id="rId25"/>
    <p:sldId id="368" r:id="rId26"/>
    <p:sldId id="370" r:id="rId27"/>
    <p:sldId id="371" r:id="rId28"/>
    <p:sldId id="374" r:id="rId29"/>
    <p:sldId id="375" r:id="rId30"/>
    <p:sldId id="376" r:id="rId31"/>
    <p:sldId id="379" r:id="rId32"/>
    <p:sldId id="378" r:id="rId33"/>
    <p:sldId id="377" r:id="rId34"/>
    <p:sldId id="422" r:id="rId35"/>
    <p:sldId id="346" r:id="rId36"/>
    <p:sldId id="351" r:id="rId37"/>
    <p:sldId id="350" r:id="rId38"/>
    <p:sldId id="349" r:id="rId39"/>
    <p:sldId id="424" r:id="rId40"/>
    <p:sldId id="426" r:id="rId41"/>
    <p:sldId id="425" r:id="rId42"/>
    <p:sldId id="427" r:id="rId43"/>
    <p:sldId id="448" r:id="rId44"/>
    <p:sldId id="428" r:id="rId45"/>
    <p:sldId id="429" r:id="rId46"/>
    <p:sldId id="430" r:id="rId47"/>
    <p:sldId id="431" r:id="rId48"/>
    <p:sldId id="432" r:id="rId49"/>
    <p:sldId id="437" r:id="rId50"/>
    <p:sldId id="438" r:id="rId51"/>
    <p:sldId id="439" r:id="rId52"/>
    <p:sldId id="440" r:id="rId53"/>
    <p:sldId id="441" r:id="rId54"/>
    <p:sldId id="442" r:id="rId55"/>
    <p:sldId id="443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660"/>
  </p:normalViewPr>
  <p:slideViewPr>
    <p:cSldViewPr>
      <p:cViewPr varScale="1">
        <p:scale>
          <a:sx n="78" d="100"/>
          <a:sy n="78" d="100"/>
        </p:scale>
        <p:origin x="1478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3T05:45:39.3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1 24575,'-5'0'0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3T05:45:42.1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3T05:45:57.52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3T05:46:01.668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13T05:46:04.095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0T10:23:09.927"/>
    </inkml:context>
    <inkml:brush xml:id="br0">
      <inkml:brushProperty name="width" value="0.025" units="cm"/>
      <inkml:brushProperty name="height" value="0.025" units="cm"/>
      <inkml:brushProperty name="color" value="#E71224"/>
      <inkml:brushProperty name="ignorePressure" value="1"/>
    </inkml:brush>
  </inkml:definitions>
  <inkml:trace contextRef="#ctx0" brushRef="#br0">314 0,'228'219,"-211"-203,12 11,-28-25,1 0,-1-1,1 1,-1 0,0 0,0 0,0 0,0 0,0 0,0 0,-1 0,1 1,-1 1,0-3,0 0,0 0,0 0,-1 0,1 0,0 0,-1 0,1 0,-1 0,1 0,-1 0,0-1,1 1,-1 0,0 0,1-1,-1 1,0 0,0-1,0 1,0-1,0 1,1-1,-1 0,-2 1,-30 8,25-7,-248 70,216-61,-1 2,1 1,-39 21,72-31,0 0,1 0,0 0,0 1,0-1,1 1,-1 1,1-1,0 1,1 0,-1 0,-6 13,10-15,-1 0,1-1,0 1,0 0,0 0,0-1,1 1,-1 0,1 0,0 0,0 0,1 0,-1 0,1 0,0-1,0 1,0 0,0 0,1-1,-1 1,1-1,0 1,0-1,1 0,-1 0,3 3,8 6,0-1,1 0,0-1,20 11,-16-9,1-2,1-1,0 0,0-1,36 8,10 4,-35-8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5-20T10:23:10.627"/>
    </inkml:context>
    <inkml:brush xml:id="br0">
      <inkml:brushProperty name="width" value="0.025" units="cm"/>
      <inkml:brushProperty name="height" value="0.025" units="cm"/>
      <inkml:brushProperty name="color" value="#E71224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9A774A-3181-4E18-8448-B3FCAD5E1474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24E43-1866-41F8-9497-0BFE102F4F6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146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58C63AF4-348E-40F0-B61C-A8EBE5561AB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A5120-50D6-4F13-932A-9EF1B06F521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F0B9A19-E2B6-47F0-9558-E7E904198E31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7D1BB-DAC6-41B1-A8DC-2E35F3B9607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C305-1E74-402D-8EBA-EDC19E7B9772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0DB2E-5E18-40B3-BAB8-10CA11A88DD7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9953B-D89F-4160-8B41-A88C5A3A8619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E158D-C504-40AE-8263-F09B752026AA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03E8BC-A866-4FD4-92B4-35B8EA641C3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F1C80-8F4C-4F34-B33A-55CA833C9BF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662AC9-BFB3-4BC9-823C-2E780954159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013DECC-7A85-484D-8B61-AB76C9859506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5" Type="http://schemas.openxmlformats.org/officeDocument/2006/relationships/image" Target="../media/image17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4.png"/><Relationship Id="rId7" Type="http://schemas.openxmlformats.org/officeDocument/2006/relationships/customXml" Target="../ink/ink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customXml" Target="../ink/ink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9: Grafieken en Vergelijkingen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9F7495C-2C0A-28CA-910E-B8BF7455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945F523-7C40-1D63-37B6-AD184159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Formule:	 y = 2x -3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Tabel:</a:t>
            </a:r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  <a:p>
            <a:pPr eaLnBrk="1" hangingPunct="1">
              <a:defRPr/>
            </a:pPr>
            <a:r>
              <a:rPr lang="nl-NL" altLang="en-US" dirty="0"/>
              <a:t>Grafiek: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484204"/>
              </p:ext>
            </p:extLst>
          </p:nvPr>
        </p:nvGraphicFramePr>
        <p:xfrm>
          <a:off x="2114043" y="2636912"/>
          <a:ext cx="6023990" cy="838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47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x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8">
                <a:tc>
                  <a:txBody>
                    <a:bodyPr/>
                    <a:lstStyle/>
                    <a:p>
                      <a:r>
                        <a:rPr lang="nl-NL" sz="1800" dirty="0"/>
                        <a:t>y</a:t>
                      </a: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/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endParaRPr lang="nl-NL" sz="1800" dirty="0"/>
                    </a:p>
                  </a:txBody>
                  <a:tcPr marT="45700" marB="45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3638" y="3860800"/>
            <a:ext cx="26924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8059EA-E221-9CF2-5C22-B3A9906B9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7289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X-as en Y-as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5753"/>
            <a:ext cx="4058766" cy="41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al 2"/>
          <p:cNvSpPr/>
          <p:nvPr/>
        </p:nvSpPr>
        <p:spPr>
          <a:xfrm>
            <a:off x="6012160" y="4293096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Ovaal 5"/>
          <p:cNvSpPr/>
          <p:nvPr/>
        </p:nvSpPr>
        <p:spPr>
          <a:xfrm>
            <a:off x="3923928" y="2204864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13378F4-50C0-8AA1-650F-B05E3DAF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05920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l-NL" dirty="0"/>
              <a:t>herhaling</a:t>
            </a:r>
          </a:p>
        </p:txBody>
      </p:sp>
      <p:sp>
        <p:nvSpPr>
          <p:cNvPr id="7171" name="Tijdelijke aanduiding voor inhoud 2"/>
          <p:cNvSpPr>
            <a:spLocks noGrp="1"/>
          </p:cNvSpPr>
          <p:nvPr>
            <p:ph idx="1"/>
          </p:nvPr>
        </p:nvSpPr>
        <p:spPr>
          <a:xfrm>
            <a:off x="468313" y="1700213"/>
            <a:ext cx="7239000" cy="4846637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en-US" dirty="0"/>
              <a:t>Oorsprong (0,0)</a:t>
            </a:r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marL="0" indent="0" eaLnBrk="1" hangingPunct="1">
              <a:buFont typeface="Wingdings 2" pitchFamily="18" charset="2"/>
              <a:buNone/>
              <a:defRPr/>
            </a:pPr>
            <a:endParaRPr lang="nl-NL" altLang="en-US" dirty="0"/>
          </a:p>
          <a:p>
            <a:pPr eaLnBrk="1" hangingPunct="1">
              <a:defRPr/>
            </a:pPr>
            <a:endParaRPr lang="nl-NL" alt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5753"/>
            <a:ext cx="4058766" cy="41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al 5"/>
          <p:cNvSpPr/>
          <p:nvPr/>
        </p:nvSpPr>
        <p:spPr>
          <a:xfrm>
            <a:off x="4055885" y="4140803"/>
            <a:ext cx="720080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BD1C9A-5476-A9B1-3F1D-7304B0E58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3617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Grafiek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sz="1800" dirty="0"/>
          </a:p>
          <a:p>
            <a:r>
              <a:rPr lang="nl-NL" sz="1800" dirty="0"/>
              <a:t>Variabele boven= x-as</a:t>
            </a:r>
          </a:p>
          <a:p>
            <a:r>
              <a:rPr lang="nl-NL" sz="1800" dirty="0"/>
              <a:t>Variabele beneden = y-as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616624" cy="70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967" y="2861680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al 7"/>
          <p:cNvSpPr/>
          <p:nvPr/>
        </p:nvSpPr>
        <p:spPr>
          <a:xfrm>
            <a:off x="6804248" y="4357616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6111171" y="5733256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6472943" y="50642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274967" y="26652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</a:t>
            </a:r>
          </a:p>
        </p:txBody>
      </p:sp>
      <p:cxnSp>
        <p:nvCxnSpPr>
          <p:cNvPr id="6" name="Rechte verbindingslijn 5"/>
          <p:cNvCxnSpPr/>
          <p:nvPr/>
        </p:nvCxnSpPr>
        <p:spPr>
          <a:xfrm flipV="1">
            <a:off x="5856375" y="3886954"/>
            <a:ext cx="1233137" cy="2304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2003BB-BA54-621B-B237-E4DA9A408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608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5BF5C-3CD8-4AD6-AB8A-BF3CB400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Assenstelsel en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56EF1E-6401-405B-9A9F-83A84109D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Stapgrootte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A5B3BB2-AFFA-4D81-8D28-081EAE5455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18" t="26292" r="19355" b="7979"/>
          <a:stretch/>
        </p:blipFill>
        <p:spPr>
          <a:xfrm>
            <a:off x="2123728" y="2564904"/>
            <a:ext cx="4464496" cy="338219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8CC04CC-A063-490A-A024-7EAE5C288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2852936"/>
            <a:ext cx="762066" cy="76206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E7473C9-DBF2-4BAB-BB99-88781C063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398" y="3652011"/>
            <a:ext cx="762066" cy="762066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423825A-8FE4-C853-A25E-3A749230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8242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5BF5C-3CD8-4AD6-AB8A-BF3CB400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Assenstelsel en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56EF1E-6401-405B-9A9F-83A84109D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Scheurlijn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45A141-8E60-4D70-A5A6-4F6D5EE3E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708920"/>
            <a:ext cx="4050537" cy="357061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29BEEE59-D5A5-4859-900D-611BF9EAB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5085184"/>
            <a:ext cx="762066" cy="7620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FCF1BD-1A4C-3C3B-AD89-EFBB11FC1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8397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47B18-2B43-4D9B-B3F1-621819C92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 assenstelsel en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A434FE-7830-4410-9DE3-768B282FE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Grafiek bij tabel tekenen? </a:t>
            </a:r>
          </a:p>
          <a:p>
            <a:endParaRPr lang="nl-NL" dirty="0"/>
          </a:p>
          <a:p>
            <a:r>
              <a:rPr lang="nl-NL" dirty="0"/>
              <a:t>Stappenplan: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Teken de assen maximaal 10 cm lang.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Variabele boven in tabel komt op x-as.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Variabele beneden komt op y-as.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Bekijk je gegevens en bepaal een scheurlijn (indien nodig).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Bekijk je gegevens en bepaal een goede stapgrootte.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35C4E5-A284-C3DB-5E18-342ADEFED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6933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FB5A8-63B6-4C94-95AA-51F3C0F5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Assenstelsel en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BAADA0-A736-4034-A5AD-55B9BC673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19B294D-61EA-4D90-910E-441057B36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541770"/>
            <a:ext cx="3822368" cy="2866776"/>
          </a:xfrm>
          <a:prstGeom prst="rect">
            <a:avLst/>
          </a:prstGeom>
          <a:effectLst/>
        </p:spPr>
      </p:pic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5D3EFC7-72FF-4CA3-A77E-4249E7E28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921519"/>
              </p:ext>
            </p:extLst>
          </p:nvPr>
        </p:nvGraphicFramePr>
        <p:xfrm>
          <a:off x="1136816" y="2276872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79356413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158700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4957769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4482577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560552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96090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F58E7FBC-51C8-4808-9146-B54E399FA3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r="35873" b="14370"/>
          <a:stretch/>
        </p:blipFill>
        <p:spPr>
          <a:xfrm>
            <a:off x="1477467" y="3577900"/>
            <a:ext cx="2448272" cy="283064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80E7B467-B62A-7856-94E1-987BFD708013}"/>
                  </a:ext>
                </a:extLst>
              </p14:cNvPr>
              <p14:cNvContentPartPr/>
              <p14:nvPr/>
            </p14:nvContentPartPr>
            <p14:xfrm>
              <a:off x="2028240" y="4654224"/>
              <a:ext cx="1800" cy="36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80E7B467-B62A-7856-94E1-987BFD7080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22120" y="4648104"/>
                <a:ext cx="1404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4DFD7E37-A9D7-D115-29DD-3DA86A1339AA}"/>
                  </a:ext>
                </a:extLst>
              </p14:cNvPr>
              <p14:cNvContentPartPr/>
              <p14:nvPr/>
            </p14:nvContentPartPr>
            <p14:xfrm>
              <a:off x="2395800" y="4297464"/>
              <a:ext cx="360" cy="36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4DFD7E37-A9D7-D115-29DD-3DA86A1339A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89680" y="4291344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877AA08A-2B57-77F9-5AF3-BF5FF82A9075}"/>
                  </a:ext>
                </a:extLst>
              </p14:cNvPr>
              <p14:cNvContentPartPr/>
              <p14:nvPr/>
            </p14:nvContentPartPr>
            <p14:xfrm>
              <a:off x="3117960" y="3574944"/>
              <a:ext cx="360" cy="36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877AA08A-2B57-77F9-5AF3-BF5FF82A907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54960" y="351230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1B47FE68-410A-094B-64EC-B9EAAE661F95}"/>
                  </a:ext>
                </a:extLst>
              </p14:cNvPr>
              <p14:cNvContentPartPr/>
              <p14:nvPr/>
            </p14:nvContentPartPr>
            <p14:xfrm>
              <a:off x="2021040" y="4654224"/>
              <a:ext cx="360" cy="36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1B47FE68-410A-094B-64EC-B9EAAE661F9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58040" y="4591584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90C04F22-254F-3469-3C90-3714B53A0B1C}"/>
                  </a:ext>
                </a:extLst>
              </p14:cNvPr>
              <p14:cNvContentPartPr/>
              <p14:nvPr/>
            </p14:nvContentPartPr>
            <p14:xfrm>
              <a:off x="2386440" y="4288464"/>
              <a:ext cx="360" cy="3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90C04F22-254F-3469-3C90-3714B53A0B1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323440" y="4225464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D6CB4B7B-22D8-53D6-FD1E-81B76A98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77751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FB5A8-63B6-4C94-95AA-51F3C0F5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Assenstelsel en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8BAADA0-A736-4034-A5AD-55B9BC673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19B294D-61EA-4D90-910E-441057B36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3541770"/>
            <a:ext cx="3822368" cy="2866776"/>
          </a:xfrm>
          <a:prstGeom prst="rect">
            <a:avLst/>
          </a:prstGeom>
          <a:effectLst/>
        </p:spPr>
      </p:pic>
      <p:graphicFrame>
        <p:nvGraphicFramePr>
          <p:cNvPr id="5" name="Tabel 5">
            <a:extLst>
              <a:ext uri="{FF2B5EF4-FFF2-40B4-BE49-F238E27FC236}">
                <a16:creationId xmlns:a16="http://schemas.microsoft.com/office/drawing/2014/main" id="{55D3EFC7-72FF-4CA3-A77E-4249E7E28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7334895"/>
              </p:ext>
            </p:extLst>
          </p:nvPr>
        </p:nvGraphicFramePr>
        <p:xfrm>
          <a:off x="1136816" y="2276872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79356413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1587008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4957769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24482577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560552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96090"/>
                  </a:ext>
                </a:extLst>
              </a:tr>
            </a:tbl>
          </a:graphicData>
        </a:graphic>
      </p:graphicFrame>
      <p:pic>
        <p:nvPicPr>
          <p:cNvPr id="7" name="Afbeelding 6">
            <a:extLst>
              <a:ext uri="{FF2B5EF4-FFF2-40B4-BE49-F238E27FC236}">
                <a16:creationId xmlns:a16="http://schemas.microsoft.com/office/drawing/2014/main" id="{F58E7FBC-51C8-4808-9146-B54E399FA3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6" r="35873" b="58760"/>
          <a:stretch/>
        </p:blipFill>
        <p:spPr>
          <a:xfrm>
            <a:off x="1477467" y="3577900"/>
            <a:ext cx="2448272" cy="136326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089AAE1-2EAA-462C-BD79-59B4F920E8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9345"/>
          <a:stretch/>
        </p:blipFill>
        <p:spPr>
          <a:xfrm>
            <a:off x="1477467" y="4891307"/>
            <a:ext cx="2450804" cy="5842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D24A0148-A4EC-444C-AFD3-2120F88C3488}"/>
                  </a:ext>
                </a:extLst>
              </p14:cNvPr>
              <p14:cNvContentPartPr/>
              <p14:nvPr/>
            </p14:nvContentPartPr>
            <p14:xfrm>
              <a:off x="1900428" y="4797522"/>
              <a:ext cx="217080" cy="29124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D24A0148-A4EC-444C-AFD3-2120F88C34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96108" y="4793202"/>
                <a:ext cx="225720" cy="29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1152366B-2236-4C04-B7CC-C08F7308625A}"/>
                  </a:ext>
                </a:extLst>
              </p14:cNvPr>
              <p14:cNvContentPartPr/>
              <p14:nvPr/>
            </p14:nvContentPartPr>
            <p14:xfrm>
              <a:off x="1736268" y="5886522"/>
              <a:ext cx="360" cy="3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1152366B-2236-4C04-B7CC-C08F7308625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31948" y="5882202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493B3A8-FD68-BC4E-1595-8906CBED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5816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43E21-FB8C-47B4-BBB9-3EF1BFE0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9.1 bijzondere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07F46A-FC67-45B3-850A-171E288B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Drie bijzondere grafieken: 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Horizontale grafiek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Verticale grafiek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Grafiek y = x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D6272F5-C9DA-DF89-7BBA-940C01179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1983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43E21-FB8C-47B4-BBB9-3EF1BFE0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9.1 bijzondere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07F46A-FC67-45B3-850A-171E288B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Horizontale grafiek: </a:t>
            </a:r>
          </a:p>
        </p:txBody>
      </p:sp>
      <p:pic>
        <p:nvPicPr>
          <p:cNvPr id="5" name="Afbeelding 4" descr="Afbeelding met wit, vies, dag&#10;&#10;Automatisch gegenereerde beschrijving">
            <a:extLst>
              <a:ext uri="{FF2B5EF4-FFF2-40B4-BE49-F238E27FC236}">
                <a16:creationId xmlns:a16="http://schemas.microsoft.com/office/drawing/2014/main" id="{ABA1FB23-4F05-433F-84D2-268A9A1BF8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"/>
          <a:stretch/>
        </p:blipFill>
        <p:spPr>
          <a:xfrm>
            <a:off x="1115616" y="2600034"/>
            <a:ext cx="6173266" cy="400237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D29F361-19D1-0658-7534-6F4D5054BFDC}"/>
              </a:ext>
            </a:extLst>
          </p:cNvPr>
          <p:cNvSpPr txBox="1"/>
          <p:nvPr/>
        </p:nvSpPr>
        <p:spPr>
          <a:xfrm>
            <a:off x="4076700" y="1609725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y = 3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90ABFF-08C9-CC6D-FBBF-79218492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904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43E21-FB8C-47B4-BBB9-3EF1BFE0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9.1 bijzondere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07F46A-FC67-45B3-850A-171E288B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Verticale grafiek: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 descr="Afbeelding met wit, vies, dag&#10;&#10;Automatisch gegenereerde beschrijving">
            <a:extLst>
              <a:ext uri="{FF2B5EF4-FFF2-40B4-BE49-F238E27FC236}">
                <a16:creationId xmlns:a16="http://schemas.microsoft.com/office/drawing/2014/main" id="{B654166A-D69C-4D4B-B2F4-72888BFCCF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" b="-4493"/>
          <a:stretch/>
        </p:blipFill>
        <p:spPr>
          <a:xfrm>
            <a:off x="1043608" y="2633815"/>
            <a:ext cx="6424365" cy="4002379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2C4EA5D-829B-EEF9-13F4-C2F8983867EE}"/>
              </a:ext>
            </a:extLst>
          </p:cNvPr>
          <p:cNvSpPr txBox="1"/>
          <p:nvPr/>
        </p:nvSpPr>
        <p:spPr>
          <a:xfrm>
            <a:off x="3923928" y="1609725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x = 2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5096B0-881C-9377-37EB-FA5C70AD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3048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43E21-FB8C-47B4-BBB9-3EF1BFE07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9.1 bijzondere grafieken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07F46A-FC67-45B3-850A-171E288B1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Grafiek = ? 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6BD588B-15B0-415E-8568-849800C046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r="819"/>
          <a:stretch/>
        </p:blipFill>
        <p:spPr>
          <a:xfrm>
            <a:off x="864517" y="2564904"/>
            <a:ext cx="6371779" cy="378635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432923E-4AA7-E1B3-A786-DE4A12E4E3A4}"/>
              </a:ext>
            </a:extLst>
          </p:cNvPr>
          <p:cNvSpPr txBox="1"/>
          <p:nvPr/>
        </p:nvSpPr>
        <p:spPr>
          <a:xfrm>
            <a:off x="3563888" y="1609725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y = x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5D3AE5-5D7B-57EF-28D2-9259FFA6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9471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Huren van tent 1</a:t>
            </a:r>
          </a:p>
          <a:p>
            <a:r>
              <a:rPr lang="nl-NL" dirty="0"/>
              <a:t>Formule:			h = 80 + 250w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Huren van tent 2</a:t>
            </a:r>
          </a:p>
          <a:p>
            <a:r>
              <a:rPr lang="nl-NL" dirty="0"/>
              <a:t>Formule:			h = 20 + 270w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EBE33B-4F2C-E1FD-65D3-345B072FB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36212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Somformule (2 formules bij elkaar optellen)</a:t>
            </a:r>
          </a:p>
          <a:p>
            <a:endParaRPr lang="nl-NL" dirty="0"/>
          </a:p>
          <a:p>
            <a:r>
              <a:rPr lang="nl-NL" dirty="0"/>
              <a:t>Formule:			h = 80 + 250w</a:t>
            </a:r>
          </a:p>
          <a:p>
            <a:r>
              <a:rPr lang="nl-NL" dirty="0"/>
              <a:t>Formule:			</a:t>
            </a:r>
            <a:r>
              <a:rPr lang="nl-NL" u="sng" dirty="0"/>
              <a:t>h = 20 + 270w </a:t>
            </a:r>
            <a:r>
              <a:rPr lang="nl-NL" sz="4400" dirty="0"/>
              <a:t> +</a:t>
            </a:r>
          </a:p>
          <a:p>
            <a:endParaRPr lang="nl-NL" dirty="0"/>
          </a:p>
          <a:p>
            <a:r>
              <a:rPr lang="nl-NL" dirty="0"/>
              <a:t>Somformule		h = 100 + 520w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DEFE28A-CFB6-D8A9-6B57-25731032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4086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Verschilformule (2 formules van elkaar af)</a:t>
            </a:r>
          </a:p>
          <a:p>
            <a:endParaRPr lang="nl-NL" dirty="0"/>
          </a:p>
          <a:p>
            <a:r>
              <a:rPr lang="nl-NL" dirty="0"/>
              <a:t>Formule:			h = 80 + 250w</a:t>
            </a:r>
          </a:p>
          <a:p>
            <a:r>
              <a:rPr lang="nl-NL" dirty="0"/>
              <a:t>Formule:			</a:t>
            </a:r>
            <a:r>
              <a:rPr lang="nl-NL" u="sng" dirty="0"/>
              <a:t>h = 20 + 270w </a:t>
            </a:r>
            <a:r>
              <a:rPr lang="nl-NL" sz="4400" dirty="0"/>
              <a:t> -</a:t>
            </a:r>
          </a:p>
          <a:p>
            <a:endParaRPr lang="nl-NL" dirty="0"/>
          </a:p>
          <a:p>
            <a:r>
              <a:rPr lang="nl-NL" dirty="0"/>
              <a:t>Verschilformule		h = 60 - 20w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B59E10E-6630-4B97-BF6A-E62F075A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4869160"/>
            <a:ext cx="2466975" cy="18573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00D387-D168-85DE-D45A-CEF62E7A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65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F2177-BBD3-4D75-97DC-7DA8626A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A88946-9F60-4BD6-A087-853981720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78" y="1628800"/>
            <a:ext cx="7239000" cy="4846638"/>
          </a:xfrm>
        </p:spPr>
        <p:txBody>
          <a:bodyPr/>
          <a:lstStyle/>
          <a:p>
            <a:r>
              <a:rPr lang="nl-NL" dirty="0"/>
              <a:t>2 formules</a:t>
            </a:r>
          </a:p>
          <a:p>
            <a:endParaRPr lang="nl-NL" dirty="0"/>
          </a:p>
          <a:p>
            <a:r>
              <a:rPr lang="nl-NL" dirty="0"/>
              <a:t>Je maakt er óf een somformule óf een verschilformule van.</a:t>
            </a:r>
          </a:p>
          <a:p>
            <a:endParaRPr lang="nl-NL" dirty="0"/>
          </a:p>
          <a:p>
            <a:r>
              <a:rPr lang="nl-NL" dirty="0"/>
              <a:t>Je tekent de grafiek.</a:t>
            </a:r>
          </a:p>
          <a:p>
            <a:endParaRPr lang="nl-NL" dirty="0"/>
          </a:p>
          <a:p>
            <a:r>
              <a:rPr lang="nl-NL" dirty="0"/>
              <a:t>Somformule 	=&gt; somgrafiek</a:t>
            </a:r>
          </a:p>
          <a:p>
            <a:r>
              <a:rPr lang="nl-NL" dirty="0"/>
              <a:t>Verschilformule 	=&gt; verschilgrafiek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CC668A-E6D4-0E63-E81E-1114B3EB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549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F2177-BBD3-4D75-97DC-7DA8626A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9.2 som- en verschilgrafiek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A88946-9F60-4BD6-A087-853981720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78" y="1628800"/>
            <a:ext cx="7239000" cy="4846638"/>
          </a:xfrm>
        </p:spPr>
        <p:txBody>
          <a:bodyPr/>
          <a:lstStyle/>
          <a:p>
            <a:r>
              <a:rPr lang="nl-NL" dirty="0"/>
              <a:t>Geen formule, alleen data in een tabel: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Je maakt in 1 assenstelsel 3 grafieken:</a:t>
            </a:r>
          </a:p>
          <a:p>
            <a:pPr lvl="1"/>
            <a:r>
              <a:rPr lang="nl-NL" dirty="0"/>
              <a:t>Omzet</a:t>
            </a:r>
          </a:p>
          <a:p>
            <a:pPr lvl="1"/>
            <a:r>
              <a:rPr lang="nl-NL" dirty="0"/>
              <a:t>Kosten</a:t>
            </a:r>
          </a:p>
          <a:p>
            <a:pPr lvl="1"/>
            <a:r>
              <a:rPr lang="nl-NL" dirty="0"/>
              <a:t>Omzet - kosten</a:t>
            </a: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51AB74B-920A-4607-9DCE-2FF86E545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614642"/>
              </p:ext>
            </p:extLst>
          </p:nvPr>
        </p:nvGraphicFramePr>
        <p:xfrm>
          <a:off x="1359240" y="2533946"/>
          <a:ext cx="6096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97411502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8587173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67544607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0849588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88119079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096655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2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Omzet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32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38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Omzet-kosten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rgbClr val="FF0000"/>
                          </a:solidFill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6780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877924C4-2083-50DC-88A9-FC5FB4FBD64A}"/>
              </a:ext>
            </a:extLst>
          </p:cNvPr>
          <p:cNvSpPr txBox="1"/>
          <p:nvPr/>
        </p:nvSpPr>
        <p:spPr>
          <a:xfrm>
            <a:off x="5796136" y="580526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Opgaves: 13,14,(15), 16, 19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D057AD4-7304-ACBF-F635-CDEE66C4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9.3 Oplossen met de Balansmethode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2800" dirty="0" err="1"/>
              <a:t>Bijv</a:t>
            </a:r>
            <a:r>
              <a:rPr lang="nl-NL" sz="2800" dirty="0"/>
              <a:t>: 4a + 1  = 13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endParaRPr lang="nl-NL" sz="2800" dirty="0"/>
          </a:p>
          <a:p>
            <a:pPr>
              <a:defRPr/>
            </a:pPr>
            <a:r>
              <a:rPr lang="nl-NL" sz="2800" dirty="0"/>
              <a:t>Doel: een vergelijking </a:t>
            </a:r>
            <a:r>
              <a:rPr lang="nl-NL" sz="2800" i="1" dirty="0"/>
              <a:t>oplossen</a:t>
            </a:r>
            <a:r>
              <a:rPr lang="nl-NL" sz="2800" dirty="0"/>
              <a:t>. Uitrekenen wat de juiste waarde van “a” is.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De weegschaal (balans) moet altijd in evenwicht blijven!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24744"/>
            <a:ext cx="21290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522BF8B-6DBD-F9F9-5EF2-B6426B8B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34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Links en rechts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 </a:t>
            </a:r>
            <a:r>
              <a:rPr lang="nl-NL" dirty="0" err="1"/>
              <a:t>Bijv</a:t>
            </a:r>
            <a:r>
              <a:rPr lang="nl-NL" dirty="0"/>
              <a:t>: 4a + 1  = 13</a:t>
            </a:r>
          </a:p>
          <a:p>
            <a:pPr>
              <a:defRPr/>
            </a:pPr>
            <a:r>
              <a:rPr lang="nl-NL" sz="2800" i="1" dirty="0"/>
              <a:t>        links</a:t>
            </a:r>
            <a:r>
              <a:rPr lang="nl-NL" dirty="0"/>
              <a:t>    = </a:t>
            </a:r>
            <a:r>
              <a:rPr lang="nl-NL" sz="2800" i="1" dirty="0"/>
              <a:t>rechts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altLang="en-US" dirty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525838"/>
            <a:ext cx="31686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88" y="3284538"/>
            <a:ext cx="3138487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2CB4FF9-B459-0E38-0B07-5DE7C32C7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1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LETTERS en losse getallen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Vergelijking heeft </a:t>
            </a:r>
            <a:r>
              <a:rPr lang="nl-NL" altLang="en-US" b="1" dirty="0">
                <a:solidFill>
                  <a:srgbClr val="FF0000"/>
                </a:solidFill>
              </a:rPr>
              <a:t>letters</a:t>
            </a:r>
            <a:r>
              <a:rPr lang="nl-NL" altLang="en-US" dirty="0"/>
              <a:t> en </a:t>
            </a:r>
            <a:r>
              <a:rPr lang="nl-NL" altLang="en-US" b="1" dirty="0">
                <a:solidFill>
                  <a:srgbClr val="FF0000"/>
                </a:solidFill>
              </a:rPr>
              <a:t>losse getallen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r>
              <a:rPr lang="nl-NL" altLang="en-US" dirty="0"/>
              <a:t> 185 = 10 + 35k</a:t>
            </a:r>
          </a:p>
          <a:p>
            <a:endParaRPr lang="nl-NL" altLang="en-US" dirty="0"/>
          </a:p>
          <a:p>
            <a:r>
              <a:rPr lang="nl-NL" altLang="en-US" dirty="0"/>
              <a:t>35k zijn de “letters”, 10 is het losse getal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64846"/>
            <a:ext cx="1524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5647403-A7C5-0BC2-BB8A-DBFB49F03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06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571184" cy="1143000"/>
          </a:xfrm>
        </p:spPr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1: rechts de </a:t>
            </a:r>
            <a:r>
              <a:rPr lang="nl-NL" sz="2800" b="1" i="1" dirty="0">
                <a:solidFill>
                  <a:srgbClr val="FF0000"/>
                </a:solidFill>
              </a:rPr>
              <a:t>letters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2: links alle </a:t>
            </a:r>
            <a:r>
              <a:rPr lang="nl-NL" b="1" i="1" dirty="0">
                <a:solidFill>
                  <a:srgbClr val="FF0000"/>
                </a:solidFill>
              </a:rPr>
              <a:t>losse</a:t>
            </a:r>
            <a:r>
              <a:rPr lang="nl-NL" dirty="0"/>
              <a:t> </a:t>
            </a:r>
            <a:r>
              <a:rPr lang="nl-NL" sz="2800" b="1" i="1" dirty="0">
                <a:solidFill>
                  <a:srgbClr val="FF0000"/>
                </a:solidFill>
              </a:rPr>
              <a:t>getallen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3: </a:t>
            </a:r>
            <a:r>
              <a:rPr lang="nl-NL" sz="2800" b="1" i="1" dirty="0">
                <a:solidFill>
                  <a:srgbClr val="FF0000"/>
                </a:solidFill>
              </a:rPr>
              <a:t>delen</a:t>
            </a:r>
            <a:r>
              <a:rPr lang="nl-NL" dirty="0"/>
              <a:t> door het getal voor de letter</a:t>
            </a:r>
          </a:p>
          <a:p>
            <a:endParaRPr lang="nl-NL" dirty="0"/>
          </a:p>
          <a:p>
            <a:pPr algn="ctr"/>
            <a:r>
              <a:rPr lang="nl-NL" b="1" dirty="0"/>
              <a:t>LINKS EN RECHTS HETZELFDE DOEN!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465E0A-1309-0F72-448C-684139080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0839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100" dirty="0"/>
              <a:t>Stap 2: links alle losse </a:t>
            </a:r>
            <a:r>
              <a:rPr lang="nl-NL" sz="1100" b="1" i="1" dirty="0">
                <a:solidFill>
                  <a:srgbClr val="FF0000"/>
                </a:solidFill>
              </a:rPr>
              <a:t>getallen</a:t>
            </a:r>
            <a:r>
              <a:rPr lang="nl-NL" sz="11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endParaRPr lang="nl-NL" sz="12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Er staan rechts geen letters. Dus deze stap is al gedaan.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8B2BA5E-73E7-7CC4-3702-CA220321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90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srgbClr val="FF0000"/>
                </a:solidFill>
              </a:rPr>
              <a:t>     </a:t>
            </a:r>
            <a:r>
              <a:rPr lang="nl-NL" sz="2400" b="1" i="1" dirty="0">
                <a:solidFill>
                  <a:srgbClr val="FF0000"/>
                </a:solidFill>
              </a:rPr>
              <a:t>-1   -1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3812901" y="4346098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943519F-7AE1-2A24-CF29-83E79A5DE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557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:3         :3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1b      = 2 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 b 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9" name="Rechte verbindingslijn 18"/>
          <p:cNvCxnSpPr/>
          <p:nvPr/>
        </p:nvCxnSpPr>
        <p:spPr>
          <a:xfrm>
            <a:off x="3275856" y="4797152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3D0A868D-BA14-47AE-8031-14030FFC2CB2}"/>
              </a:ext>
            </a:extLst>
          </p:cNvPr>
          <p:cNvSpPr txBox="1"/>
          <p:nvPr/>
        </p:nvSpPr>
        <p:spPr>
          <a:xfrm>
            <a:off x="6084168" y="4814865"/>
            <a:ext cx="187220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OPGELET:</a:t>
            </a:r>
          </a:p>
          <a:p>
            <a:endParaRPr lang="nl-NL" dirty="0"/>
          </a:p>
          <a:p>
            <a:r>
              <a:rPr lang="nl-NL" dirty="0"/>
              <a:t> 1a wordt  a</a:t>
            </a:r>
          </a:p>
          <a:p>
            <a:r>
              <a:rPr lang="nl-NL" dirty="0"/>
              <a:t>-1a wordt -a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49D287-E277-180F-BA73-8CCBF47D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779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+5a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-5a               -5a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+2 = 10      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/>
          <p:nvPr/>
        </p:nvCxnSpPr>
        <p:spPr>
          <a:xfrm>
            <a:off x="4860032" y="3704816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8FD154-0285-7DB6-45E3-45BF24EC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8908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-2     -2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    = 8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419872" y="4149080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F4EA0E-E7BE-A9AE-9EEE-0938DB314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1753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     = 8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:4        :4</a:t>
            </a:r>
            <a:endParaRPr lang="nl-NL" sz="1050" b="1" i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a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843808" y="4609012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9A2A0D3-5666-92E0-A290-FD1163D4D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52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– 5x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–5x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+5x            +5x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/>
          <p:nvPr/>
        </p:nvCxnSpPr>
        <p:spPr>
          <a:xfrm>
            <a:off x="4499992" y="3725049"/>
            <a:ext cx="640915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1E8549-9DB0-91FB-63F7-C20CCDE8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3277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     +6    +6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 = 36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367618" y="4164571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F27064-8D97-4123-8930-BE59F639A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080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= 36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:12       :12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x    = 3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987824" y="4653136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FB390C6-2565-A091-2ADD-2AC64AEE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809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99B08-0493-46A4-B18D-E9A35D16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9.4 Oplossen met inklemmen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25D9E1-91A8-4017-ADE6-06EC69FE9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Vergelijking oplossen.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Balansmethode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Inklemmen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Balansmethode is wiskunde.</a:t>
            </a:r>
          </a:p>
          <a:p>
            <a:pPr marL="0" indent="0">
              <a:buNone/>
            </a:pPr>
            <a:r>
              <a:rPr lang="nl-NL" dirty="0"/>
              <a:t>Inklemmen is domweg uitproberen/opzoeken.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AFD781F-344F-71D2-D5D3-15004FDB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1158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b="1" dirty="0"/>
              <a:t>bedrag = 10 + 35k</a:t>
            </a:r>
          </a:p>
          <a:p>
            <a:r>
              <a:rPr lang="nl-NL" dirty="0"/>
              <a:t>In 2014 moest je € 185 betalen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Opdracht: Hoeveel kaartjes heb je dan gekocht?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3C6AA5-C84D-19FE-9093-72FD95FDD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4545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b="1" dirty="0"/>
              <a:t>bedrag = 10 + 35k</a:t>
            </a:r>
          </a:p>
          <a:p>
            <a:r>
              <a:rPr lang="nl-NL" dirty="0"/>
              <a:t>In 2014 moest je € 185 betalen</a:t>
            </a:r>
          </a:p>
          <a:p>
            <a:r>
              <a:rPr lang="nl-NL" dirty="0"/>
              <a:t>Hoeveel kaartjes heb je dan gekocht?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Uitrekenen hoeveel kaartjes er in 2014 gekocht zijn</a:t>
            </a:r>
          </a:p>
          <a:p>
            <a:endParaRPr lang="nl-N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133" y="188640"/>
            <a:ext cx="2152589" cy="235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C5522EB-C002-CFAD-5C08-73C351216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060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b="1" dirty="0"/>
              <a:t>bedrag = 10 + 35k</a:t>
            </a:r>
          </a:p>
          <a:p>
            <a:r>
              <a:rPr lang="nl-NL" dirty="0"/>
              <a:t>In 2014 moest je € 185 betalen</a:t>
            </a:r>
          </a:p>
          <a:p>
            <a:r>
              <a:rPr lang="nl-NL" dirty="0"/>
              <a:t>Hoeveel kaartjes heb je dan gekocht?</a:t>
            </a:r>
          </a:p>
          <a:p>
            <a:endParaRPr lang="nl-NL" dirty="0"/>
          </a:p>
          <a:p>
            <a:r>
              <a:rPr lang="nl-NL" dirty="0"/>
              <a:t>Oplossen met “Inklemmen”</a:t>
            </a:r>
          </a:p>
          <a:p>
            <a:r>
              <a:rPr lang="nl-NL" dirty="0"/>
              <a:t>Dus: verschillende aantallen kaartjes uitproberen.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94" y="260648"/>
            <a:ext cx="199111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C695E01-AF7C-1DC7-3205-4C796861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349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 </a:t>
            </a:r>
            <a:r>
              <a:rPr lang="nl-NL" b="1" dirty="0"/>
              <a:t>bedrag = 10 + 35k</a:t>
            </a:r>
          </a:p>
          <a:p>
            <a:r>
              <a:rPr lang="nl-NL" dirty="0"/>
              <a:t>In 2014 moest je € 185 betalen</a:t>
            </a:r>
          </a:p>
          <a:p>
            <a:r>
              <a:rPr lang="nl-NL" dirty="0"/>
              <a:t>Vergelijking: 185 = 10 + 35k. Los op.</a:t>
            </a:r>
          </a:p>
          <a:p>
            <a:endParaRPr lang="nl-NL" dirty="0"/>
          </a:p>
          <a:p>
            <a:r>
              <a:rPr lang="nl-NL" dirty="0"/>
              <a:t>4 kaartjes wordt 10 + 35 </a:t>
            </a:r>
            <a:r>
              <a:rPr lang="nl-NL" baseline="30000" dirty="0"/>
              <a:t>.</a:t>
            </a:r>
            <a:r>
              <a:rPr lang="nl-NL" dirty="0"/>
              <a:t> 4 = € 150 </a:t>
            </a:r>
          </a:p>
          <a:p>
            <a:r>
              <a:rPr lang="nl-NL" dirty="0"/>
              <a:t>6 kaartjes wordt 10 + 35 </a:t>
            </a:r>
            <a:r>
              <a:rPr lang="nl-NL" baseline="30000" dirty="0"/>
              <a:t>.</a:t>
            </a:r>
            <a:r>
              <a:rPr lang="nl-NL" dirty="0"/>
              <a:t> 6 = € 220</a:t>
            </a:r>
          </a:p>
          <a:p>
            <a:endParaRPr lang="nl-NL" dirty="0"/>
          </a:p>
          <a:p>
            <a:r>
              <a:rPr lang="nl-NL" dirty="0"/>
              <a:t>5 kaartjes wordt 10 + 35 </a:t>
            </a:r>
            <a:r>
              <a:rPr lang="nl-NL" baseline="30000" dirty="0"/>
              <a:t>.</a:t>
            </a:r>
            <a:r>
              <a:rPr lang="nl-NL" dirty="0"/>
              <a:t> 5 = € 185 </a:t>
            </a:r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4664"/>
            <a:ext cx="1946341" cy="2121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9" r="68915" b="33562"/>
          <a:stretch/>
        </p:blipFill>
        <p:spPr bwMode="auto">
          <a:xfrm>
            <a:off x="6300192" y="3941608"/>
            <a:ext cx="1795686" cy="51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8"/>
          <a:stretch/>
        </p:blipFill>
        <p:spPr bwMode="auto">
          <a:xfrm>
            <a:off x="6300192" y="3563804"/>
            <a:ext cx="1189194" cy="33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895" y="4617450"/>
            <a:ext cx="1612114" cy="1345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9A8AF65-1520-5541-B468-85B143306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8257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7336E-AEF0-4C4D-AF6B-C5F45967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Inklemmen 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D132AF-6118-4DA5-A793-43AE02075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 de TI gebruik de TABLE functie.</a:t>
            </a:r>
          </a:p>
          <a:p>
            <a:endParaRPr lang="nl-NL" dirty="0"/>
          </a:p>
          <a:p>
            <a:r>
              <a:rPr lang="nl-NL" dirty="0"/>
              <a:t>Voer de formule in.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r>
              <a:rPr lang="nl-NL" dirty="0"/>
              <a:t>Zoek in de uitgerekende tabel</a:t>
            </a:r>
          </a:p>
          <a:p>
            <a:r>
              <a:rPr lang="nl-NL" dirty="0"/>
              <a:t>naar het gevraagde antwoord.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63A7D29-2832-4DE0-A3E0-A6D6B4714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416072"/>
            <a:ext cx="2231329" cy="4121253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4D159922-6AA0-4FD5-8B4F-1DC29B7D1FFF}"/>
              </a:ext>
            </a:extLst>
          </p:cNvPr>
          <p:cNvCxnSpPr>
            <a:cxnSpLocks/>
          </p:cNvCxnSpPr>
          <p:nvPr/>
        </p:nvCxnSpPr>
        <p:spPr>
          <a:xfrm>
            <a:off x="4716016" y="2132856"/>
            <a:ext cx="2304256" cy="24482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99F49D6-536B-C826-BFC8-29CEDBCDA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1299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Inklemmen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</a:t>
            </a:r>
            <a:r>
              <a:rPr lang="nl-NL" b="1" dirty="0"/>
              <a:t>f = 10 + 35k</a:t>
            </a:r>
          </a:p>
          <a:p>
            <a:r>
              <a:rPr lang="nl-NL" dirty="0"/>
              <a:t>In 2014 moest je € 185 betalen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Opdracht: Hoeveel kaartjes heb je dan gekocht?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937A70-9BC4-0BF7-7D65-8963062F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6559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97336E-AEF0-4C4D-AF6B-C5F45967C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Inklemmen 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5D132AF-6118-4DA5-A793-43AE02075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 de TI gebruik de </a:t>
            </a:r>
            <a:r>
              <a:rPr lang="nl-NL" dirty="0" err="1"/>
              <a:t>table</a:t>
            </a:r>
            <a:r>
              <a:rPr lang="nl-NL" dirty="0"/>
              <a:t> functie.</a:t>
            </a:r>
          </a:p>
          <a:p>
            <a:endParaRPr lang="nl-NL" dirty="0"/>
          </a:p>
          <a:p>
            <a:r>
              <a:rPr lang="nl-NL" dirty="0"/>
              <a:t>Voer de formule in, </a:t>
            </a:r>
          </a:p>
          <a:p>
            <a:r>
              <a:rPr lang="nl-NL" dirty="0"/>
              <a:t> y = 10 + 35x</a:t>
            </a:r>
          </a:p>
          <a:p>
            <a:endParaRPr lang="nl-NL" dirty="0"/>
          </a:p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scherm accepteren.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Zoek in de uitgerekende tabel</a:t>
            </a:r>
          </a:p>
          <a:p>
            <a:r>
              <a:rPr lang="nl-NL" dirty="0"/>
              <a:t>Bij </a:t>
            </a:r>
            <a:r>
              <a:rPr lang="nl-NL" dirty="0">
                <a:solidFill>
                  <a:srgbClr val="FF0000"/>
                </a:solidFill>
              </a:rPr>
              <a:t>x = 5 </a:t>
            </a:r>
            <a:r>
              <a:rPr lang="nl-NL" dirty="0"/>
              <a:t>staat 185.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63A7D29-2832-4DE0-A3E0-A6D6B4714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416072"/>
            <a:ext cx="2231329" cy="4121253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4D159922-6AA0-4FD5-8B4F-1DC29B7D1FFF}"/>
              </a:ext>
            </a:extLst>
          </p:cNvPr>
          <p:cNvCxnSpPr>
            <a:cxnSpLocks/>
          </p:cNvCxnSpPr>
          <p:nvPr/>
        </p:nvCxnSpPr>
        <p:spPr>
          <a:xfrm>
            <a:off x="4283968" y="2132856"/>
            <a:ext cx="2304256" cy="24482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089DE1A6-E26F-42CA-854A-06B0CC3CBA1E}"/>
              </a:ext>
            </a:extLst>
          </p:cNvPr>
          <p:cNvCxnSpPr/>
          <p:nvPr/>
        </p:nvCxnSpPr>
        <p:spPr>
          <a:xfrm>
            <a:off x="3059832" y="3429000"/>
            <a:ext cx="2520280" cy="20882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C3EB2E-907F-85AA-BBAE-2AAB6F13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4203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603089-165C-8614-AAE9-2236C75D9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 -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DA7561-1D72-BF52-45DA-32EB02D46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werken en verdient 5 euro als je verschijnt op je werk. En daarna 6,45 euro per uur.</a:t>
            </a:r>
          </a:p>
          <a:p>
            <a:endParaRPr lang="nl-NL" dirty="0"/>
          </a:p>
          <a:p>
            <a:r>
              <a:rPr lang="nl-NL" dirty="0"/>
              <a:t>Welke formule hoort bij dit verband?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Om je inkomen te berekenen:</a:t>
            </a:r>
          </a:p>
          <a:p>
            <a:r>
              <a:rPr lang="nl-NL" sz="2400" dirty="0"/>
              <a:t>Is het belangrijk welk werk je doet?</a:t>
            </a:r>
          </a:p>
          <a:p>
            <a:r>
              <a:rPr lang="nl-NL" sz="2400" dirty="0"/>
              <a:t>Is het belangrijk of je de bazin aardig vindt?</a:t>
            </a:r>
          </a:p>
          <a:p>
            <a:r>
              <a:rPr lang="nl-NL" sz="2400" dirty="0"/>
              <a:t>Wat is het </a:t>
            </a:r>
            <a:r>
              <a:rPr lang="nl-NL" sz="2400" u="sng" dirty="0"/>
              <a:t>enige</a:t>
            </a:r>
            <a:r>
              <a:rPr lang="nl-NL" sz="2400" dirty="0"/>
              <a:t> dat van belang is?</a:t>
            </a:r>
          </a:p>
          <a:p>
            <a:r>
              <a:rPr lang="nl-NL" b="1" dirty="0"/>
              <a:t>Je gewerkte uren!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B314266-2F6F-8255-4BC0-469B3ACBE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6638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730CC-9052-2360-585B-B175F57B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58D71-6815-CA1B-BEF8-C63668B60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 -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23371F-CCED-2A11-BCC5-E0B4F8F76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werken en verdient 5 euro als je verschijnt op je werk. En daarna 6,45 euro per uur.</a:t>
            </a:r>
          </a:p>
          <a:p>
            <a:endParaRPr lang="nl-NL" dirty="0"/>
          </a:p>
          <a:p>
            <a:r>
              <a:rPr lang="nl-NL" dirty="0"/>
              <a:t>Welke formule hoort bij dit verband?</a:t>
            </a:r>
          </a:p>
          <a:p>
            <a:endParaRPr lang="nl-NL" dirty="0"/>
          </a:p>
          <a:p>
            <a:r>
              <a:rPr lang="nl-NL" dirty="0"/>
              <a:t>Inkomen is 5 euro en dan nog 6,45 euro voor elk gewerkt uur.</a:t>
            </a:r>
          </a:p>
          <a:p>
            <a:r>
              <a:rPr lang="nl-NL" dirty="0"/>
              <a:t>Inkomen is 5 plus 6,45 x uren</a:t>
            </a:r>
          </a:p>
          <a:p>
            <a:r>
              <a:rPr lang="nl-NL" dirty="0"/>
              <a:t>i = 5 + 6,45u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9056D8-542D-0E92-8C88-BA09EEA98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6869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B99FE-C183-1957-D8AF-2C9F218C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 -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8B94F-DFFD-CDA1-0A65-DE7757FD4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 = 5 + 6,45u.</a:t>
            </a:r>
          </a:p>
          <a:p>
            <a:endParaRPr lang="nl-NL" dirty="0"/>
          </a:p>
          <a:p>
            <a:r>
              <a:rPr lang="nl-NL" dirty="0"/>
              <a:t>Twee mogelijke opdrachten:</a:t>
            </a:r>
          </a:p>
          <a:p>
            <a:endParaRPr lang="nl-NL" dirty="0"/>
          </a:p>
          <a:p>
            <a:r>
              <a:rPr lang="nl-NL" dirty="0"/>
              <a:t>A) je </a:t>
            </a:r>
            <a:r>
              <a:rPr lang="nl-NL" b="1" dirty="0"/>
              <a:t>inkomen</a:t>
            </a:r>
            <a:r>
              <a:rPr lang="nl-NL" dirty="0"/>
              <a:t> berekenen als je de </a:t>
            </a:r>
            <a:r>
              <a:rPr lang="nl-NL" b="1" dirty="0"/>
              <a:t>uren</a:t>
            </a:r>
            <a:r>
              <a:rPr lang="nl-NL" dirty="0"/>
              <a:t> weet.</a:t>
            </a:r>
          </a:p>
          <a:p>
            <a:endParaRPr lang="nl-NL" dirty="0"/>
          </a:p>
          <a:p>
            <a:r>
              <a:rPr lang="nl-NL" dirty="0"/>
              <a:t>B) je </a:t>
            </a:r>
            <a:r>
              <a:rPr lang="nl-NL" b="1" dirty="0"/>
              <a:t>uren</a:t>
            </a:r>
            <a:r>
              <a:rPr lang="nl-NL" dirty="0"/>
              <a:t> berekenen als je jouw </a:t>
            </a:r>
            <a:r>
              <a:rPr lang="nl-NL" b="1" dirty="0"/>
              <a:t>inkomen</a:t>
            </a:r>
            <a:r>
              <a:rPr lang="nl-NL" dirty="0"/>
              <a:t> weet.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4F557D-DB8F-57EF-1A1A-0548B4DCA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4590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B99FE-C183-1957-D8AF-2C9F218C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Formule – verband – x bekend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8B94F-DFFD-CDA1-0A65-DE7757FD4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inkomsten = 5 + 6,45u.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A) je </a:t>
            </a:r>
            <a:r>
              <a:rPr lang="nl-NL" b="1" dirty="0"/>
              <a:t>inkomen</a:t>
            </a:r>
            <a:r>
              <a:rPr lang="nl-NL" dirty="0"/>
              <a:t> berekenen als je de uren weet.</a:t>
            </a:r>
          </a:p>
          <a:p>
            <a:endParaRPr lang="nl-NL" dirty="0"/>
          </a:p>
          <a:p>
            <a:r>
              <a:rPr lang="nl-NL" dirty="0"/>
              <a:t>Wat is je inkomen als je 10 uur gewerkt hebt?</a:t>
            </a:r>
          </a:p>
          <a:p>
            <a:endParaRPr lang="nl-NL" dirty="0"/>
          </a:p>
          <a:p>
            <a:r>
              <a:rPr lang="nl-NL" dirty="0"/>
              <a:t> 5 + 6,45x10 = 69,50 euro.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3217A0E-4FB3-F255-BB42-F820583E7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0734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B99FE-C183-1957-D8AF-2C9F218C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Formule – verband – y bekend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8B94F-DFFD-CDA1-0A65-DE7757FD4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inkomsten = 5 + 6,45u.</a:t>
            </a:r>
          </a:p>
          <a:p>
            <a:endParaRPr lang="nl-NL" dirty="0"/>
          </a:p>
          <a:p>
            <a:r>
              <a:rPr lang="nl-NL" dirty="0"/>
              <a:t>B) je uren berekenen als je jouw inkomen weet.</a:t>
            </a:r>
          </a:p>
          <a:p>
            <a:r>
              <a:rPr lang="nl-NL" dirty="0"/>
              <a:t>Jouw inkomen was 134 euro. Wat waren jouw uren?</a:t>
            </a:r>
          </a:p>
          <a:p>
            <a:endParaRPr lang="nl-NL" dirty="0"/>
          </a:p>
          <a:p>
            <a:r>
              <a:rPr lang="nl-NL" dirty="0"/>
              <a:t>Inklemmen en opzoeken wat de ‘x’ was als y = 134.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3BF3B4-BEF1-961D-1DE7-8CDA884B8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0090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8B99FE-C183-1957-D8AF-2C9F218C8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Formule – verband – y bekend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8F8B94F-DFFD-CDA1-0A65-DE7757FD4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Inklemmen</a:t>
            </a:r>
            <a:r>
              <a:rPr lang="nl-NL" dirty="0"/>
              <a:t> met behulp van &lt;TABLE&gt;. </a:t>
            </a:r>
          </a:p>
          <a:p>
            <a:r>
              <a:rPr lang="nl-NL" dirty="0"/>
              <a:t>y = 5 + 6,45x. Opzoeken wat de ‘x’ was als y = 134.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Antwoord:</a:t>
            </a:r>
          </a:p>
          <a:p>
            <a:pPr marL="0" indent="0">
              <a:buNone/>
            </a:pPr>
            <a:r>
              <a:rPr lang="nl-NL" dirty="0"/>
              <a:t>x = 19: y = 5 + 6,45 x 19 = 127,55 </a:t>
            </a:r>
            <a:r>
              <a:rPr lang="nl-NL" dirty="0">
                <a:solidFill>
                  <a:srgbClr val="FF0000"/>
                </a:solidFill>
              </a:rPr>
              <a:t>te weinig</a:t>
            </a: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dirty="0"/>
              <a:t>x = 21: y = 5 + 6,45 x 21 = 140,45 </a:t>
            </a:r>
            <a:r>
              <a:rPr lang="nl-NL" dirty="0">
                <a:solidFill>
                  <a:srgbClr val="FF0000"/>
                </a:solidFill>
              </a:rPr>
              <a:t>te veel</a:t>
            </a:r>
            <a:r>
              <a:rPr lang="nl-NL" dirty="0"/>
              <a:t> </a:t>
            </a:r>
          </a:p>
          <a:p>
            <a:pPr marL="0" indent="0">
              <a:buNone/>
            </a:pPr>
            <a:r>
              <a:rPr lang="nl-NL" dirty="0"/>
              <a:t>x = 20: y = 5 + 6,45 x 20 = 134,00 </a:t>
            </a:r>
            <a:r>
              <a:rPr lang="nl-NL" dirty="0">
                <a:solidFill>
                  <a:srgbClr val="FF0000"/>
                </a:solidFill>
              </a:rPr>
              <a:t>correct</a:t>
            </a:r>
            <a:r>
              <a:rPr lang="nl-NL" dirty="0"/>
              <a:t>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>
                <a:highlight>
                  <a:srgbClr val="FFFF00"/>
                </a:highlight>
              </a:rPr>
              <a:t>Antwoord: x = 20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7DF73C-011B-AF75-F6E9-8B6FAB14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5753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Extra: Oefening 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r>
              <a:rPr lang="nl-NL" dirty="0"/>
              <a:t>Formule A:		h = 100 -3w</a:t>
            </a:r>
          </a:p>
          <a:p>
            <a:r>
              <a:rPr lang="nl-NL" dirty="0"/>
              <a:t>Formule B:		h = 50 + 4w </a:t>
            </a:r>
            <a:endParaRPr lang="nl-NL" sz="4400" dirty="0"/>
          </a:p>
          <a:p>
            <a:endParaRPr lang="nl-NL" dirty="0"/>
          </a:p>
          <a:p>
            <a:r>
              <a:rPr lang="nl-NL" i="1" dirty="0"/>
              <a:t>Opgave1a: 	Maak de somformule</a:t>
            </a:r>
          </a:p>
          <a:p>
            <a:r>
              <a:rPr lang="nl-NL" i="1" dirty="0"/>
              <a:t>Opgave1b:	Maak de verschilformule B-A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60B9072-CE9C-DD04-1851-C6B7735B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7368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Oefening 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1a Somformule:</a:t>
            </a:r>
          </a:p>
          <a:p>
            <a:endParaRPr lang="nl-NL" dirty="0"/>
          </a:p>
          <a:p>
            <a:r>
              <a:rPr lang="nl-NL" dirty="0"/>
              <a:t>Formule A:		h = 100 - 3w</a:t>
            </a:r>
          </a:p>
          <a:p>
            <a:r>
              <a:rPr lang="nl-NL" dirty="0"/>
              <a:t>Formule B:		</a:t>
            </a:r>
            <a:r>
              <a:rPr lang="nl-NL" u="sng" dirty="0"/>
              <a:t>h = 50  + 4w </a:t>
            </a:r>
            <a:r>
              <a:rPr lang="nl-NL" sz="2800" dirty="0"/>
              <a:t>+</a:t>
            </a:r>
            <a:r>
              <a:rPr lang="nl-NL" u="sng" dirty="0"/>
              <a:t> </a:t>
            </a:r>
          </a:p>
          <a:p>
            <a:pPr marL="0" indent="0">
              <a:buNone/>
            </a:pPr>
            <a:r>
              <a:rPr lang="nl-NL" dirty="0"/>
              <a:t>				h = 150 + 1w</a:t>
            </a:r>
            <a:endParaRPr lang="nl-NL" sz="4400" u="sng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F5AFE4-D700-0271-BB64-43015A84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93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C4E7BE-C41B-4C44-9241-EE9894D07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Oefening Som- en verschilformule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C787AEE-1F08-4141-989D-69F2A1C46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1a Verschilformule B - A:</a:t>
            </a:r>
          </a:p>
          <a:p>
            <a:endParaRPr lang="nl-NL" dirty="0"/>
          </a:p>
          <a:p>
            <a:r>
              <a:rPr lang="nl-NL" dirty="0"/>
              <a:t>Formule B:		h = 50  + 4w</a:t>
            </a:r>
          </a:p>
          <a:p>
            <a:r>
              <a:rPr lang="nl-NL" dirty="0"/>
              <a:t>Formule A:		</a:t>
            </a:r>
            <a:r>
              <a:rPr lang="nl-NL" u="sng" dirty="0"/>
              <a:t>h = 100  - 3w </a:t>
            </a:r>
            <a:r>
              <a:rPr lang="nl-NL" sz="2800" dirty="0"/>
              <a:t>-</a:t>
            </a:r>
            <a:endParaRPr lang="nl-NL" u="sng" dirty="0"/>
          </a:p>
          <a:p>
            <a:pPr marL="0" indent="0">
              <a:buNone/>
            </a:pPr>
            <a:r>
              <a:rPr lang="nl-NL" dirty="0"/>
              <a:t>				h = -50  + 7w</a:t>
            </a:r>
            <a:endParaRPr lang="nl-NL" sz="4400" u="sng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B5B1C59-3992-1F90-EBD6-892F24308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8210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Puls,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hebt geld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En je hebt schulden. 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802960D-056B-21B5-3C2D-8F33C1001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128" y="1717248"/>
            <a:ext cx="1014221" cy="141990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999AE3-739F-2CD2-BA3E-9944E6A7B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1568720"/>
            <a:ext cx="993734" cy="97544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DD3F857-FDE2-A9C4-BD49-CFEFF95B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644442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komt             bij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+ +1 = 5 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1D1BB2C-F4E8-F895-34E4-1027EF659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438541"/>
            <a:ext cx="996823" cy="9748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1ADB48-300F-A8F7-0C99-E2264D823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0604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gaat             af.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4 - +1 = 3 </a:t>
            </a:r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1D1BB2C-F4E8-F895-34E4-1027EF659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438541"/>
            <a:ext cx="996823" cy="9748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FDDDB2A-2BE0-5134-F042-D6626D525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5917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komt                        bij.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+ -2 = 2 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09E55E-8455-464C-9FC6-7891880FD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861" y="2144889"/>
            <a:ext cx="1018120" cy="14204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9089DF4-D11C-C56D-2FB2-A767AB603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45" y="2167997"/>
            <a:ext cx="1018120" cy="1420491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1F5B6DC-15B7-4598-1C68-11D0A849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4331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F76F90-F495-6275-12E3-2AEBAF345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Plus </a:t>
            </a:r>
            <a:r>
              <a:rPr lang="nl-NL" dirty="0" err="1"/>
              <a:t>Plus</a:t>
            </a:r>
            <a:r>
              <a:rPr lang="nl-NL" dirty="0"/>
              <a:t>, Plus Min</a:t>
            </a:r>
            <a:br>
              <a:rPr lang="nl-NL" dirty="0"/>
            </a:br>
            <a:r>
              <a:rPr lang="nl-NL" dirty="0" err="1"/>
              <a:t>Min</a:t>
            </a:r>
            <a:r>
              <a:rPr lang="nl-NL" dirty="0"/>
              <a:t> Plus, Min </a:t>
            </a:r>
            <a:r>
              <a:rPr lang="nl-NL" dirty="0" err="1"/>
              <a:t>MIn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3429D-955A-57D2-8FB4-6ABF1A5A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Je begin met 4 euro in je geldzak.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Er gaat                          af.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Samen: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35D8033-E112-FD4C-B3DE-4DA846499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089" y="3559457"/>
            <a:ext cx="2521260" cy="252126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3C689F1-2455-1E84-25FD-358AF8BACCF4}"/>
              </a:ext>
            </a:extLst>
          </p:cNvPr>
          <p:cNvSpPr txBox="1"/>
          <p:nvPr/>
        </p:nvSpPr>
        <p:spPr>
          <a:xfrm>
            <a:off x="4393190" y="4656002"/>
            <a:ext cx="3491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Totaal</a:t>
            </a:r>
            <a:r>
              <a:rPr lang="nl-NL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€ </a:t>
            </a:r>
            <a:r>
              <a:rPr lang="nl-NL" sz="3200" dirty="0"/>
              <a:t>4 - -2 = 6 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09E55E-8455-464C-9FC6-7891880FD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861" y="2144889"/>
            <a:ext cx="1018120" cy="142049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AB1300F-157B-1EFE-C086-AC8B9EBA3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045" y="2137718"/>
            <a:ext cx="1018120" cy="1420491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8B6FEAEB-732D-10A3-B2AF-52725FFEF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487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2148</Words>
  <Application>Microsoft Office PowerPoint</Application>
  <PresentationFormat>Diavoorstelling (4:3)</PresentationFormat>
  <Paragraphs>519</Paragraphs>
  <Slides>55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55</vt:i4>
      </vt:variant>
    </vt:vector>
  </HeadingPairs>
  <TitlesOfParts>
    <vt:vector size="60" baseType="lpstr">
      <vt:lpstr>Aptos</vt:lpstr>
      <vt:lpstr>Trebuchet MS</vt:lpstr>
      <vt:lpstr>Wingdings</vt:lpstr>
      <vt:lpstr>Wingdings 2</vt:lpstr>
      <vt:lpstr>H1.4-1.6-oudpp</vt:lpstr>
      <vt:lpstr>Wiskunde 3Tl</vt:lpstr>
      <vt:lpstr>Wiskunde leer je door:</vt:lpstr>
      <vt:lpstr>herhaling</vt:lpstr>
      <vt:lpstr>herhaling</vt:lpstr>
      <vt:lpstr>herhaling</vt:lpstr>
      <vt:lpstr>Grafiek</vt:lpstr>
      <vt:lpstr>Assenstelsel en grafieken</vt:lpstr>
      <vt:lpstr>Assenstelsel en grafieken</vt:lpstr>
      <vt:lpstr> assenstelsel en grafieken</vt:lpstr>
      <vt:lpstr>Assenstelsel en grafieken</vt:lpstr>
      <vt:lpstr>Assenstelsel en grafieken</vt:lpstr>
      <vt:lpstr>9.1 bijzondere grafieken</vt:lpstr>
      <vt:lpstr>9.1 bijzondere grafieken</vt:lpstr>
      <vt:lpstr>9.1 bijzondere grafieken</vt:lpstr>
      <vt:lpstr>9.1 bijzondere grafieken</vt:lpstr>
      <vt:lpstr>9.2 Som- en verschilgrafiek</vt:lpstr>
      <vt:lpstr>9.2 Som- en verschilgrafiek</vt:lpstr>
      <vt:lpstr>9.2 Som- en verschilgrafiek</vt:lpstr>
      <vt:lpstr>9.2 som- en verschilgrafiek</vt:lpstr>
      <vt:lpstr>9.2 som- en verschilgrafiek</vt:lpstr>
      <vt:lpstr>9.3 Oplossen met de Balansmethode </vt:lpstr>
      <vt:lpstr>Links en rechts</vt:lpstr>
      <vt:lpstr>LETTERS en losse getallen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9.4 Oplossen met inklemmen</vt:lpstr>
      <vt:lpstr>Inklemmen</vt:lpstr>
      <vt:lpstr>Stap 1</vt:lpstr>
      <vt:lpstr>Stap 2</vt:lpstr>
      <vt:lpstr>Stap 3</vt:lpstr>
      <vt:lpstr>Inklemmen met rekenmachine</vt:lpstr>
      <vt:lpstr>Inklemmen</vt:lpstr>
      <vt:lpstr>Inklemmen met rekenmachine</vt:lpstr>
      <vt:lpstr>Formule - verband</vt:lpstr>
      <vt:lpstr>Formule - verband</vt:lpstr>
      <vt:lpstr>Formule - verband</vt:lpstr>
      <vt:lpstr>Formule – verband – x bekend</vt:lpstr>
      <vt:lpstr>Formule – verband – y bekend</vt:lpstr>
      <vt:lpstr>Formule – verband – y bekend</vt:lpstr>
      <vt:lpstr>Extra: Oefening Som- en verschilformule</vt:lpstr>
      <vt:lpstr>Oefening Som- en verschilformule</vt:lpstr>
      <vt:lpstr>Oefening Som- en verschilformule</vt:lpstr>
      <vt:lpstr>Plus Plus, Plus Min Min Puls, Min MIn</vt:lpstr>
      <vt:lpstr>Plus Plus, Plus Min Min Plus, Min MIn</vt:lpstr>
      <vt:lpstr>Plus Plus, Plus Min Min Plus, Min MIn</vt:lpstr>
      <vt:lpstr>Plus Plus, Plus Min Min Plus, Min MIn</vt:lpstr>
      <vt:lpstr>Plus Plus, Plus Min Min Plus, Min MIn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210</cp:revision>
  <dcterms:created xsi:type="dcterms:W3CDTF">2013-09-15T12:09:42Z</dcterms:created>
  <dcterms:modified xsi:type="dcterms:W3CDTF">2026-07-25T09:51:40Z</dcterms:modified>
</cp:coreProperties>
</file>