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09" r:id="rId3"/>
    <p:sldId id="258" r:id="rId4"/>
    <p:sldId id="276" r:id="rId5"/>
    <p:sldId id="272" r:id="rId6"/>
    <p:sldId id="275" r:id="rId7"/>
    <p:sldId id="282" r:id="rId8"/>
    <p:sldId id="263" r:id="rId9"/>
    <p:sldId id="259" r:id="rId10"/>
    <p:sldId id="268" r:id="rId11"/>
    <p:sldId id="269" r:id="rId12"/>
    <p:sldId id="266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0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D8C58DE-91D5-452E-AE9F-37A7D5161F95}" type="datetimeFigureOut">
              <a:rPr lang="nl-NL"/>
              <a:pPr>
                <a:defRPr/>
              </a:pPr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A007E54-ECB5-4842-AF6A-251B621383C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057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4E60C46-83E8-4AA4-AEED-D1EF3052FA3C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C0CD621-2549-4069-9B1E-C7FC8D33E4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4449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CC4F5-79E6-4D6B-9919-6E8D869ABA0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144D9-B6F8-4AC9-B437-4D2378880CB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419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1720E8B-24C8-4E2B-934D-371A93E200A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8D410-2640-4B3C-AE11-46CF844E973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61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F77AA-2EA7-4F1E-B4C2-AE9BD662779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A5C58-E6F5-4F7C-91A1-C8F0E02F26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24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4D636-89A1-40F8-AA96-D59D7A1F598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EDBA3-4A40-453D-A3DE-DC3C03E347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577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B5D16-CBD2-468F-A449-3295B9182D50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D328-4844-4F0B-A226-7A11EA22CB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1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ECC8A-9202-440E-A0E7-6C0C43A0959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868B-5EBB-4270-8143-779536481AB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59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B4972-A2BC-4956-A2C4-B062CDA1E68A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9599-D428-417A-94EF-1743A7F283F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390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50E55E-026C-40B8-8792-7483D1ECEDB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D9F1-6BE9-4FF0-A3A0-6F9BCAF10BE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778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F5E5E-ABD1-485E-8AF9-55FCA79FA14F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4391-F13C-4070-B3F2-15E13C5E4A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627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2B3B42-3F6A-4132-BD02-A062F2DB064B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D7D60-73AE-4725-92DB-1C0AA02AB3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863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5599F1B-D223-4343-9A76-8BD7B5D1C5BB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086E2B-B81D-4E7C-A24E-62268B232F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1" r:id="rId2"/>
    <p:sldLayoutId id="2147484449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50" r:id="rId9"/>
    <p:sldLayoutId id="2147484447" r:id="rId10"/>
    <p:sldLayoutId id="214748445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Afstand, snelheid en tijd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5487A70-0FDA-8B0B-821F-D36EDF30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72604AF-6868-F3CA-49E1-316038D66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Afstand, Tijd en Snelheid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Afstand berekenen </a:t>
            </a:r>
            <a:r>
              <a:rPr lang="nl-NL" sz="2000" dirty="0"/>
              <a:t>met snelheid en tijd</a:t>
            </a:r>
            <a:r>
              <a:rPr lang="nl-NL" dirty="0"/>
              <a:t>.</a:t>
            </a:r>
          </a:p>
          <a:p>
            <a:r>
              <a:rPr lang="nl-NL" dirty="0"/>
              <a:t>Tijd berekenen </a:t>
            </a:r>
            <a:r>
              <a:rPr lang="nl-NL" sz="2000" dirty="0"/>
              <a:t>met afstand en snelheid</a:t>
            </a:r>
            <a:r>
              <a:rPr lang="nl-NL" dirty="0"/>
              <a:t>.</a:t>
            </a:r>
          </a:p>
          <a:p>
            <a:r>
              <a:rPr lang="nl-NL" dirty="0"/>
              <a:t>Snelheid berekenen </a:t>
            </a:r>
            <a:r>
              <a:rPr lang="nl-NL" sz="2000" dirty="0"/>
              <a:t>met afstand en tijd</a:t>
            </a:r>
            <a:r>
              <a:rPr lang="nl-NL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733143"/>
            <a:ext cx="2276838" cy="151513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838" y="3645024"/>
            <a:ext cx="1701552" cy="170155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D6ED753-1A8F-AB8D-FA41-10CAFD4AC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790" y="3639933"/>
            <a:ext cx="1701552" cy="170155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2A0A08A-899F-ACD1-796E-028E87E3B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12238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van Tilburg naar Groningen. Dat is 300 kilometer. Je rijdt 100 km/u met de auto.</a:t>
            </a:r>
          </a:p>
          <a:p>
            <a:r>
              <a:rPr lang="nl-NL" dirty="0"/>
              <a:t>Hoe lang doe je erover?</a:t>
            </a:r>
          </a:p>
          <a:p>
            <a:endParaRPr lang="nl-NL" dirty="0"/>
          </a:p>
          <a:p>
            <a:r>
              <a:rPr lang="nl-NL" dirty="0"/>
              <a:t>300 km : 100 km/u  </a:t>
            </a:r>
          </a:p>
          <a:p>
            <a:r>
              <a:rPr lang="nl-NL" dirty="0"/>
              <a:t>300 : 100 = 3 uur.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835696" y="5085184"/>
            <a:ext cx="4654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700" b="1" dirty="0"/>
              <a:t>TIJD = AFSTAND : SNELHEID (“TA:S”)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5FAA7D-549E-B060-9D01-3BAFA36F5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3103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Snelheid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naar Disneyland Parijs. Dat is 500 kilometer rijden. Jullie auto doet er maar liefst 5 uur over.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jullie snelheid?</a:t>
            </a:r>
          </a:p>
          <a:p>
            <a:endParaRPr lang="nl-NL" dirty="0"/>
          </a:p>
          <a:p>
            <a:r>
              <a:rPr lang="nl-NL" dirty="0"/>
              <a:t>500 kilometer : 5 uur = 100 km/u. </a:t>
            </a: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835696" y="5013176"/>
            <a:ext cx="4654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700" b="1" dirty="0"/>
              <a:t>SNELHEID = AFSTAND : TIJD</a:t>
            </a:r>
          </a:p>
          <a:p>
            <a:r>
              <a:rPr lang="nl-NL" sz="2700" b="1" dirty="0"/>
              <a:t>(“SA:T”)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5EFD48-6734-FCF0-62D7-8BC9713CC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503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Afstand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hebt er genoeg van en besluit van huis weg te lopen. Je loopt 2 uur lang met een snelheid van 5 km/u.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je afstand van je huis dan?</a:t>
            </a:r>
          </a:p>
          <a:p>
            <a:endParaRPr lang="nl-NL" dirty="0"/>
          </a:p>
          <a:p>
            <a:r>
              <a:rPr lang="nl-NL" dirty="0"/>
              <a:t>2u x 5 km per uur = 10 km.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1619672" y="5248413"/>
            <a:ext cx="5162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700" b="1" dirty="0"/>
              <a:t>AFSTAND = SNELHEID x TIJD</a:t>
            </a:r>
          </a:p>
          <a:p>
            <a:r>
              <a:rPr lang="nl-NL" sz="2700" b="1" dirty="0"/>
              <a:t>(“</a:t>
            </a:r>
            <a:r>
              <a:rPr lang="nl-NL" sz="2700" b="1" dirty="0" err="1"/>
              <a:t>ASTx</a:t>
            </a:r>
            <a:r>
              <a:rPr lang="nl-NL" sz="2700" b="1" dirty="0"/>
              <a:t>”)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4E74AA-73D5-F14B-6E88-3749EC6C9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347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Ezelsbruggetje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de TA:S SA:T een </a:t>
            </a:r>
            <a:r>
              <a:rPr lang="nl-NL" dirty="0" err="1"/>
              <a:t>ASTeriX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T</a:t>
            </a:r>
            <a:r>
              <a:rPr lang="nl-NL" sz="900" dirty="0"/>
              <a:t>ijd</a:t>
            </a:r>
            <a:r>
              <a:rPr lang="nl-NL" dirty="0"/>
              <a:t>   = </a:t>
            </a:r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sz="900" dirty="0"/>
              <a:t>fstand</a:t>
            </a:r>
            <a:r>
              <a:rPr lang="nl-NL" dirty="0"/>
              <a:t> :  </a:t>
            </a:r>
            <a:r>
              <a:rPr lang="nl-NL" dirty="0">
                <a:solidFill>
                  <a:srgbClr val="FF0000"/>
                </a:solidFill>
              </a:rPr>
              <a:t>S</a:t>
            </a:r>
            <a:r>
              <a:rPr lang="nl-NL" sz="900" dirty="0"/>
              <a:t>nelheid</a:t>
            </a:r>
          </a:p>
          <a:p>
            <a:r>
              <a:rPr lang="nl-NL" dirty="0">
                <a:solidFill>
                  <a:srgbClr val="FF0000"/>
                </a:solidFill>
              </a:rPr>
              <a:t>S</a:t>
            </a:r>
            <a:r>
              <a:rPr lang="nl-NL" sz="900" dirty="0"/>
              <a:t>nelheid</a:t>
            </a:r>
            <a:r>
              <a:rPr lang="nl-NL" dirty="0"/>
              <a:t> = </a:t>
            </a:r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sz="900" dirty="0"/>
              <a:t>fstand</a:t>
            </a:r>
            <a:r>
              <a:rPr lang="nl-NL" dirty="0"/>
              <a:t> :  </a:t>
            </a:r>
            <a:r>
              <a:rPr lang="nl-NL" dirty="0">
                <a:solidFill>
                  <a:srgbClr val="FF0000"/>
                </a:solidFill>
              </a:rPr>
              <a:t>T</a:t>
            </a:r>
            <a:r>
              <a:rPr lang="nl-NL" sz="900" dirty="0"/>
              <a:t>ijd</a:t>
            </a:r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sz="900" dirty="0"/>
              <a:t>fstand</a:t>
            </a:r>
            <a:r>
              <a:rPr lang="nl-NL" dirty="0"/>
              <a:t> = </a:t>
            </a:r>
            <a:r>
              <a:rPr lang="nl-NL" dirty="0">
                <a:solidFill>
                  <a:srgbClr val="FF0000"/>
                </a:solidFill>
              </a:rPr>
              <a:t>S</a:t>
            </a:r>
            <a:r>
              <a:rPr lang="nl-NL" sz="900" dirty="0"/>
              <a:t>nelheid</a:t>
            </a:r>
            <a:r>
              <a:rPr lang="nl-NL" dirty="0"/>
              <a:t> X </a:t>
            </a:r>
            <a:r>
              <a:rPr lang="nl-NL" dirty="0">
                <a:solidFill>
                  <a:srgbClr val="FF0000"/>
                </a:solidFill>
              </a:rPr>
              <a:t>T</a:t>
            </a:r>
            <a:r>
              <a:rPr lang="nl-NL" sz="900" dirty="0"/>
              <a:t>ijd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686" y="4333095"/>
            <a:ext cx="1278731" cy="200739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/>
          <a:srcRect t="9898"/>
          <a:stretch/>
        </p:blipFill>
        <p:spPr>
          <a:xfrm>
            <a:off x="4837573" y="4160453"/>
            <a:ext cx="2278464" cy="205294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9992C74-3E8F-B099-9CCE-DF80F4EC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3837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5.55556E-6 L 6.25E-7 5.55556E-6 C 0.00039 -0.00393 0.0013 -0.00763 0.00143 -0.01157 C 0.00156 -0.03217 0.00169 -0.06319 6.25E-7 -0.08726 C -0.00026 -0.08981 -0.00052 -0.09235 -0.00079 -0.0949 C -0.00105 -0.10046 -0.00144 -0.10601 -0.00144 -0.11157 C -0.00274 -0.17569 0.00143 -0.15277 -0.00287 -0.17569 C -0.00274 -0.20694 -0.00261 -0.23819 -0.00222 -0.26944 C -0.00196 -0.28286 -0.00222 -0.28078 -0.00079 -0.28865 C -0.00065 -0.29143 0.00091 -0.32198 -0.00079 -0.32708 C -0.00157 -0.32962 -0.00417 -0.32777 -0.00573 -0.32823 C -0.0073 -0.3324 -0.00717 -0.33055 -0.00717 -0.33333 L -0.00287 -0.32708 " pathEditMode="relative" ptsTypes="AAAAAAAAA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Tijdseenheden omrekenen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 minuut = 60 seconden</a:t>
            </a:r>
          </a:p>
          <a:p>
            <a:r>
              <a:rPr lang="nl-NL" dirty="0"/>
              <a:t>1 uur = 60 minuten</a:t>
            </a:r>
          </a:p>
          <a:p>
            <a:r>
              <a:rPr lang="nl-NL" dirty="0"/>
              <a:t>1 dag = 24 uur</a:t>
            </a:r>
          </a:p>
          <a:p>
            <a:r>
              <a:rPr lang="nl-NL" dirty="0"/>
              <a:t>1 week = 7 dagen</a:t>
            </a:r>
          </a:p>
          <a:p>
            <a:r>
              <a:rPr lang="nl-NL" dirty="0"/>
              <a:t>1 maand  = 30 dagen </a:t>
            </a:r>
          </a:p>
          <a:p>
            <a:r>
              <a:rPr lang="nl-NL" dirty="0"/>
              <a:t>1 jaar = 12 maanden</a:t>
            </a:r>
          </a:p>
          <a:p>
            <a:r>
              <a:rPr lang="nl-NL" dirty="0"/>
              <a:t>1 eeuw = 100 jaar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C66379-129F-967C-DFDB-B65471053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47498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Omrekenen van seconden naar minuten naar uren.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Omrekenen van seconde naar minuut.</a:t>
            </a:r>
          </a:p>
          <a:p>
            <a:endParaRPr lang="nl-NL" dirty="0"/>
          </a:p>
          <a:p>
            <a:r>
              <a:rPr lang="nl-NL" dirty="0"/>
              <a:t>Delen en vermenigvuldigen met 60.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859503" y="4272803"/>
          <a:ext cx="4801710" cy="563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0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seconden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minuten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uren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(s)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(min.)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(u)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>
            <a:off x="1754841" y="3593726"/>
            <a:ext cx="1425389" cy="50643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Gekromde PIJL-OMLAAG 5"/>
          <p:cNvSpPr/>
          <p:nvPr/>
        </p:nvSpPr>
        <p:spPr>
          <a:xfrm>
            <a:off x="3415553" y="3593726"/>
            <a:ext cx="1425389" cy="50643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3889562" y="4994084"/>
            <a:ext cx="47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60</a:t>
            </a:r>
          </a:p>
        </p:txBody>
      </p:sp>
      <p:sp>
        <p:nvSpPr>
          <p:cNvPr id="11" name="Gekromde PIJL-LINKS 10"/>
          <p:cNvSpPr/>
          <p:nvPr/>
        </p:nvSpPr>
        <p:spPr>
          <a:xfrm rot="5400000">
            <a:off x="3840539" y="4607578"/>
            <a:ext cx="528351" cy="137832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228850" y="5059094"/>
            <a:ext cx="47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60</a:t>
            </a:r>
          </a:p>
        </p:txBody>
      </p:sp>
      <p:sp>
        <p:nvSpPr>
          <p:cNvPr id="13" name="Gekromde PIJL-LINKS 12"/>
          <p:cNvSpPr/>
          <p:nvPr/>
        </p:nvSpPr>
        <p:spPr>
          <a:xfrm rot="5400000">
            <a:off x="2179826" y="4634110"/>
            <a:ext cx="528351" cy="137832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2205316" y="3803489"/>
            <a:ext cx="47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60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3866029" y="3807337"/>
            <a:ext cx="47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60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B1617E81-8539-EC19-7654-2067D131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07642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90 minuten = …… uur</a:t>
            </a:r>
          </a:p>
          <a:p>
            <a:endParaRPr lang="nl-NL" dirty="0"/>
          </a:p>
          <a:p>
            <a:r>
              <a:rPr lang="nl-NL" dirty="0"/>
              <a:t>135 minuten = …..uur</a:t>
            </a:r>
          </a:p>
          <a:p>
            <a:endParaRPr lang="nl-NL" dirty="0"/>
          </a:p>
          <a:p>
            <a:r>
              <a:rPr lang="nl-NL" dirty="0"/>
              <a:t>2,5 uur = ….. Minuten</a:t>
            </a:r>
          </a:p>
          <a:p>
            <a:endParaRPr lang="nl-NL" dirty="0"/>
          </a:p>
          <a:p>
            <a:r>
              <a:rPr lang="nl-NL" dirty="0"/>
              <a:t>360 seconden = ….minuten</a:t>
            </a:r>
          </a:p>
          <a:p>
            <a:endParaRPr lang="nl-NL" dirty="0"/>
          </a:p>
          <a:p>
            <a:r>
              <a:rPr lang="nl-NL" dirty="0"/>
              <a:t>1,5 minuut = …..seconden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AAF1A88-8146-33C1-1E1B-81A695C03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5923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90 minuten = 90/60 = </a:t>
            </a:r>
            <a:r>
              <a:rPr lang="nl-NL" b="1" dirty="0">
                <a:solidFill>
                  <a:srgbClr val="FF0000"/>
                </a:solidFill>
              </a:rPr>
              <a:t>1,5 uur</a:t>
            </a:r>
          </a:p>
          <a:p>
            <a:r>
              <a:rPr lang="nl-NL" dirty="0"/>
              <a:t>135 minuten = 135/60 = </a:t>
            </a:r>
            <a:r>
              <a:rPr lang="nl-NL" b="1" dirty="0">
                <a:solidFill>
                  <a:srgbClr val="FF0000"/>
                </a:solidFill>
              </a:rPr>
              <a:t>2,25 uur</a:t>
            </a:r>
          </a:p>
          <a:p>
            <a:r>
              <a:rPr lang="nl-NL" dirty="0"/>
              <a:t>2,5 uur =  2,5 x 60 = </a:t>
            </a:r>
            <a:r>
              <a:rPr lang="nl-NL" b="1" dirty="0">
                <a:solidFill>
                  <a:srgbClr val="FF0000"/>
                </a:solidFill>
              </a:rPr>
              <a:t>150 minuten</a:t>
            </a:r>
          </a:p>
          <a:p>
            <a:r>
              <a:rPr lang="nl-NL" dirty="0"/>
              <a:t>360 seconden =  360/60 = </a:t>
            </a:r>
            <a:r>
              <a:rPr lang="nl-NL" b="1" dirty="0">
                <a:solidFill>
                  <a:srgbClr val="FF0000"/>
                </a:solidFill>
              </a:rPr>
              <a:t>6 minuten</a:t>
            </a:r>
          </a:p>
          <a:p>
            <a:r>
              <a:rPr lang="nl-NL" dirty="0"/>
              <a:t>1,5 minuut = 1,5 x 60 = </a:t>
            </a:r>
            <a:r>
              <a:rPr lang="nl-NL" b="1" dirty="0">
                <a:solidFill>
                  <a:srgbClr val="FF0000"/>
                </a:solidFill>
              </a:rPr>
              <a:t>90 seconden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EAB3E79-2877-64FD-19AD-E972861F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78621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Verschillende eenheden optellen. Drie verschillende manieren.</a:t>
            </a:r>
          </a:p>
          <a:p>
            <a:r>
              <a:rPr lang="nl-NL" dirty="0"/>
              <a:t>Hoe lang duurt 1,5 uur + 45 minuten?</a:t>
            </a:r>
          </a:p>
          <a:p>
            <a:r>
              <a:rPr lang="nl-NL" sz="1200" dirty="0">
                <a:solidFill>
                  <a:srgbClr val="FF0000"/>
                </a:solidFill>
              </a:rPr>
              <a:t>1,5 uur = 1,5 x 60 = 90 minuten. </a:t>
            </a:r>
          </a:p>
          <a:p>
            <a:r>
              <a:rPr lang="nl-NL" sz="1200" dirty="0">
                <a:solidFill>
                  <a:srgbClr val="FF0000"/>
                </a:solidFill>
              </a:rPr>
              <a:t>90 minuten + 45 minuten = 135 minuten</a:t>
            </a:r>
          </a:p>
          <a:p>
            <a:endParaRPr lang="nl-NL" dirty="0"/>
          </a:p>
          <a:p>
            <a:r>
              <a:rPr lang="nl-NL" sz="1200" dirty="0">
                <a:solidFill>
                  <a:srgbClr val="7030A0"/>
                </a:solidFill>
              </a:rPr>
              <a:t>45 minuten = 45/60 uur = 0,75u</a:t>
            </a:r>
          </a:p>
          <a:p>
            <a:r>
              <a:rPr lang="nl-NL" sz="1200" dirty="0">
                <a:solidFill>
                  <a:srgbClr val="7030A0"/>
                </a:solidFill>
              </a:rPr>
              <a:t>1,5u + 0,75u = 2,25uur</a:t>
            </a:r>
          </a:p>
          <a:p>
            <a:endParaRPr lang="nl-NL" sz="1200" dirty="0"/>
          </a:p>
          <a:p>
            <a:r>
              <a:rPr lang="nl-NL" sz="1200" dirty="0">
                <a:solidFill>
                  <a:srgbClr val="00B0F0"/>
                </a:solidFill>
              </a:rPr>
              <a:t>45 minuten = 0,5u + 15 minuten</a:t>
            </a:r>
          </a:p>
          <a:p>
            <a:r>
              <a:rPr lang="nl-NL" sz="1200" dirty="0">
                <a:solidFill>
                  <a:srgbClr val="00B0F0"/>
                </a:solidFill>
              </a:rPr>
              <a:t>1,5u + 0,5u + 15 minuten = 2u en 15 minuten</a:t>
            </a:r>
          </a:p>
          <a:p>
            <a:endParaRPr lang="nl-NL" sz="1200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F1E3AEE-740B-40FF-C58B-D06F1C9E4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0813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Elke patiënt duurt 20 minuten. Hoeveel patiënten kan een dokter in 2 uur behandelen?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2 uur = 2 x 60 = 120 minuten.</a:t>
            </a:r>
          </a:p>
          <a:p>
            <a:endParaRPr lang="nl-NL" dirty="0">
              <a:solidFill>
                <a:srgbClr val="FF0000"/>
              </a:solidFill>
            </a:endParaRPr>
          </a:p>
          <a:p>
            <a:r>
              <a:rPr lang="nl-NL" dirty="0">
                <a:solidFill>
                  <a:srgbClr val="FF0000"/>
                </a:solidFill>
              </a:rPr>
              <a:t>120 minuten : 20 minuten = 6.</a:t>
            </a:r>
          </a:p>
          <a:p>
            <a:endParaRPr lang="nl-NL" dirty="0">
              <a:solidFill>
                <a:srgbClr val="FF0000"/>
              </a:solidFill>
            </a:endParaRPr>
          </a:p>
          <a:p>
            <a:r>
              <a:rPr lang="nl-NL" dirty="0">
                <a:solidFill>
                  <a:srgbClr val="FF0000"/>
                </a:solidFill>
              </a:rPr>
              <a:t>6 patiënten.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F27EF7E-D296-A6F8-4431-9D252481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1389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539</Words>
  <Application>Microsoft Office PowerPoint</Application>
  <PresentationFormat>Diavoorstelling (4:3)</PresentationFormat>
  <Paragraphs>107</Paragraphs>
  <Slides>13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Calibri</vt:lpstr>
      <vt:lpstr>Trebuchet MS</vt:lpstr>
      <vt:lpstr>Wingdings</vt:lpstr>
      <vt:lpstr>Wingdings 2</vt:lpstr>
      <vt:lpstr>H1.4-1.6-oudpp</vt:lpstr>
      <vt:lpstr>Wiskunde</vt:lpstr>
      <vt:lpstr>Wiskunde leer je door:</vt:lpstr>
      <vt:lpstr>Afstand, Tijd en Snelheid</vt:lpstr>
      <vt:lpstr>Tijd berekenen</vt:lpstr>
      <vt:lpstr>Snelheid berekenen</vt:lpstr>
      <vt:lpstr>Afstand berekenen</vt:lpstr>
      <vt:lpstr>Ezelsbruggetje</vt:lpstr>
      <vt:lpstr>Tijdseenheden omrekenen</vt:lpstr>
      <vt:lpstr>Omrekenen van seconden naar minuten naar uren.</vt:lpstr>
      <vt:lpstr>Voorbeeld</vt:lpstr>
      <vt:lpstr>Voorbeeld</vt:lpstr>
      <vt:lpstr>Tijd berekenen</vt:lpstr>
      <vt:lpstr>Tijd berekenen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183</cp:revision>
  <dcterms:created xsi:type="dcterms:W3CDTF">2013-09-15T12:09:42Z</dcterms:created>
  <dcterms:modified xsi:type="dcterms:W3CDTF">2026-07-22T08:41:24Z</dcterms:modified>
</cp:coreProperties>
</file>