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1"/>
  </p:notesMasterIdLst>
  <p:sldIdLst>
    <p:sldId id="256" r:id="rId2"/>
    <p:sldId id="270" r:id="rId3"/>
    <p:sldId id="278" r:id="rId4"/>
    <p:sldId id="271" r:id="rId5"/>
    <p:sldId id="272" r:id="rId6"/>
    <p:sldId id="279" r:id="rId7"/>
    <p:sldId id="257" r:id="rId8"/>
    <p:sldId id="269" r:id="rId9"/>
    <p:sldId id="276" r:id="rId10"/>
    <p:sldId id="277" r:id="rId11"/>
    <p:sldId id="280" r:id="rId12"/>
    <p:sldId id="273" r:id="rId13"/>
    <p:sldId id="281" r:id="rId14"/>
    <p:sldId id="282" r:id="rId15"/>
    <p:sldId id="283" r:id="rId16"/>
    <p:sldId id="284" r:id="rId17"/>
    <p:sldId id="285" r:id="rId18"/>
    <p:sldId id="286" r:id="rId19"/>
    <p:sldId id="287" r:id="rId20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ijl, licht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ijl, licht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jl, licht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832BA-E4C5-47DD-8081-3155539B3024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AC1D49-96E9-4453-8647-918E1B7C8BB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112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nl-NL" altLang="en-US" noProof="0"/>
              <a:t>Klik om het opmaakprofiel te bewerken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pPr lvl="0"/>
            <a:r>
              <a:rPr lang="nl-NL" altLang="en-US" noProof="0"/>
              <a:t>Klik om het opmaakprofiel van de modelondertitel te bewerken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D609C9E4-F639-48C8-8240-1B96DFF94BC1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21243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103CB3-1517-490A-8C9A-A551EE45ACEC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71210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3E5597-1185-463F-AD42-779AF609B26D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02799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353A14-A582-472E-A061-04C2E58C897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80014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0E32BD-596E-4B0E-8F11-002141CAFDDD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605041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F8445-4AD8-4DC4-9DB6-794B12B40B9C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54597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CB355-A3F0-4DA5-AA93-84DE9AD12376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43490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0F2EF1-99BD-4E21-BD3A-EF603D9C2AAC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905167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F9326E-DA1B-41AB-9CAF-DCAC6E504FED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667683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ACB77A-3630-4508-8BF4-6EC317BCD471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18064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0B1463-6D09-4D30-92ED-9C680CACB79D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7081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opmaakprofielen van de modeltekst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D022FC4B-2C68-452C-B1FE-0F0C8B8C5BEA}" type="slidenum">
              <a:rPr lang="nl-NL" altLang="en-US"/>
              <a:pPr/>
              <a:t>‹nr.›</a:t>
            </a:fld>
            <a:endParaRPr lang="nl-NL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l-NL" altLang="en-US" dirty="0">
                <a:solidFill>
                  <a:srgbClr val="FF3300"/>
                </a:solidFill>
                <a:latin typeface="Arial" panose="020B0604020202020204" pitchFamily="34" charset="0"/>
              </a:rPr>
              <a:t>Rekenen met breuken (+ , - , : , x) </a:t>
            </a:r>
          </a:p>
          <a:p>
            <a:pPr eaLnBrk="1" hangingPunct="1"/>
            <a:r>
              <a:rPr lang="nl-NL" altLang="en-US" dirty="0">
                <a:solidFill>
                  <a:srgbClr val="FF3300"/>
                </a:solidFill>
                <a:latin typeface="Arial" panose="020B0604020202020204" pitchFamily="34" charset="0"/>
              </a:rPr>
              <a:t>Vereenvoudigen van breuken.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EAAA97D-7433-8331-0F49-B255636C1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 vermenigvuldigen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2816"/>
            <a:ext cx="8229600" cy="43021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b="1" dirty="0">
                <a:solidFill>
                  <a:srgbClr val="FF3300"/>
                </a:solidFill>
              </a:rPr>
              <a:t>Teller x Teller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b="1" dirty="0">
                <a:solidFill>
                  <a:srgbClr val="FF3300"/>
                </a:solidFill>
              </a:rPr>
              <a:t>Noemer x Noemer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800" dirty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800" dirty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		</a:t>
            </a:r>
            <a:endParaRPr lang="nl-NL" altLang="en-US" sz="2000" dirty="0"/>
          </a:p>
          <a:p>
            <a:pPr eaLnBrk="1" hangingPunct="1">
              <a:defRPr/>
            </a:pPr>
            <a:endParaRPr lang="nl-NL" altLang="en-US" sz="2400" dirty="0"/>
          </a:p>
          <a:p>
            <a:pPr eaLnBrk="1" hangingPunct="1">
              <a:defRPr/>
            </a:pPr>
            <a:endParaRPr lang="nl-NL" altLang="en-US" sz="2800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444958"/>
              </p:ext>
            </p:extLst>
          </p:nvPr>
        </p:nvGraphicFramePr>
        <p:xfrm>
          <a:off x="2288850" y="4941168"/>
          <a:ext cx="4536505" cy="1368152"/>
        </p:xfrm>
        <a:graphic>
          <a:graphicData uri="http://schemas.openxmlformats.org/drawingml/2006/table">
            <a:tbl>
              <a:tblPr firstRow="1" firstCol="1" bandRow="1"/>
              <a:tblGrid>
                <a:gridCol w="354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5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24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18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48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84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x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x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/>
          <a:srcRect r="65769"/>
          <a:stretch/>
        </p:blipFill>
        <p:spPr>
          <a:xfrm>
            <a:off x="2288850" y="2924944"/>
            <a:ext cx="1563070" cy="1481456"/>
          </a:xfrm>
          <a:prstGeom prst="rect">
            <a:avLst/>
          </a:prstGeom>
        </p:spPr>
      </p:pic>
      <p:sp>
        <p:nvSpPr>
          <p:cNvPr id="7" name="Gekromde PIJL-OMLAAG 6"/>
          <p:cNvSpPr/>
          <p:nvPr/>
        </p:nvSpPr>
        <p:spPr>
          <a:xfrm>
            <a:off x="2843808" y="4556594"/>
            <a:ext cx="1512168" cy="384574"/>
          </a:xfrm>
          <a:prstGeom prst="curvedDownArrow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Gekromde PIJL-OMHOOG 7"/>
          <p:cNvSpPr/>
          <p:nvPr/>
        </p:nvSpPr>
        <p:spPr>
          <a:xfrm>
            <a:off x="2843808" y="6369151"/>
            <a:ext cx="1584176" cy="360040"/>
          </a:xfrm>
          <a:prstGeom prst="curvedUpArrow">
            <a:avLst/>
          </a:prstGeom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Gekromde PIJL-OMLAAG 10"/>
          <p:cNvSpPr/>
          <p:nvPr/>
        </p:nvSpPr>
        <p:spPr>
          <a:xfrm>
            <a:off x="4322984" y="4556594"/>
            <a:ext cx="1257128" cy="384574"/>
          </a:xfrm>
          <a:prstGeom prst="curvedDownArrow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2" name="Gekromde PIJL-OMHOOG 11"/>
          <p:cNvSpPr/>
          <p:nvPr/>
        </p:nvSpPr>
        <p:spPr>
          <a:xfrm>
            <a:off x="4456911" y="6369151"/>
            <a:ext cx="1177317" cy="360040"/>
          </a:xfrm>
          <a:prstGeom prst="curvedUpArrow">
            <a:avLst/>
          </a:prstGeom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DD04041-C479-3361-7D35-D143ACF59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Sommen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a) 6/15 =&gt; 2/5</a:t>
            </a:r>
          </a:p>
          <a:p>
            <a:r>
              <a:rPr lang="nl-NL" dirty="0"/>
              <a:t>b) 2/16 =&gt; 1/8</a:t>
            </a:r>
          </a:p>
          <a:p>
            <a:r>
              <a:rPr lang="nl-NL" dirty="0"/>
              <a:t>c) 12/35 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429463"/>
              </p:ext>
            </p:extLst>
          </p:nvPr>
        </p:nvGraphicFramePr>
        <p:xfrm>
          <a:off x="1115616" y="2708920"/>
          <a:ext cx="3744416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46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52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74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40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DE9D8B7-D412-B158-E46B-CD48111B2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6887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 delen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nl-NL" altLang="en-US" sz="5400" b="1" i="1" dirty="0">
              <a:solidFill>
                <a:srgbClr val="FF3300"/>
              </a:solidFill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4800" b="1" dirty="0">
                <a:solidFill>
                  <a:srgbClr val="FF3300"/>
                </a:solidFill>
              </a:rPr>
              <a:t>Een breuk delen is hetzelfde als vermenigvuldigen met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4800" b="1">
                <a:solidFill>
                  <a:srgbClr val="FF3300"/>
                </a:solidFill>
              </a:rPr>
              <a:t>het omgekeerde</a:t>
            </a:r>
            <a:endParaRPr lang="nl-NL" altLang="en-US" sz="4800" b="1" dirty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800" dirty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		</a:t>
            </a:r>
            <a:endParaRPr lang="nl-NL" altLang="en-US" sz="2000" dirty="0"/>
          </a:p>
          <a:p>
            <a:pPr eaLnBrk="1" hangingPunct="1">
              <a:defRPr/>
            </a:pPr>
            <a:endParaRPr lang="nl-NL" altLang="en-US" sz="2400" dirty="0"/>
          </a:p>
          <a:p>
            <a:pPr eaLnBrk="1" hangingPunct="1">
              <a:defRPr/>
            </a:pPr>
            <a:endParaRPr lang="nl-NL" altLang="en-US" sz="280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C33D4F0-59A8-3B85-53C8-7B5B58C8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 delen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dirty="0">
                <a:solidFill>
                  <a:srgbClr val="FF3300"/>
                </a:solidFill>
              </a:rPr>
              <a:t>Delen wordt vermenigvuldigen.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dirty="0">
                <a:solidFill>
                  <a:srgbClr val="FF3300"/>
                </a:solidFill>
              </a:rPr>
              <a:t>De tweede breuk keer je om.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800" dirty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		</a:t>
            </a:r>
            <a:endParaRPr lang="nl-NL" altLang="en-US" sz="2000" dirty="0"/>
          </a:p>
          <a:p>
            <a:pPr eaLnBrk="1" hangingPunct="1">
              <a:defRPr/>
            </a:pPr>
            <a:endParaRPr lang="nl-NL" altLang="en-US" sz="2400" dirty="0"/>
          </a:p>
          <a:p>
            <a:pPr eaLnBrk="1" hangingPunct="1">
              <a:defRPr/>
            </a:pPr>
            <a:endParaRPr lang="nl-NL" altLang="en-US" sz="2800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226371"/>
              </p:ext>
            </p:extLst>
          </p:nvPr>
        </p:nvGraphicFramePr>
        <p:xfrm>
          <a:off x="2051720" y="2996952"/>
          <a:ext cx="1276350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192836"/>
              </p:ext>
            </p:extLst>
          </p:nvPr>
        </p:nvGraphicFramePr>
        <p:xfrm>
          <a:off x="2051720" y="4912461"/>
          <a:ext cx="4589780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56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05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nl-N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x 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x 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ekromde PIJL-OMLAAG 6"/>
          <p:cNvSpPr/>
          <p:nvPr/>
        </p:nvSpPr>
        <p:spPr>
          <a:xfrm>
            <a:off x="2483768" y="4556594"/>
            <a:ext cx="1440160" cy="312566"/>
          </a:xfrm>
          <a:prstGeom prst="curvedDownArrow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Gekromde PIJL-OMHOOG 7"/>
          <p:cNvSpPr/>
          <p:nvPr/>
        </p:nvSpPr>
        <p:spPr>
          <a:xfrm>
            <a:off x="2843808" y="6369151"/>
            <a:ext cx="1368152" cy="360040"/>
          </a:xfrm>
          <a:prstGeom prst="curvedUpArrow">
            <a:avLst/>
          </a:prstGeom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0AF8B7-6573-F511-9322-33F0C8ED7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Sommen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a) 9/10</a:t>
            </a:r>
          </a:p>
          <a:p>
            <a:r>
              <a:rPr lang="nl-NL" dirty="0"/>
              <a:t>b) 4/8 =&gt; 1/2</a:t>
            </a:r>
          </a:p>
          <a:p>
            <a:r>
              <a:rPr lang="nl-NL" dirty="0"/>
              <a:t>c) 14/30 =&gt; 7/15 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471995"/>
              </p:ext>
            </p:extLst>
          </p:nvPr>
        </p:nvGraphicFramePr>
        <p:xfrm>
          <a:off x="1115616" y="2708920"/>
          <a:ext cx="3744416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46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52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74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40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DF79057-2D6E-DC41-3CC9-56F016438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7498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 optellen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b="1" dirty="0">
                <a:solidFill>
                  <a:srgbClr val="FF3300"/>
                </a:solidFill>
              </a:rPr>
              <a:t>Je kan alleen appels bij appels optellen.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b="1" dirty="0">
                <a:solidFill>
                  <a:srgbClr val="FF3300"/>
                </a:solidFill>
              </a:rPr>
              <a:t>En peren bij peren.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800" dirty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800" dirty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		</a:t>
            </a:r>
            <a:endParaRPr lang="nl-NL" altLang="en-US" sz="2000" dirty="0"/>
          </a:p>
          <a:p>
            <a:pPr eaLnBrk="1" hangingPunct="1">
              <a:defRPr/>
            </a:pPr>
            <a:endParaRPr lang="nl-NL" altLang="en-US" sz="2400" dirty="0"/>
          </a:p>
          <a:p>
            <a:pPr marL="0" indent="0" eaLnBrk="1" hangingPunct="1">
              <a:buNone/>
              <a:defRPr/>
            </a:pPr>
            <a:endParaRPr lang="nl-NL" altLang="en-US" sz="2800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502350"/>
              </p:ext>
            </p:extLst>
          </p:nvPr>
        </p:nvGraphicFramePr>
        <p:xfrm>
          <a:off x="2771800" y="3140968"/>
          <a:ext cx="3421380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+ 1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007548"/>
              </p:ext>
            </p:extLst>
          </p:nvPr>
        </p:nvGraphicFramePr>
        <p:xfrm>
          <a:off x="2771800" y="4941168"/>
          <a:ext cx="3421380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+ 2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l-NL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l-NL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l-NL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l-NL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Gekromde PIJL-OMLAAG 5"/>
          <p:cNvSpPr/>
          <p:nvPr/>
        </p:nvSpPr>
        <p:spPr>
          <a:xfrm>
            <a:off x="3246058" y="2852936"/>
            <a:ext cx="1152128" cy="2880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3275856" y="4653136"/>
            <a:ext cx="1152128" cy="2880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BF7E917-DD8D-64DB-2399-3A010C404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 optellen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b="1" dirty="0">
                <a:solidFill>
                  <a:srgbClr val="FF3300"/>
                </a:solidFill>
              </a:rPr>
              <a:t>Gelijknamig maken. Zoek een nieuwe noemer voor beide breuken. </a:t>
            </a: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b="1" dirty="0">
                <a:solidFill>
                  <a:srgbClr val="FF3300"/>
                </a:solidFill>
              </a:rPr>
              <a:t>Vermenigvuldig de oude noemers met elkaar.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800" dirty="0">
              <a:solidFill>
                <a:srgbClr val="FF33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		</a:t>
            </a:r>
            <a:endParaRPr lang="nl-NL" altLang="en-US" sz="20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b="1" dirty="0">
              <a:solidFill>
                <a:srgbClr val="FF00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b="1" dirty="0">
              <a:solidFill>
                <a:srgbClr val="FF00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b="1" dirty="0">
                <a:solidFill>
                  <a:srgbClr val="FF0000"/>
                </a:solidFill>
              </a:rPr>
              <a:t>5</a:t>
            </a:r>
            <a:r>
              <a:rPr lang="nl-NL" altLang="en-US" sz="2400" dirty="0"/>
              <a:t> x </a:t>
            </a:r>
            <a:r>
              <a:rPr lang="nl-NL" altLang="en-US" sz="2400" b="1" dirty="0">
                <a:solidFill>
                  <a:srgbClr val="FF0000"/>
                </a:solidFill>
              </a:rPr>
              <a:t>8</a:t>
            </a:r>
            <a:r>
              <a:rPr lang="nl-NL" altLang="en-US" sz="2400" dirty="0"/>
              <a:t> = 40. Dus de nieuwe gezamenlijke noemer wordt: 40.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eaLnBrk="1" hangingPunct="1">
              <a:defRPr/>
            </a:pPr>
            <a:endParaRPr lang="nl-NL" altLang="en-US" sz="2800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948101"/>
              </p:ext>
            </p:extLst>
          </p:nvPr>
        </p:nvGraphicFramePr>
        <p:xfrm>
          <a:off x="1403648" y="3645024"/>
          <a:ext cx="1536250" cy="1548512"/>
        </p:xfrm>
        <a:graphic>
          <a:graphicData uri="http://schemas.openxmlformats.org/drawingml/2006/table">
            <a:tbl>
              <a:tblPr firstRow="1" firstCol="1" bandRow="1"/>
              <a:tblGrid>
                <a:gridCol w="379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1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DCC8714-9D14-23F7-DDFC-AF42FCB22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 optellen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Dus de nieuwe gezamenlijke noemer wordt: 40.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Eerst de twee breuken </a:t>
            </a:r>
            <a:r>
              <a:rPr lang="nl-NL" altLang="en-US" sz="2400" dirty="0" err="1"/>
              <a:t>hernoemen</a:t>
            </a:r>
            <a:r>
              <a:rPr lang="nl-NL" altLang="en-US" sz="2400" dirty="0"/>
              <a:t>: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None/>
              <a:defRPr/>
            </a:pPr>
            <a:r>
              <a:rPr lang="nl-NL" altLang="en-US" sz="2400" dirty="0">
                <a:solidFill>
                  <a:srgbClr val="00B050"/>
                </a:solidFill>
              </a:rPr>
              <a:t>           </a:t>
            </a:r>
            <a:r>
              <a:rPr lang="nl-NL" altLang="en-US" sz="2000" dirty="0">
                <a:solidFill>
                  <a:srgbClr val="00B050"/>
                </a:solidFill>
              </a:rPr>
              <a:t>(x 8)                                             (x 5)</a:t>
            </a:r>
            <a:endParaRPr lang="nl-NL" altLang="en-US" sz="20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eaLnBrk="1" hangingPunct="1">
              <a:defRPr/>
            </a:pPr>
            <a:endParaRPr lang="nl-NL" altLang="en-US" sz="2800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401223"/>
              </p:ext>
            </p:extLst>
          </p:nvPr>
        </p:nvGraphicFramePr>
        <p:xfrm>
          <a:off x="1043608" y="2420888"/>
          <a:ext cx="1536250" cy="1548512"/>
        </p:xfrm>
        <a:graphic>
          <a:graphicData uri="http://schemas.openxmlformats.org/drawingml/2006/table">
            <a:tbl>
              <a:tblPr firstRow="1" firstCol="1" bandRow="1"/>
              <a:tblGrid>
                <a:gridCol w="379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1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9996" r="61266" b="23551"/>
          <a:stretch/>
        </p:blipFill>
        <p:spPr>
          <a:xfrm>
            <a:off x="1015781" y="4692645"/>
            <a:ext cx="1390807" cy="113215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/>
          <a:srcRect l="48741" t="147998" r="21264" b="-147998"/>
          <a:stretch/>
        </p:blipFill>
        <p:spPr>
          <a:xfrm>
            <a:off x="4499992" y="5157192"/>
            <a:ext cx="1728192" cy="176350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4"/>
          <a:srcRect l="11245" r="61266" b="18335"/>
          <a:stretch/>
        </p:blipFill>
        <p:spPr>
          <a:xfrm>
            <a:off x="4355976" y="4791794"/>
            <a:ext cx="1296144" cy="1178313"/>
          </a:xfrm>
          <a:prstGeom prst="rect">
            <a:avLst/>
          </a:prstGeom>
        </p:spPr>
      </p:pic>
      <p:sp>
        <p:nvSpPr>
          <p:cNvPr id="7" name="Gekromde PIJL-OMHOOG 6"/>
          <p:cNvSpPr/>
          <p:nvPr/>
        </p:nvSpPr>
        <p:spPr>
          <a:xfrm>
            <a:off x="1274840" y="5847162"/>
            <a:ext cx="781744" cy="277463"/>
          </a:xfrm>
          <a:prstGeom prst="curved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Gekromde PIJL-OMHOOG 7"/>
          <p:cNvSpPr/>
          <p:nvPr/>
        </p:nvSpPr>
        <p:spPr>
          <a:xfrm>
            <a:off x="4463988" y="5817387"/>
            <a:ext cx="864096" cy="283213"/>
          </a:xfrm>
          <a:prstGeom prst="curved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1259632" y="4457523"/>
            <a:ext cx="781744" cy="216024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0" name="Gekromde PIJL-OMLAAG 9"/>
          <p:cNvSpPr/>
          <p:nvPr/>
        </p:nvSpPr>
        <p:spPr>
          <a:xfrm>
            <a:off x="4499992" y="4451426"/>
            <a:ext cx="792088" cy="337882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5760C5A1-15CB-C1D1-1E8A-7DD12E16A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6049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 optellen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Eerst </a:t>
            </a:r>
            <a:r>
              <a:rPr lang="nl-NL" altLang="en-US" sz="2400" dirty="0" err="1"/>
              <a:t>hernoemen</a:t>
            </a:r>
            <a:r>
              <a:rPr lang="nl-NL" altLang="en-US" sz="2400" dirty="0"/>
              <a:t>, dan optellen.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eaLnBrk="1" hangingPunct="1">
              <a:defRPr/>
            </a:pPr>
            <a:endParaRPr lang="nl-NL" altLang="en-US" sz="2800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728252"/>
              </p:ext>
            </p:extLst>
          </p:nvPr>
        </p:nvGraphicFramePr>
        <p:xfrm>
          <a:off x="683568" y="1916832"/>
          <a:ext cx="1536250" cy="1548512"/>
        </p:xfrm>
        <a:graphic>
          <a:graphicData uri="http://schemas.openxmlformats.org/drawingml/2006/table">
            <a:tbl>
              <a:tblPr firstRow="1" firstCol="1" bandRow="1"/>
              <a:tblGrid>
                <a:gridCol w="379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1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9996" r="61266" b="23551"/>
          <a:stretch/>
        </p:blipFill>
        <p:spPr>
          <a:xfrm>
            <a:off x="3491880" y="2175359"/>
            <a:ext cx="1390807" cy="113215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/>
          <a:srcRect l="48741" t="147998" r="21264" b="-147998"/>
          <a:stretch/>
        </p:blipFill>
        <p:spPr>
          <a:xfrm>
            <a:off x="4499992" y="5157192"/>
            <a:ext cx="1728192" cy="176350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4"/>
          <a:srcRect l="11245" r="61266" b="18335"/>
          <a:stretch/>
        </p:blipFill>
        <p:spPr>
          <a:xfrm>
            <a:off x="6012160" y="2186810"/>
            <a:ext cx="1296144" cy="1178313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4519822"/>
            <a:ext cx="5762958" cy="1763503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65E03F8-740A-AF47-632C-91947999F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9361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Sommen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a) 9/15 + 10/15 =&gt; 19/15 =&gt; 1 4/15</a:t>
            </a:r>
          </a:p>
          <a:p>
            <a:r>
              <a:rPr lang="nl-NL" dirty="0"/>
              <a:t>b) 3/4</a:t>
            </a:r>
          </a:p>
          <a:p>
            <a:r>
              <a:rPr lang="nl-NL" dirty="0"/>
              <a:t>c) 14/35 + 30/35 =&gt; 44/35 =&gt; 1 9/35 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834139"/>
              </p:ext>
            </p:extLst>
          </p:nvPr>
        </p:nvGraphicFramePr>
        <p:xfrm>
          <a:off x="1115616" y="2708920"/>
          <a:ext cx="3744416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46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52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74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40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5C7894E-0785-3CA1-347C-5B0DDEF91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6540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Breuken aftrekken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800" dirty="0">
                <a:solidFill>
                  <a:srgbClr val="FF3300"/>
                </a:solidFill>
              </a:rPr>
              <a:t>Zelfde manier als breuken optellen.</a:t>
            </a:r>
            <a:r>
              <a:rPr lang="nl-NL" altLang="en-US" sz="2400" dirty="0"/>
              <a:t>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nl-NL" altLang="en-US" sz="2400" dirty="0"/>
              <a:t>Maar dan wordt het minder, </a:t>
            </a:r>
            <a:r>
              <a:rPr lang="nl-NL" altLang="en-US" sz="2000" dirty="0"/>
              <a:t>minder</a:t>
            </a:r>
            <a:r>
              <a:rPr lang="nl-NL" altLang="en-US" sz="2400" dirty="0"/>
              <a:t> , </a:t>
            </a:r>
            <a:r>
              <a:rPr lang="nl-NL" altLang="en-US" sz="1800" dirty="0"/>
              <a:t>minder</a:t>
            </a:r>
            <a:r>
              <a:rPr lang="nl-NL" altLang="en-US" sz="2400" dirty="0"/>
              <a:t>.</a:t>
            </a:r>
            <a:endParaRPr lang="nl-NL" altLang="en-US" sz="20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en-US" sz="2400" dirty="0"/>
          </a:p>
          <a:p>
            <a:pPr eaLnBrk="1" hangingPunct="1">
              <a:defRPr/>
            </a:pPr>
            <a:endParaRPr lang="nl-NL" altLang="en-US" sz="280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90F5BBE-79DF-FAB7-553E-43BC349C9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Sommen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a) 10/15 – 9/15 =&gt; 1/15 </a:t>
            </a:r>
          </a:p>
          <a:p>
            <a:r>
              <a:rPr lang="nl-NL" dirty="0"/>
              <a:t>b) 1/4</a:t>
            </a:r>
          </a:p>
          <a:p>
            <a:r>
              <a:rPr lang="nl-NL" dirty="0"/>
              <a:t>c) 30/35 - 14/35 =&gt; 16/35 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521910"/>
              </p:ext>
            </p:extLst>
          </p:nvPr>
        </p:nvGraphicFramePr>
        <p:xfrm>
          <a:off x="1115616" y="2708920"/>
          <a:ext cx="3744416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46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52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74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40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03B8A93-51F4-6B89-0E7E-E03A38BB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8176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Breuken met helen ervoor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Bijvoorbeeld: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Maak van het hele getal weer een breuk.</a:t>
            </a:r>
          </a:p>
          <a:p>
            <a:r>
              <a:rPr lang="nl-NL" dirty="0"/>
              <a:t>Je MAG altijd doen.</a:t>
            </a:r>
          </a:p>
          <a:p>
            <a:r>
              <a:rPr lang="nl-NL" dirty="0"/>
              <a:t>Je </a:t>
            </a:r>
            <a:r>
              <a:rPr lang="nl-NL" b="1" dirty="0">
                <a:solidFill>
                  <a:srgbClr val="FF0000"/>
                </a:solidFill>
              </a:rPr>
              <a:t>MOET</a:t>
            </a:r>
            <a:r>
              <a:rPr lang="nl-NL" dirty="0"/>
              <a:t> het bij delen en vermenigvuldigen! 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833755"/>
              </p:ext>
            </p:extLst>
          </p:nvPr>
        </p:nvGraphicFramePr>
        <p:xfrm>
          <a:off x="1115616" y="2708920"/>
          <a:ext cx="3230994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04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04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493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A5F67E1-8710-D251-1D1E-8E28C874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52363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Breuken met helen ervoor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Je MAG altijd doen.</a:t>
            </a:r>
          </a:p>
          <a:p>
            <a:r>
              <a:rPr lang="nl-NL" dirty="0"/>
              <a:t>Je </a:t>
            </a:r>
            <a:r>
              <a:rPr lang="nl-NL" b="1" dirty="0">
                <a:solidFill>
                  <a:srgbClr val="FF0000"/>
                </a:solidFill>
              </a:rPr>
              <a:t>MOET</a:t>
            </a:r>
            <a:r>
              <a:rPr lang="nl-NL" dirty="0"/>
              <a:t> het bij delen en vermenigvuldigen! 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195311"/>
              </p:ext>
            </p:extLst>
          </p:nvPr>
        </p:nvGraphicFramePr>
        <p:xfrm>
          <a:off x="683568" y="1916832"/>
          <a:ext cx="3230994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04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04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493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802920"/>
              </p:ext>
            </p:extLst>
          </p:nvPr>
        </p:nvGraphicFramePr>
        <p:xfrm>
          <a:off x="4283968" y="1988840"/>
          <a:ext cx="2592288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04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493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496B50C-210C-D42F-1887-36B757830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1275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Sommen</a:t>
            </a:r>
          </a:p>
          <a:p>
            <a:endParaRPr lang="nl-NL" dirty="0"/>
          </a:p>
          <a:p>
            <a:endParaRPr lang="nl-NL" dirty="0"/>
          </a:p>
          <a:p>
            <a:endParaRPr lang="nl-NL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a) 7/4-1/3 =&gt;21/12 – 4/12 =&gt; 17/12 =&gt; 1 5/12 </a:t>
            </a:r>
          </a:p>
          <a:p>
            <a:r>
              <a:rPr lang="nl-NL" dirty="0"/>
              <a:t>b) 4/3 x 2/5 =&gt; 8/15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740031"/>
              </p:ext>
            </p:extLst>
          </p:nvPr>
        </p:nvGraphicFramePr>
        <p:xfrm>
          <a:off x="1115616" y="2708920"/>
          <a:ext cx="3042265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304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52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74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94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493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37CABF-3B99-621D-8310-A2CEF6F8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0693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Vereenvoudigen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Hele getallen uit de breuk halen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 breuk zo eenvoudig mogelijk opschrijven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471703"/>
              </p:ext>
            </p:extLst>
          </p:nvPr>
        </p:nvGraphicFramePr>
        <p:xfrm>
          <a:off x="2284730" y="3169602"/>
          <a:ext cx="3952875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559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5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15+2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/>
          <a:srcRect l="62475" r="22531"/>
          <a:stretch/>
        </p:blipFill>
        <p:spPr>
          <a:xfrm>
            <a:off x="3851920" y="4941168"/>
            <a:ext cx="864096" cy="1763503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134645CF-114F-F5E5-3932-CDBC58B92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9935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Vereenvoudigen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Hele getallen uit de breuk halen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 breuk zo eenvoudig mogelijk opschrijven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746405"/>
              </p:ext>
            </p:extLst>
          </p:nvPr>
        </p:nvGraphicFramePr>
        <p:xfrm>
          <a:off x="2284730" y="3169602"/>
          <a:ext cx="3952875" cy="1456690"/>
        </p:xfrm>
        <a:graphic>
          <a:graphicData uri="http://schemas.openxmlformats.org/drawingml/2006/table">
            <a:tbl>
              <a:tblPr firstRow="1" firstCol="1" bandRow="1"/>
              <a:tblGrid>
                <a:gridCol w="559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5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16+2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/>
          <a:srcRect l="62475" r="25030"/>
          <a:stretch/>
        </p:blipFill>
        <p:spPr>
          <a:xfrm>
            <a:off x="3491880" y="4941168"/>
            <a:ext cx="720080" cy="1763503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/>
          <a:srcRect l="62475" r="26280"/>
          <a:stretch/>
        </p:blipFill>
        <p:spPr>
          <a:xfrm>
            <a:off x="5076056" y="4941167"/>
            <a:ext cx="648072" cy="1763503"/>
          </a:xfrm>
          <a:prstGeom prst="rect">
            <a:avLst/>
          </a:prstGeom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2B9ADED-3A9E-4061-6429-B93489624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1963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Vereenvoudigen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De breuk zo eenvoudig mogelijk opschrijven:</a:t>
            </a:r>
          </a:p>
          <a:p>
            <a:pPr marL="514350" indent="-514350">
              <a:buFont typeface="+mj-lt"/>
              <a:buAutoNum type="arabicPeriod"/>
            </a:pPr>
            <a:r>
              <a:rPr lang="nl-NL"/>
              <a:t>Deel </a:t>
            </a:r>
            <a:r>
              <a:rPr lang="nl-NL" dirty="0">
                <a:solidFill>
                  <a:srgbClr val="92D050"/>
                </a:solidFill>
              </a:rPr>
              <a:t>teller en noemer </a:t>
            </a:r>
            <a:r>
              <a:rPr lang="nl-NL" dirty="0"/>
              <a:t>door </a:t>
            </a:r>
            <a:r>
              <a:rPr lang="nl-NL" b="1" dirty="0">
                <a:solidFill>
                  <a:srgbClr val="FF0000"/>
                </a:solidFill>
              </a:rPr>
              <a:t>2</a:t>
            </a:r>
            <a:r>
              <a:rPr lang="nl-NL" dirty="0"/>
              <a:t> (indien mogelijk)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Deel </a:t>
            </a:r>
            <a:r>
              <a:rPr lang="nl-NL" dirty="0">
                <a:solidFill>
                  <a:srgbClr val="92D050"/>
                </a:solidFill>
              </a:rPr>
              <a:t>teller en noemer </a:t>
            </a:r>
            <a:r>
              <a:rPr lang="nl-NL" dirty="0"/>
              <a:t>door </a:t>
            </a:r>
            <a:r>
              <a:rPr lang="nl-NL" b="1" dirty="0">
                <a:solidFill>
                  <a:srgbClr val="FF0000"/>
                </a:solidFill>
              </a:rPr>
              <a:t>3</a:t>
            </a:r>
            <a:r>
              <a:rPr lang="nl-NL" dirty="0"/>
              <a:t> (indien mogelijk)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Deel </a:t>
            </a:r>
            <a:r>
              <a:rPr lang="nl-NL" dirty="0">
                <a:solidFill>
                  <a:srgbClr val="92D050"/>
                </a:solidFill>
              </a:rPr>
              <a:t>teller en noemer </a:t>
            </a:r>
            <a:r>
              <a:rPr lang="nl-NL" dirty="0"/>
              <a:t>door </a:t>
            </a:r>
            <a:r>
              <a:rPr lang="nl-NL" b="1" dirty="0">
                <a:solidFill>
                  <a:srgbClr val="FF0000"/>
                </a:solidFill>
              </a:rPr>
              <a:t>5</a:t>
            </a:r>
            <a:r>
              <a:rPr lang="nl-NL" dirty="0"/>
              <a:t> (indien mogelijk)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En zo verder.. (7, 11, 13..) </a:t>
            </a:r>
            <a:r>
              <a:rPr lang="nl-NL" dirty="0">
                <a:sym typeface="Wingdings" panose="05000000000000000000" pitchFamily="2" charset="2"/>
              </a:rPr>
              <a:t></a:t>
            </a: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DFC2EE9-359C-A51A-354F-606E81755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0432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wadrant">
  <a:themeElements>
    <a:clrScheme name="Kw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Kw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w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0</TotalTime>
  <Words>691</Words>
  <Application>Microsoft Office PowerPoint</Application>
  <PresentationFormat>Diavoorstelling (4:3)</PresentationFormat>
  <Paragraphs>357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5" baseType="lpstr">
      <vt:lpstr>Aptos</vt:lpstr>
      <vt:lpstr>Arial</vt:lpstr>
      <vt:lpstr>Calibri</vt:lpstr>
      <vt:lpstr>Times New Roman</vt:lpstr>
      <vt:lpstr>Wingdings</vt:lpstr>
      <vt:lpstr>Kwadrant</vt:lpstr>
      <vt:lpstr>Breuken</vt:lpstr>
      <vt:lpstr>Breuken vermenigvuldigen</vt:lpstr>
      <vt:lpstr>Oefening</vt:lpstr>
      <vt:lpstr>Breuken delen</vt:lpstr>
      <vt:lpstr>Breuken delen</vt:lpstr>
      <vt:lpstr>Oefening</vt:lpstr>
      <vt:lpstr>Breuken optellen</vt:lpstr>
      <vt:lpstr>Breuken optellen</vt:lpstr>
      <vt:lpstr>Breuken optellen</vt:lpstr>
      <vt:lpstr>Breuken optellen</vt:lpstr>
      <vt:lpstr>Oefening</vt:lpstr>
      <vt:lpstr>Breuken aftrekken</vt:lpstr>
      <vt:lpstr>Oefening</vt:lpstr>
      <vt:lpstr>Breuken met helen ervoor</vt:lpstr>
      <vt:lpstr>Breuken met helen ervoor</vt:lpstr>
      <vt:lpstr>Oefening</vt:lpstr>
      <vt:lpstr>Vereenvoudigen</vt:lpstr>
      <vt:lpstr>Vereenvoudigen</vt:lpstr>
      <vt:lpstr>Vereenvoudigen</vt:lpstr>
    </vt:vector>
  </TitlesOfParts>
  <Company>Beatrix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Rekenregels</dc:title>
  <dc:creator>yamariei</dc:creator>
  <cp:lastModifiedBy>Erik Klepke</cp:lastModifiedBy>
  <cp:revision>35</cp:revision>
  <dcterms:created xsi:type="dcterms:W3CDTF">2014-04-01T09:10:12Z</dcterms:created>
  <dcterms:modified xsi:type="dcterms:W3CDTF">2026-07-22T08:47:19Z</dcterms:modified>
</cp:coreProperties>
</file>