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309" r:id="rId6"/>
    <p:sldId id="414" r:id="rId7"/>
    <p:sldId id="469" r:id="rId8"/>
    <p:sldId id="468" r:id="rId9"/>
    <p:sldId id="415" r:id="rId10"/>
    <p:sldId id="383" r:id="rId11"/>
    <p:sldId id="467" r:id="rId12"/>
    <p:sldId id="384" r:id="rId13"/>
    <p:sldId id="466" r:id="rId14"/>
    <p:sldId id="456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BB176-454D-49ED-B8E7-1D6F64274517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765DA-4026-47B9-B4BA-890A5A105E7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0787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C0B38C7-6BFC-47A7-BA0C-3329915816E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F0E3D-8A49-4343-851C-0E0DCC03B5C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F9AD9BD-B4C4-4B27-9818-9F7B6567C92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C653B-5B7B-4705-AA5D-A36A01AA8130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D4073-EC1D-4DF7-9063-3E62D4BCCD99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ECA31-84A0-49F3-B1C5-CA9E8B30669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4C4B6-8AE1-4E27-AB29-248570D90EFE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FBBAA-07E7-4AB9-915A-4ED0F09A38E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053BF0-69B6-4406-A4AE-B43A81501910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EB53-64E2-403D-9CC1-E7D3CB25EC90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A35743-7A36-4D27-B3B7-4E19C22D820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EFAF48B-FA35-4AAD-BF23-6E8DD7482BE1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Cirkels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006128E-0980-AF79-285E-4F0424D8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30C6DF1-DE1E-5B43-D85A-07799916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PI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4400" dirty="0">
                <a:latin typeface="Symbol" panose="05050102010706020507" pitchFamily="18" charset="2"/>
              </a:rPr>
              <a:t>p</a:t>
            </a:r>
            <a:r>
              <a:rPr lang="nl-NL" dirty="0"/>
              <a:t> is gewoon een getal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Ongeveer 3,14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Gebruik </a:t>
            </a:r>
            <a:r>
              <a:rPr lang="nl-NL" sz="4000" dirty="0">
                <a:latin typeface="Symbol" panose="05050102010706020507" pitchFamily="18" charset="2"/>
              </a:rPr>
              <a:t>p </a:t>
            </a:r>
            <a:r>
              <a:rPr lang="nl-NL" dirty="0"/>
              <a:t>om oppervlakte en omtrek cirkel te berekenen </a:t>
            </a:r>
          </a:p>
          <a:p>
            <a:pPr>
              <a:defRPr/>
            </a:pPr>
            <a:endParaRPr lang="nl-NL" dirty="0">
              <a:latin typeface="Symbol" panose="05050102010706020507" pitchFamily="18" charset="2"/>
            </a:endParaRPr>
          </a:p>
          <a:p>
            <a:pPr>
              <a:defRPr/>
            </a:pPr>
            <a:endParaRPr lang="nl-NL" dirty="0">
              <a:latin typeface="Symbol" panose="05050102010706020507" pitchFamily="18" charset="2"/>
            </a:endParaRP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01675"/>
            <a:ext cx="3017837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F01A41-1B6A-4AA5-2AEA-B605FD535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11346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Rekenmachine - ∏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Het getal π staat voorgeprogrammeerd in je rekenmachine.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i="1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291" y="2301620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1065624">
            <a:off x="1817646" y="4211801"/>
            <a:ext cx="2685071" cy="301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71376A5-D496-6395-CB15-80AC93A0A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033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Rekenmachine - Wisseltoets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Is de uitkomst van een berekening een antwoord een breuk, of wortel of π?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i="1" dirty="0"/>
              <a:t>Verander naar decimaal getal </a:t>
            </a:r>
          </a:p>
          <a:p>
            <a:pPr marL="0" indent="0">
              <a:buNone/>
            </a:pPr>
            <a:r>
              <a:rPr lang="nl-NL" i="1" dirty="0"/>
              <a:t>met de wisseltoets.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r>
              <a:rPr lang="nl-NL" i="1" dirty="0"/>
              <a:t>Op CASIO (S=&gt;D) toets.</a:t>
            </a:r>
          </a:p>
          <a:p>
            <a:pPr marL="0" indent="0">
              <a:buNone/>
            </a:pPr>
            <a:endParaRPr lang="nl-NL" i="1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05035"/>
            <a:ext cx="2123684" cy="392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1065624">
            <a:off x="4265917" y="5454547"/>
            <a:ext cx="2685071" cy="301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67648B-9448-8690-BCA7-14565283B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5141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Straal en diameter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b="1" dirty="0"/>
              <a:t>Straal</a:t>
            </a:r>
            <a:r>
              <a:rPr lang="nl-NL" dirty="0"/>
              <a:t> = afstand van het midden tot de rand.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b="1" dirty="0"/>
              <a:t>Diameter</a:t>
            </a:r>
            <a:r>
              <a:rPr lang="nl-NL" dirty="0"/>
              <a:t> = afstand van rand tot rand.</a:t>
            </a:r>
          </a:p>
          <a:p>
            <a:pPr marL="0" indent="0">
              <a:buNone/>
              <a:defRPr/>
            </a:pPr>
            <a:endParaRPr lang="nl-NL" b="1" dirty="0"/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68700"/>
            <a:ext cx="29686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2EE2D8E-5FD6-6965-BFE7-6D3FB026F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6412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19D08-DD9B-4938-9620-F4FC6099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omtrek cirkel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9D7703-CB98-4BC2-8CE9-0B66F51F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89" y="1687876"/>
            <a:ext cx="7239000" cy="4846638"/>
          </a:xfrm>
        </p:spPr>
        <p:txBody>
          <a:bodyPr/>
          <a:lstStyle/>
          <a:p>
            <a:r>
              <a:rPr lang="nl-NL" b="1" dirty="0"/>
              <a:t>Omtrek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De afstand als je ergens </a:t>
            </a:r>
            <a:r>
              <a:rPr lang="nl-NL" u="sng" dirty="0"/>
              <a:t>om</a:t>
            </a:r>
            <a:r>
              <a:rPr lang="nl-NL" dirty="0"/>
              <a:t>heen loopt…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sz="2000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1D3707-16A9-919F-92A4-AEFA21F2E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1556792"/>
            <a:ext cx="3960440" cy="2778219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E4857B-5414-49B0-BFB9-E1C11CB24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40319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Omtrek van een cirkel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Bereken de omtrek met de formule:</a:t>
            </a:r>
          </a:p>
          <a:p>
            <a:pPr lvl="3" algn="ctr"/>
            <a:r>
              <a:rPr lang="nl-NL" sz="4400" b="1" dirty="0">
                <a:sym typeface="Symbol"/>
              </a:rPr>
              <a:t> x diameter</a:t>
            </a:r>
            <a:endParaRPr lang="nl-NL" sz="4400" b="1" dirty="0"/>
          </a:p>
          <a:p>
            <a:pPr marL="776288" lvl="3" indent="0" algn="ctr">
              <a:buNone/>
            </a:pPr>
            <a:endParaRPr lang="nl-NL" sz="4400" b="1" dirty="0"/>
          </a:p>
          <a:p>
            <a:pPr lvl="3"/>
            <a:endParaRPr lang="nl-NL" dirty="0"/>
          </a:p>
          <a:p>
            <a:endParaRPr lang="nl-NL" dirty="0"/>
          </a:p>
          <a:p>
            <a:pPr lvl="2"/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357" y="4033044"/>
            <a:ext cx="2143125" cy="2133600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FF0A846-28C5-423F-ABA2-C5BCA0212356}"/>
              </a:ext>
            </a:extLst>
          </p:cNvPr>
          <p:cNvSpPr/>
          <p:nvPr/>
        </p:nvSpPr>
        <p:spPr>
          <a:xfrm>
            <a:off x="3419872" y="5022468"/>
            <a:ext cx="864096" cy="2067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C5E42A7-8739-43EC-BA59-56BD1AE6FB84}"/>
              </a:ext>
            </a:extLst>
          </p:cNvPr>
          <p:cNvSpPr txBox="1"/>
          <p:nvPr/>
        </p:nvSpPr>
        <p:spPr>
          <a:xfrm>
            <a:off x="3357337" y="489834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Omtrek?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97B83F1-8C0F-1577-7CB3-5BDBDD2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608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19D08-DD9B-4938-9620-F4FC6099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cirkel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9D7703-CB98-4BC2-8CE9-0B66F51F5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89" y="1628800"/>
            <a:ext cx="7239000" cy="4846638"/>
          </a:xfrm>
        </p:spPr>
        <p:txBody>
          <a:bodyPr/>
          <a:lstStyle/>
          <a:p>
            <a:r>
              <a:rPr lang="nl-NL" dirty="0"/>
              <a:t>Oppervlakte cirkel.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groot de cirkel is…… 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42ACB5A-D2CF-4F1F-9760-5322EB8EC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564904"/>
            <a:ext cx="3672408" cy="2056548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519C60-2E79-8010-35E0-5C9A3128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8756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Oppervlakte cirkel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Bereken de oppervlakte met de formule:</a:t>
            </a:r>
          </a:p>
          <a:p>
            <a:pPr lvl="3" algn="ctr"/>
            <a:r>
              <a:rPr lang="nl-NL" sz="4400" b="1" dirty="0">
                <a:sym typeface="Symbol"/>
              </a:rPr>
              <a:t> x </a:t>
            </a:r>
            <a:r>
              <a:rPr lang="nl-NL" sz="4400" b="1" dirty="0"/>
              <a:t>straal</a:t>
            </a:r>
            <a:r>
              <a:rPr lang="nl-NL" sz="4400" b="1" baseline="30000" dirty="0"/>
              <a:t>2</a:t>
            </a:r>
            <a:endParaRPr lang="nl-NL" sz="4400" b="1" dirty="0"/>
          </a:p>
          <a:p>
            <a:pPr lvl="3"/>
            <a:endParaRPr lang="nl-NL" dirty="0"/>
          </a:p>
          <a:p>
            <a:endParaRPr lang="nl-NL" dirty="0"/>
          </a:p>
          <a:p>
            <a:pPr lvl="2"/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001875"/>
            <a:ext cx="2143125" cy="21336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CB260AC-F04F-8F77-9411-8D8DD5A2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224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Cirkels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B76C7C-4BED-DEB6-B637-8D4B61E84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formules om de omtrek en oppervlakte van een cirkel te berekenen staan op het formuleblad van je eindexamen.</a:t>
            </a:r>
          </a:p>
          <a:p>
            <a:endParaRPr lang="nl-NL" dirty="0"/>
          </a:p>
          <a:p>
            <a:r>
              <a:rPr lang="nl-NL" dirty="0"/>
              <a:t>Hoef je dus niet van buiten te kennen.</a:t>
            </a:r>
          </a:p>
          <a:p>
            <a:endParaRPr lang="nl-NL" dirty="0"/>
          </a:p>
          <a:p>
            <a:r>
              <a:rPr lang="nl-NL" dirty="0"/>
              <a:t>Ken wel je rekenmachine.</a:t>
            </a:r>
          </a:p>
          <a:p>
            <a:endParaRPr lang="nl-NL" dirty="0"/>
          </a:p>
          <a:p>
            <a:r>
              <a:rPr lang="nl-NL" dirty="0"/>
              <a:t>En weet wat de straal en wat de diameter is!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CB236A-65CE-5CF6-A48C-9AAF6C9BE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244</Words>
  <Application>Microsoft Office PowerPoint</Application>
  <PresentationFormat>Diavoorstelling (4:3)</PresentationFormat>
  <Paragraphs>86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Aptos</vt:lpstr>
      <vt:lpstr>Symbol</vt:lpstr>
      <vt:lpstr>Trebuchet MS</vt:lpstr>
      <vt:lpstr>Wingdings</vt:lpstr>
      <vt:lpstr>Wingdings 2</vt:lpstr>
      <vt:lpstr>H1.4-1.6-oudpp</vt:lpstr>
      <vt:lpstr>Wiskunde</vt:lpstr>
      <vt:lpstr>Wiskunde leer je door:</vt:lpstr>
      <vt:lpstr>PI</vt:lpstr>
      <vt:lpstr>Rekenmachine - ∏</vt:lpstr>
      <vt:lpstr>Rekenmachine - Wisseltoets</vt:lpstr>
      <vt:lpstr>Straal en diameter</vt:lpstr>
      <vt:lpstr>omtrek cirkel</vt:lpstr>
      <vt:lpstr>Omtrek van een cirkel</vt:lpstr>
      <vt:lpstr>Oppervlakte cirkel</vt:lpstr>
      <vt:lpstr>Oppervlakte cirkel</vt:lpstr>
      <vt:lpstr>Cirkels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152</cp:revision>
  <dcterms:created xsi:type="dcterms:W3CDTF">2013-09-15T12:09:42Z</dcterms:created>
  <dcterms:modified xsi:type="dcterms:W3CDTF">2026-07-23T08:34:07Z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