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3"/>
  </p:notesMasterIdLst>
  <p:sldIdLst>
    <p:sldId id="256" r:id="rId5"/>
    <p:sldId id="309" r:id="rId6"/>
    <p:sldId id="310" r:id="rId7"/>
    <p:sldId id="405" r:id="rId8"/>
    <p:sldId id="406" r:id="rId9"/>
    <p:sldId id="312" r:id="rId10"/>
    <p:sldId id="311" r:id="rId11"/>
    <p:sldId id="456" r:id="rId12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anose="020B0603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anose="020B0603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anose="020B0603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anose="020B0603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anose="020B0603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rebuchet MS" panose="020B0603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rebuchet MS" panose="020B0603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rebuchet MS" panose="020B0603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rebuchet MS" panose="020B0603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FF"/>
    <a:srgbClr val="CC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ijl, gemiddeld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Stijl, lich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E8034E78-7F5D-4C2E-B375-FC64B27BC917}" styleName="Stijl, donker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E171933-4619-4E11-9A3F-F7608DF75F80}" styleName="Stijl, gemiddeld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793D81CF-94F2-401A-BA57-92F5A7B2D0C5}" styleName="Stijl, gemiddeld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5940675A-B579-460E-94D1-54222C63F5DA}" styleName="Geen stijl, tabel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C89EF96-8CEA-46FF-86C4-4CE0E7609802}" styleName="Stijl, licht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740" autoAdjust="0"/>
    <p:restoredTop sz="94660"/>
  </p:normalViewPr>
  <p:slideViewPr>
    <p:cSldViewPr>
      <p:cViewPr varScale="1">
        <p:scale>
          <a:sx n="78" d="100"/>
          <a:sy n="78" d="100"/>
        </p:scale>
        <p:origin x="955" y="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2FB537-CF59-46A5-8718-DDC21F3A24D8}" type="datetimeFigureOut">
              <a:rPr lang="nl-NL" smtClean="0"/>
              <a:t>24-7-2026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550B62-8C9B-47E2-A943-4FFAFA8430A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729008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3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hte verbindingslijn 4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2" name="Titel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>
            <a:noAutofit/>
          </a:bodyPr>
          <a:lstStyle>
            <a:lvl1pPr algn="r">
              <a:defRPr sz="4200" b="1"/>
            </a:lvl1pPr>
            <a:extLst/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25" name="Ondertitel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nl-NL"/>
              <a:t>Klik om de ondertitelstijl van het model te bewerken</a:t>
            </a:r>
            <a:endParaRPr lang="en-US"/>
          </a:p>
        </p:txBody>
      </p:sp>
      <p:sp>
        <p:nvSpPr>
          <p:cNvPr id="6" name="Tijdelijke aanduiding voor datum 30"/>
          <p:cNvSpPr>
            <a:spLocks noGrp="1"/>
          </p:cNvSpPr>
          <p:nvPr>
            <p:ph type="dt" sz="half" idx="10"/>
          </p:nvPr>
        </p:nvSpPr>
        <p:spPr>
          <a:xfrm>
            <a:off x="5870575" y="6557963"/>
            <a:ext cx="2003425" cy="227012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D4D7D2F7-80F0-4F56-914D-607C5373931C}" type="datetime1">
              <a:rPr lang="nl-NL" smtClean="0"/>
              <a:t>24-7-2026</a:t>
            </a:fld>
            <a:endParaRPr lang="nl-NL" dirty="0"/>
          </a:p>
        </p:txBody>
      </p:sp>
      <p:sp>
        <p:nvSpPr>
          <p:cNvPr id="7" name="Tijdelijke aanduiding voor voettekst 17"/>
          <p:cNvSpPr>
            <a:spLocks noGrp="1"/>
          </p:cNvSpPr>
          <p:nvPr>
            <p:ph type="ftr" sz="quarter" idx="11"/>
          </p:nvPr>
        </p:nvSpPr>
        <p:spPr>
          <a:xfrm>
            <a:off x="2819400" y="6557963"/>
            <a:ext cx="2927350" cy="228600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8" name="Tijdelijke aanduiding voor dianummer 28"/>
          <p:cNvSpPr>
            <a:spLocks noGrp="1"/>
          </p:cNvSpPr>
          <p:nvPr>
            <p:ph type="sldNum" sz="quarter" idx="12"/>
          </p:nvPr>
        </p:nvSpPr>
        <p:spPr>
          <a:xfrm>
            <a:off x="7880350" y="6556375"/>
            <a:ext cx="588963" cy="22860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2AE55A89-297A-4C2B-9EEF-0BE5180C836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4951798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C3EDEA-A48C-47FF-972E-B8E83E4AA0B2}" type="datetime1">
              <a:rPr lang="nl-NL" smtClean="0"/>
              <a:t>24-7-2026</a:t>
            </a:fld>
            <a:endParaRPr lang="nl-NL" dirty="0"/>
          </a:p>
        </p:txBody>
      </p:sp>
      <p:sp>
        <p:nvSpPr>
          <p:cNvPr id="5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6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7AC593-7020-4039-A9F4-473F190BAC87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199952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anchor="t"/>
          <a:lstStyle>
            <a:lvl1pPr algn="r">
              <a:buNone/>
              <a:defRPr sz="4200" b="1" cap="all"/>
            </a:lvl1pPr>
            <a:extLst/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4724400" y="6556375"/>
            <a:ext cx="2001838" cy="227013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D8C2BE45-0721-4CAB-87AB-408833EADDC1}" type="datetime1">
              <a:rPr lang="nl-NL" smtClean="0"/>
              <a:t>24-7-2026</a:t>
            </a:fld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1735138" y="6556375"/>
            <a:ext cx="2895600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6734175" y="6554788"/>
            <a:ext cx="587375" cy="2286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43BBBE-708A-4FF4-AE11-453135AEFA26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6006876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CBD6AC-0117-4D4C-8C82-96D80236C34E}" type="datetime1">
              <a:rPr lang="nl-NL" smtClean="0"/>
              <a:t>24-7-2026</a:t>
            </a:fld>
            <a:endParaRPr lang="nl-NL" dirty="0"/>
          </a:p>
        </p:txBody>
      </p:sp>
      <p:sp>
        <p:nvSpPr>
          <p:cNvPr id="6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7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69CB8D-39B1-4A50-90BA-19798424064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014262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inhoud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7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32A66B-8ADC-4921-B4BB-E51D95A90852}" type="datetime1">
              <a:rPr lang="nl-NL" smtClean="0"/>
              <a:t>24-7-2026</a:t>
            </a:fld>
            <a:endParaRPr lang="nl-NL" dirty="0"/>
          </a:p>
        </p:txBody>
      </p:sp>
      <p:sp>
        <p:nvSpPr>
          <p:cNvPr id="8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9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6CFCE-D0F1-4F81-BC79-4F625EAFE2C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139278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392434-EEA9-4282-82D5-E25DE7783588}" type="datetime1">
              <a:rPr lang="nl-NL" smtClean="0"/>
              <a:t>24-7-2026</a:t>
            </a:fld>
            <a:endParaRPr lang="nl-NL" dirty="0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5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F0C75D-1724-485A-A720-E6758AD2B33F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863326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49F621-59D7-40D3-84E3-EFEE0E618A26}" type="datetime1">
              <a:rPr lang="nl-NL" smtClean="0"/>
              <a:t>24-7-2026</a:t>
            </a:fld>
            <a:endParaRPr lang="nl-NL" dirty="0"/>
          </a:p>
        </p:txBody>
      </p:sp>
      <p:sp>
        <p:nvSpPr>
          <p:cNvPr id="3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4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E23B64-6504-47DB-A5C7-ED4FCBF65920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05020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lIns="45720" tIns="0" rIns="0" bIns="0" spcCol="0" rtlCol="0" fromWordArt="0" forceAA="0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1D6851-50E2-4273-B1CA-83F2F94A947E}" type="datetime1">
              <a:rPr lang="nl-NL" smtClean="0"/>
              <a:t>24-7-2026</a:t>
            </a:fld>
            <a:endParaRPr lang="nl-NL" dirty="0"/>
          </a:p>
        </p:txBody>
      </p:sp>
      <p:sp>
        <p:nvSpPr>
          <p:cNvPr id="6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7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C5D503-70F3-4940-9D1F-C47792528E38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424431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Afbeelding met bijschrift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hoek 4"/>
          <p:cNvSpPr/>
          <p:nvPr/>
        </p:nvSpPr>
        <p:spPr>
          <a:xfrm rot="21240000">
            <a:off x="598488" y="1004888"/>
            <a:ext cx="4319587" cy="4311650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hthoek 5"/>
          <p:cNvSpPr/>
          <p:nvPr/>
        </p:nvSpPr>
        <p:spPr>
          <a:xfrm rot="21420000">
            <a:off x="596900" y="998538"/>
            <a:ext cx="4319588" cy="4313237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lIns="82296" tIns="0" rIns="0" bIns="0" spcCol="0" rtlCol="0" fromWordArt="0" forceAA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10" name="Tijdelijke aanduiding voor afbeelding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nl-NL" noProof="0"/>
              <a:t>Klik op het pictogram als u een afbeelding wilt toevoegen</a:t>
            </a:r>
            <a:endParaRPr lang="en-US" noProof="0" dirty="0"/>
          </a:p>
        </p:txBody>
      </p:sp>
      <p:sp>
        <p:nvSpPr>
          <p:cNvPr id="7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859370A0-0113-4204-AE13-8A6801F9244E}" type="datetime1">
              <a:rPr lang="nl-NL" smtClean="0"/>
              <a:t>24-7-2026</a:t>
            </a:fld>
            <a:endParaRPr lang="nl-NL" dirty="0"/>
          </a:p>
        </p:txBody>
      </p:sp>
      <p:sp>
        <p:nvSpPr>
          <p:cNvPr id="8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9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7F34EC-3BEC-43D2-80DF-E62D470BA42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9523894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70FD12-F7B2-45F5-8C70-9027C2F70E8E}" type="datetime1">
              <a:rPr lang="nl-NL" smtClean="0"/>
              <a:t>24-7-2026</a:t>
            </a:fld>
            <a:endParaRPr lang="nl-NL" dirty="0"/>
          </a:p>
        </p:txBody>
      </p:sp>
      <p:sp>
        <p:nvSpPr>
          <p:cNvPr id="5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6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58BB63-B48C-4568-B49F-999898C47FB2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813454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4243388" y="6557963"/>
            <a:ext cx="2001837" cy="227012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810CFEA-EEDD-4432-9D00-1CDC3ED19D21}" type="datetime1">
              <a:rPr lang="nl-NL" smtClean="0"/>
              <a:t>24-7-2026</a:t>
            </a:fld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457200" y="6556375"/>
            <a:ext cx="3657600" cy="22860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6254750" y="6553200"/>
            <a:ext cx="587375" cy="2286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D42F84-2C11-40B7-8E4F-9E4E0AE9281C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812496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hoek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Tijdelijke aanduiding voor titel 2"/>
          <p:cNvSpPr>
            <a:spLocks noGrp="1"/>
          </p:cNvSpPr>
          <p:nvPr>
            <p:ph type="title"/>
          </p:nvPr>
        </p:nvSpPr>
        <p:spPr>
          <a:xfrm>
            <a:off x="457200" y="320675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1030" name="Tijdelijke aanduiding voor tekst 30"/>
          <p:cNvSpPr>
            <a:spLocks noGrp="1"/>
          </p:cNvSpPr>
          <p:nvPr>
            <p:ph type="body" idx="1"/>
          </p:nvPr>
        </p:nvSpPr>
        <p:spPr bwMode="auto">
          <a:xfrm>
            <a:off x="457200" y="1609725"/>
            <a:ext cx="7239000" cy="4846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en-US"/>
              <a:t>Klik om de modelstijlen te bewerken</a:t>
            </a:r>
          </a:p>
          <a:p>
            <a:pPr lvl="1"/>
            <a:r>
              <a:rPr lang="nl-NL" altLang="en-US"/>
              <a:t>Tweede niveau</a:t>
            </a:r>
          </a:p>
          <a:p>
            <a:pPr lvl="2"/>
            <a:r>
              <a:rPr lang="nl-NL" altLang="en-US"/>
              <a:t>Derde niveau</a:t>
            </a:r>
          </a:p>
          <a:p>
            <a:pPr lvl="3"/>
            <a:r>
              <a:rPr lang="nl-NL" altLang="en-US"/>
              <a:t>Vierde niveau</a:t>
            </a:r>
          </a:p>
          <a:p>
            <a:pPr lvl="4"/>
            <a:r>
              <a:rPr lang="nl-NL" altLang="en-US"/>
              <a:t>Vijfde niveau</a:t>
            </a:r>
            <a:endParaRPr lang="en-US" altLang="en-US"/>
          </a:p>
        </p:txBody>
      </p:sp>
      <p:sp>
        <p:nvSpPr>
          <p:cNvPr id="27" name="Tijdelijke aanduiding voor datum 26"/>
          <p:cNvSpPr>
            <a:spLocks noGrp="1"/>
          </p:cNvSpPr>
          <p:nvPr>
            <p:ph type="dt" sz="half" idx="2"/>
          </p:nvPr>
        </p:nvSpPr>
        <p:spPr>
          <a:xfrm>
            <a:off x="4246563" y="6557963"/>
            <a:ext cx="2001837" cy="227012"/>
          </a:xfrm>
          <a:prstGeom prst="rect">
            <a:avLst/>
          </a:prstGeom>
        </p:spPr>
        <p:txBody>
          <a:bodyPr vert="horz" t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C95DD0CF-F508-4EE6-B41C-6AB726917686}" type="datetime1">
              <a:rPr lang="nl-NL" smtClean="0"/>
              <a:t>24-7-2026</a:t>
            </a:fld>
            <a:endParaRPr lang="nl-NL" dirty="0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3"/>
          </p:nvPr>
        </p:nvSpPr>
        <p:spPr>
          <a:xfrm>
            <a:off x="457200" y="6557963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16" name="Tijdelijke aanduiding voor dianummer 15"/>
          <p:cNvSpPr>
            <a:spLocks noGrp="1"/>
          </p:cNvSpPr>
          <p:nvPr>
            <p:ph type="sldNum" sz="quarter" idx="4"/>
          </p:nvPr>
        </p:nvSpPr>
        <p:spPr>
          <a:xfrm>
            <a:off x="6251575" y="6556375"/>
            <a:ext cx="588963" cy="228600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1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86228784-D0FE-4415-B750-EEB4A17C3931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83" r:id="rId1"/>
    <p:sldLayoutId id="2147484276" r:id="rId2"/>
    <p:sldLayoutId id="2147484284" r:id="rId3"/>
    <p:sldLayoutId id="2147484277" r:id="rId4"/>
    <p:sldLayoutId id="2147484278" r:id="rId5"/>
    <p:sldLayoutId id="2147484279" r:id="rId6"/>
    <p:sldLayoutId id="2147484280" r:id="rId7"/>
    <p:sldLayoutId id="2147484281" r:id="rId8"/>
    <p:sldLayoutId id="2147484285" r:id="rId9"/>
    <p:sldLayoutId id="2147484282" r:id="rId10"/>
    <p:sldLayoutId id="2147484286" r:id="rId11"/>
  </p:sldLayoutIdLst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800" b="1" kern="1200" cap="all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9pPr>
      <a:extLst/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tx2"/>
        </a:buClr>
        <a:buSzPct val="73000"/>
        <a:buFont typeface="Wingdings 2" panose="05020102010507070707" pitchFamily="18" charset="2"/>
        <a:buChar char="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20700" indent="-228600" algn="l" rtl="0" eaLnBrk="0" fontAlgn="base" hangingPunct="0">
        <a:spcBef>
          <a:spcPts val="500"/>
        </a:spcBef>
        <a:spcAft>
          <a:spcPct val="0"/>
        </a:spcAft>
        <a:buClr>
          <a:srgbClr val="F9B639"/>
        </a:buClr>
        <a:buSzPct val="80000"/>
        <a:buFont typeface="Wingdings 2" panose="05020102010507070707" pitchFamily="18" charset="2"/>
        <a:buChar char=""/>
        <a:defRPr sz="2300" kern="1200">
          <a:solidFill>
            <a:srgbClr val="6C6C6C"/>
          </a:solidFill>
          <a:latin typeface="+mn-lt"/>
          <a:ea typeface="+mn-ea"/>
          <a:cs typeface="+mn-cs"/>
        </a:defRPr>
      </a:lvl2pPr>
      <a:lvl3pPr marL="758825" indent="-228600" algn="l" rtl="0" eaLnBrk="0" fontAlgn="base" hangingPunct="0">
        <a:spcBef>
          <a:spcPts val="400"/>
        </a:spcBef>
        <a:spcAft>
          <a:spcPct val="0"/>
        </a:spcAft>
        <a:buClr>
          <a:srgbClr val="F9B639"/>
        </a:buClr>
        <a:buSzPct val="60000"/>
        <a:buFont typeface="Wingdings" panose="05000000000000000000" pitchFamily="2" charset="2"/>
        <a:buChar char="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4888" indent="-228600" algn="l" rtl="0" eaLnBrk="0" fontAlgn="base" hangingPunct="0">
        <a:spcBef>
          <a:spcPct val="20000"/>
        </a:spcBef>
        <a:spcAft>
          <a:spcPct val="0"/>
        </a:spcAft>
        <a:buClr>
          <a:srgbClr val="F9B639"/>
        </a:buClr>
        <a:buSzPct val="80000"/>
        <a:buFont typeface="Wingdings 2" panose="05020102010507070707" pitchFamily="18" charset="2"/>
        <a:buChar char=""/>
        <a:defRPr sz="2000" kern="1200">
          <a:solidFill>
            <a:srgbClr val="6C6C6C"/>
          </a:solidFill>
          <a:latin typeface="+mn-lt"/>
          <a:ea typeface="+mn-ea"/>
          <a:cs typeface="+mn-cs"/>
        </a:defRPr>
      </a:lvl4pPr>
      <a:lvl5pPr marL="1279525" indent="-228600" algn="l" rtl="0" eaLnBrk="0" fontAlgn="base" hangingPunct="0">
        <a:spcBef>
          <a:spcPts val="400"/>
        </a:spcBef>
        <a:spcAft>
          <a:spcPct val="0"/>
        </a:spcAft>
        <a:buClr>
          <a:srgbClr val="F9B639"/>
        </a:buClr>
        <a:buSzPct val="70000"/>
        <a:buFont typeface="Wingdings" panose="05000000000000000000" pitchFamily="2" charset="2"/>
        <a:buChar char="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QTE__Tz3M28?feature=oembed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nl-NL" dirty="0"/>
              <a:t>Wiskunde</a:t>
            </a:r>
          </a:p>
        </p:txBody>
      </p:sp>
      <p:sp>
        <p:nvSpPr>
          <p:cNvPr id="6147" name="Ondertitel 2"/>
          <p:cNvSpPr>
            <a:spLocks noGrp="1"/>
          </p:cNvSpPr>
          <p:nvPr>
            <p:ph type="subTitle" idx="1"/>
          </p:nvPr>
        </p:nvSpPr>
        <p:spPr>
          <a:xfrm>
            <a:off x="3354388" y="3540125"/>
            <a:ext cx="5114925" cy="1101725"/>
          </a:xfrm>
        </p:spPr>
        <p:txBody>
          <a:bodyPr/>
          <a:lstStyle/>
          <a:p>
            <a:pPr eaLnBrk="1" hangingPunct="1"/>
            <a:r>
              <a:rPr lang="nl-NL" altLang="en-US" dirty="0"/>
              <a:t>Coördinaten in de ruimte</a:t>
            </a:r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8B57CB8F-45CD-FE23-2E28-2BCB1FD0C7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nl-NL" dirty="0"/>
              <a:t>Wiskunde leer je door:</a:t>
            </a:r>
          </a:p>
        </p:txBody>
      </p:sp>
      <p:pic>
        <p:nvPicPr>
          <p:cNvPr id="16387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69925" y="1538288"/>
            <a:ext cx="4824413" cy="48244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625" y="4541838"/>
            <a:ext cx="1905000" cy="181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EDDB3FBD-76DA-5CCD-5899-1CF4A9CB86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72F7664-84C4-49E5-E141-DB4D2157BB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Coördinaten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DD0AB91-4B91-1E1B-5F1B-8E3B8A67FC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Coördinaten = punten in een assenstelsel</a:t>
            </a:r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r>
              <a:rPr lang="nl-NL" dirty="0"/>
              <a:t>In 2D </a:t>
            </a:r>
            <a:r>
              <a:rPr lang="nl-NL" b="1" dirty="0">
                <a:solidFill>
                  <a:srgbClr val="FF0000"/>
                </a:solidFill>
              </a:rPr>
              <a:t>(</a:t>
            </a:r>
            <a:r>
              <a:rPr lang="nl-NL" b="1" dirty="0" err="1">
                <a:solidFill>
                  <a:srgbClr val="FF0000"/>
                </a:solidFill>
              </a:rPr>
              <a:t>x,y</a:t>
            </a:r>
            <a:r>
              <a:rPr lang="nl-NL" b="1" dirty="0">
                <a:solidFill>
                  <a:srgbClr val="FF0000"/>
                </a:solidFill>
              </a:rPr>
              <a:t>)</a:t>
            </a:r>
            <a:r>
              <a:rPr lang="nl-NL" dirty="0"/>
              <a:t>: </a:t>
            </a:r>
          </a:p>
          <a:p>
            <a:pPr marL="514350" indent="-514350">
              <a:buFont typeface="+mj-lt"/>
              <a:buAutoNum type="arabicPeriod"/>
            </a:pPr>
            <a:r>
              <a:rPr lang="nl-NL" dirty="0"/>
              <a:t>XY assenstelsel</a:t>
            </a:r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r>
              <a:rPr lang="nl-NL" dirty="0"/>
              <a:t>In 3D </a:t>
            </a:r>
            <a:r>
              <a:rPr lang="nl-NL" b="1" dirty="0">
                <a:solidFill>
                  <a:srgbClr val="FF0000"/>
                </a:solidFill>
              </a:rPr>
              <a:t>(</a:t>
            </a:r>
            <a:r>
              <a:rPr lang="nl-NL" b="1" dirty="0" err="1">
                <a:solidFill>
                  <a:srgbClr val="FF0000"/>
                </a:solidFill>
              </a:rPr>
              <a:t>x,y,z</a:t>
            </a:r>
            <a:r>
              <a:rPr lang="nl-NL" b="1" dirty="0">
                <a:solidFill>
                  <a:srgbClr val="FF0000"/>
                </a:solidFill>
              </a:rPr>
              <a:t>)</a:t>
            </a:r>
            <a:r>
              <a:rPr lang="nl-NL" dirty="0"/>
              <a:t>: </a:t>
            </a:r>
          </a:p>
          <a:p>
            <a:pPr marL="514350" indent="-514350">
              <a:buFont typeface="+mj-lt"/>
              <a:buAutoNum type="arabicPeriod"/>
            </a:pPr>
            <a:r>
              <a:rPr lang="nl-NL" dirty="0"/>
              <a:t>Met een hoogtekaart</a:t>
            </a:r>
          </a:p>
          <a:p>
            <a:pPr marL="514350" indent="-514350">
              <a:buFont typeface="+mj-lt"/>
              <a:buAutoNum type="arabicPeriod"/>
            </a:pPr>
            <a:r>
              <a:rPr lang="nl-NL" dirty="0"/>
              <a:t>Met een driedimensionaal assenstelsel </a:t>
            </a:r>
          </a:p>
          <a:p>
            <a:pPr marL="514350" indent="-514350">
              <a:buFont typeface="+mj-lt"/>
              <a:buAutoNum type="alphaLcPeriod"/>
            </a:pPr>
            <a:endParaRPr lang="nl-NL" dirty="0"/>
          </a:p>
          <a:p>
            <a:pPr marL="514350" indent="-514350">
              <a:buFont typeface="+mj-lt"/>
              <a:buAutoNum type="alphaLcPeriod"/>
            </a:pPr>
            <a:endParaRPr lang="nl-NL" dirty="0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B4188ADF-5FCC-9AD7-F7FE-04AAE3905E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318921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80A584C3-EE07-4C11-B49B-BAC242F25CC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6346" r="28738"/>
          <a:stretch/>
        </p:blipFill>
        <p:spPr>
          <a:xfrm>
            <a:off x="1082482" y="2636912"/>
            <a:ext cx="5467638" cy="375474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2039" y="311150"/>
            <a:ext cx="7239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nl-NL" dirty="0"/>
              <a:t>2D assenstelsel</a:t>
            </a:r>
          </a:p>
        </p:txBody>
      </p:sp>
      <p:sp>
        <p:nvSpPr>
          <p:cNvPr id="7171" name="Tijdelijke aanduiding voor inhoud 2"/>
          <p:cNvSpPr>
            <a:spLocks noGrp="1"/>
          </p:cNvSpPr>
          <p:nvPr>
            <p:ph idx="1"/>
          </p:nvPr>
        </p:nvSpPr>
        <p:spPr>
          <a:xfrm>
            <a:off x="468313" y="1700213"/>
            <a:ext cx="7239000" cy="4846637"/>
          </a:xfrm>
        </p:spPr>
        <p:txBody>
          <a:bodyPr/>
          <a:lstStyle/>
          <a:p>
            <a:pPr eaLnBrk="1" hangingPunct="1">
              <a:defRPr/>
            </a:pPr>
            <a:r>
              <a:rPr lang="nl-NL" altLang="en-US" dirty="0"/>
              <a:t>X-as (horizontaal) en Y-as (verticaal)</a:t>
            </a:r>
          </a:p>
          <a:p>
            <a:pPr marL="0" indent="0" eaLnBrk="1" hangingPunct="1">
              <a:buFont typeface="Wingdings 2" pitchFamily="18" charset="2"/>
              <a:buNone/>
              <a:defRPr/>
            </a:pPr>
            <a:endParaRPr lang="nl-NL" altLang="en-US" dirty="0"/>
          </a:p>
          <a:p>
            <a:pPr marL="0" indent="0" eaLnBrk="1" hangingPunct="1">
              <a:buFont typeface="Wingdings 2" pitchFamily="18" charset="2"/>
              <a:buNone/>
              <a:defRPr/>
            </a:pPr>
            <a:endParaRPr lang="nl-NL" altLang="en-US" dirty="0"/>
          </a:p>
          <a:p>
            <a:pPr marL="0" indent="0" eaLnBrk="1" hangingPunct="1">
              <a:buFont typeface="Wingdings 2" pitchFamily="18" charset="2"/>
              <a:buNone/>
              <a:defRPr/>
            </a:pPr>
            <a:endParaRPr lang="nl-NL" altLang="en-US" dirty="0"/>
          </a:p>
          <a:p>
            <a:pPr eaLnBrk="1" hangingPunct="1">
              <a:defRPr/>
            </a:pPr>
            <a:endParaRPr lang="nl-NL" altLang="en-US" dirty="0"/>
          </a:p>
        </p:txBody>
      </p:sp>
      <p:sp>
        <p:nvSpPr>
          <p:cNvPr id="3" name="Ovaal 2"/>
          <p:cNvSpPr/>
          <p:nvPr/>
        </p:nvSpPr>
        <p:spPr>
          <a:xfrm>
            <a:off x="5436096" y="5544329"/>
            <a:ext cx="720080" cy="72008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" name="Ovaal 5"/>
          <p:cNvSpPr/>
          <p:nvPr/>
        </p:nvSpPr>
        <p:spPr>
          <a:xfrm>
            <a:off x="3563888" y="2636912"/>
            <a:ext cx="720080" cy="72008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0D99F115-6A60-4FA4-8049-664CBCEC9C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1800" y="2224087"/>
            <a:ext cx="1895475" cy="2409825"/>
          </a:xfrm>
          <a:prstGeom prst="rect">
            <a:avLst/>
          </a:prstGeom>
        </p:spPr>
      </p:pic>
      <p:sp>
        <p:nvSpPr>
          <p:cNvPr id="7" name="Tijdelijke aanduiding voor voettekst 6">
            <a:extLst>
              <a:ext uri="{FF2B5EF4-FFF2-40B4-BE49-F238E27FC236}">
                <a16:creationId xmlns:a16="http://schemas.microsoft.com/office/drawing/2014/main" id="{D310EA36-73EF-DA1B-A079-BFA9CAF46F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705920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5CDD2BC-6529-4ACB-A442-289E43C565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2D Assenstelsel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735305A-9CFF-4D5F-AF89-1CC26B11E4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Coördinaten op alfabet (</a:t>
            </a:r>
            <a:r>
              <a:rPr lang="nl-NL" dirty="0" err="1"/>
              <a:t>x,y</a:t>
            </a:r>
            <a:r>
              <a:rPr lang="nl-NL" dirty="0"/>
              <a:t>)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44D762E2-0AE9-4DC1-A9A4-22748086492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1403" r="35411" b="20179"/>
          <a:stretch/>
        </p:blipFill>
        <p:spPr>
          <a:xfrm>
            <a:off x="1979712" y="2780928"/>
            <a:ext cx="4305696" cy="3403990"/>
          </a:xfrm>
          <a:prstGeom prst="rect">
            <a:avLst/>
          </a:prstGeom>
        </p:spPr>
      </p:pic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7275F88-DD58-E46C-E356-34670C1C51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262105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731873E-80D9-EAF3-9A1E-8831B12EC9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Coördinaten in de ruimte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57E966A-5571-6721-E9B4-F08AC58F88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Met hoogtekaart</a:t>
            </a:r>
          </a:p>
          <a:p>
            <a:endParaRPr lang="nl-NL" dirty="0"/>
          </a:p>
          <a:p>
            <a:r>
              <a:rPr lang="nl-NL" dirty="0"/>
              <a:t>Coördinaten punt P:</a:t>
            </a:r>
          </a:p>
          <a:p>
            <a:endParaRPr lang="nl-NL" dirty="0"/>
          </a:p>
          <a:p>
            <a:r>
              <a:rPr lang="nl-NL" dirty="0"/>
              <a:t>X = 1200</a:t>
            </a:r>
          </a:p>
          <a:p>
            <a:r>
              <a:rPr lang="nl-NL" dirty="0"/>
              <a:t>Y = 2000</a:t>
            </a:r>
          </a:p>
          <a:p>
            <a:r>
              <a:rPr lang="nl-NL" dirty="0"/>
              <a:t>Z = 3100</a:t>
            </a:r>
          </a:p>
          <a:p>
            <a:endParaRPr lang="nl-NL" dirty="0"/>
          </a:p>
          <a:p>
            <a:r>
              <a:rPr lang="nl-NL" dirty="0"/>
              <a:t>P(1200,2000,3100)</a:t>
            </a:r>
          </a:p>
          <a:p>
            <a:endParaRPr lang="nl-NL" dirty="0"/>
          </a:p>
          <a:p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ADECE251-72D9-46D6-0A65-AE28740079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7984" y="2348880"/>
            <a:ext cx="2856461" cy="3845849"/>
          </a:xfrm>
          <a:prstGeom prst="rect">
            <a:avLst/>
          </a:prstGeom>
        </p:spPr>
      </p:pic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9584ED8-6011-9AA0-3DB4-A739E0C2E5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4282092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3EEB682-8564-F143-BA0A-F2A3920BCF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20675"/>
            <a:ext cx="7239000" cy="1143000"/>
          </a:xfrm>
        </p:spPr>
        <p:txBody>
          <a:bodyPr/>
          <a:lstStyle/>
          <a:p>
            <a:r>
              <a:rPr lang="nl-NL" dirty="0"/>
              <a:t>Coördinaten in de ruimte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6B43299-EB5E-126D-1633-60E660C820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9725"/>
            <a:ext cx="7239000" cy="4846638"/>
          </a:xfrm>
        </p:spPr>
        <p:txBody>
          <a:bodyPr/>
          <a:lstStyle/>
          <a:p>
            <a:endParaRPr lang="nl-NL" dirty="0"/>
          </a:p>
          <a:p>
            <a:r>
              <a:rPr lang="nl-NL" dirty="0"/>
              <a:t> Driedimensionaal assenstelsel.</a:t>
            </a:r>
          </a:p>
          <a:p>
            <a:endParaRPr lang="nl-NL" dirty="0"/>
          </a:p>
          <a:p>
            <a:endParaRPr lang="nl-NL" dirty="0"/>
          </a:p>
        </p:txBody>
      </p:sp>
      <p:pic>
        <p:nvPicPr>
          <p:cNvPr id="4" name="Onlinemedia 3" title="coördinaten in de ruimte - wiskunde TV">
            <a:hlinkClick r:id="" action="ppaction://media"/>
            <a:extLst>
              <a:ext uri="{FF2B5EF4-FFF2-40B4-BE49-F238E27FC236}">
                <a16:creationId xmlns:a16="http://schemas.microsoft.com/office/drawing/2014/main" id="{3951ABFA-A2FA-EC47-ABCD-34430C7CA854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691680" y="2924944"/>
            <a:ext cx="4843016" cy="2736304"/>
          </a:xfrm>
          <a:prstGeom prst="rect">
            <a:avLst/>
          </a:prstGeom>
        </p:spPr>
      </p:pic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4052C3B-B9D0-2A4E-4133-4F124BE0B9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131350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880CA2-9969-C819-C044-7BAD7D5E0F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Coördinaten in de ruimte</a:t>
            </a:r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8F0D6859-BD6B-9010-DB5A-6520481B0A4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67744" y="2426011"/>
            <a:ext cx="3854254" cy="2728292"/>
          </a:xfrm>
          <a:prstGeom prst="rect">
            <a:avLst/>
          </a:prstGeom>
        </p:spPr>
      </p:pic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6E7DB4D8-0E29-FD7E-1A9E-C196A71C6B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50178747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H1.4-1.6-oudpp">
  <a:themeElements>
    <a:clrScheme name="Overvloed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vervloed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vervloed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Overvloed">
    <a:dk1>
      <a:sysClr val="windowText" lastClr="000000"/>
    </a:dk1>
    <a:lt1>
      <a:sysClr val="window" lastClr="FFFFFF"/>
    </a:lt1>
    <a:dk2>
      <a:srgbClr val="B13F9A"/>
    </a:dk2>
    <a:lt2>
      <a:srgbClr val="F4E7ED"/>
    </a:lt2>
    <a:accent1>
      <a:srgbClr val="B83D68"/>
    </a:accent1>
    <a:accent2>
      <a:srgbClr val="AC66BB"/>
    </a:accent2>
    <a:accent3>
      <a:srgbClr val="DE6C36"/>
    </a:accent3>
    <a:accent4>
      <a:srgbClr val="F9B639"/>
    </a:accent4>
    <a:accent5>
      <a:srgbClr val="CF6DA4"/>
    </a:accent5>
    <a:accent6>
      <a:srgbClr val="FA8D3D"/>
    </a:accent6>
    <a:hlink>
      <a:srgbClr val="FFDE66"/>
    </a:hlink>
    <a:folHlink>
      <a:srgbClr val="D490C5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E382365E9D4284FA07686599976C082" ma:contentTypeVersion="10" ma:contentTypeDescription="Een nieuw document maken." ma:contentTypeScope="" ma:versionID="0f8dcf30729f5f6d33c50f1007ac5358">
  <xsd:schema xmlns:xsd="http://www.w3.org/2001/XMLSchema" xmlns:xs="http://www.w3.org/2001/XMLSchema" xmlns:p="http://schemas.microsoft.com/office/2006/metadata/properties" xmlns:ns3="ddc31eb3-2a0a-4763-b6ee-dcea4c103352" targetNamespace="http://schemas.microsoft.com/office/2006/metadata/properties" ma:root="true" ma:fieldsID="e0afde436df2b2e461e9cd461fe0ff90" ns3:_="">
    <xsd:import namespace="ddc31eb3-2a0a-4763-b6ee-dcea4c10335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Location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dc31eb3-2a0a-4763-b6ee-dcea4c10335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21D3FAE-7ED7-4F24-B789-F1C7492191F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AE90415-C29A-4F15-9B98-28F8E51EBA9D}">
  <ds:schemaRefs>
    <ds:schemaRef ds:uri="http://purl.org/dc/terms/"/>
    <ds:schemaRef ds:uri="http://schemas.microsoft.com/office/2006/documentManagement/types"/>
    <ds:schemaRef ds:uri="http://purl.org/dc/elements/1.1/"/>
    <ds:schemaRef ds:uri="http://www.w3.org/XML/1998/namespace"/>
    <ds:schemaRef ds:uri="http://schemas.microsoft.com/office/infopath/2007/PartnerControls"/>
    <ds:schemaRef ds:uri="ddc31eb3-2a0a-4763-b6ee-dcea4c103352"/>
    <ds:schemaRef ds:uri="http://schemas.openxmlformats.org/package/2006/metadata/core-properties"/>
    <ds:schemaRef ds:uri="http://schemas.microsoft.com/office/2006/metadata/properties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396EA286-710E-4768-80E5-82E9272CFDB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dc31eb3-2a0a-4763-b6ee-dcea4c10335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H1.4-1.6-oudpp</Template>
  <TotalTime>0</TotalTime>
  <Words>138</Words>
  <Application>Microsoft Office PowerPoint</Application>
  <PresentationFormat>Diavoorstelling (4:3)</PresentationFormat>
  <Paragraphs>41</Paragraphs>
  <Slides>8</Slides>
  <Notes>0</Notes>
  <HiddenSlides>0</HiddenSlides>
  <MMClips>1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8</vt:i4>
      </vt:variant>
    </vt:vector>
  </HeadingPairs>
  <TitlesOfParts>
    <vt:vector size="13" baseType="lpstr">
      <vt:lpstr>Aptos</vt:lpstr>
      <vt:lpstr>Trebuchet MS</vt:lpstr>
      <vt:lpstr>Wingdings</vt:lpstr>
      <vt:lpstr>Wingdings 2</vt:lpstr>
      <vt:lpstr>H1.4-1.6-oudpp</vt:lpstr>
      <vt:lpstr>Wiskunde</vt:lpstr>
      <vt:lpstr>Wiskunde leer je door:</vt:lpstr>
      <vt:lpstr>Coördinaten</vt:lpstr>
      <vt:lpstr>2D assenstelsel</vt:lpstr>
      <vt:lpstr>2D Assenstelsel</vt:lpstr>
      <vt:lpstr>Coördinaten in de ruimte</vt:lpstr>
      <vt:lpstr>Coördinaten in de ruimte</vt:lpstr>
      <vt:lpstr>Coördinaten in de ruimte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Wiskunde 2Tl</dc:title>
  <dc:creator>Erik</dc:creator>
  <cp:lastModifiedBy>Erik Klepke</cp:lastModifiedBy>
  <cp:revision>154</cp:revision>
  <dcterms:created xsi:type="dcterms:W3CDTF">2013-09-15T12:09:42Z</dcterms:created>
  <dcterms:modified xsi:type="dcterms:W3CDTF">2026-07-24T09:13:37Z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0x010100AE382365E9D4284FA07686599976C082</vt:lpwstr>
  </property>
</Properties>
</file>