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2"/>
  </p:notesMasterIdLst>
  <p:sldIdLst>
    <p:sldId id="256" r:id="rId5"/>
    <p:sldId id="309" r:id="rId6"/>
    <p:sldId id="310" r:id="rId7"/>
    <p:sldId id="311" r:id="rId8"/>
    <p:sldId id="312" r:id="rId9"/>
    <p:sldId id="313" r:id="rId10"/>
    <p:sldId id="466" r:id="rId11"/>
    <p:sldId id="380" r:id="rId12"/>
    <p:sldId id="314" r:id="rId13"/>
    <p:sldId id="382" r:id="rId14"/>
    <p:sldId id="381" r:id="rId15"/>
    <p:sldId id="461" r:id="rId16"/>
    <p:sldId id="458" r:id="rId17"/>
    <p:sldId id="457" r:id="rId18"/>
    <p:sldId id="459" r:id="rId19"/>
    <p:sldId id="460" r:id="rId20"/>
    <p:sldId id="465" r:id="rId21"/>
    <p:sldId id="462" r:id="rId22"/>
    <p:sldId id="463" r:id="rId23"/>
    <p:sldId id="464" r:id="rId24"/>
    <p:sldId id="467" r:id="rId25"/>
    <p:sldId id="468" r:id="rId26"/>
    <p:sldId id="469" r:id="rId27"/>
    <p:sldId id="472" r:id="rId28"/>
    <p:sldId id="473" r:id="rId29"/>
    <p:sldId id="470" r:id="rId30"/>
    <p:sldId id="456" r:id="rId3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441E01-C87D-4C13-BBA5-2006EB1E91F6}" type="datetimeFigureOut">
              <a:rPr lang="nl-NL" smtClean="0"/>
              <a:t>23-7-2026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E73D2A-37BC-4C67-935A-F4D603A4CA4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6286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D2DE10D-F247-4F3B-BB87-51BF1C3E11CB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AE55A89-297A-4C2B-9EEF-0BE5180C836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9517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4401E-7557-428D-A19C-391449C598EA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AC593-7020-4039-A9F4-473F190BAC8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9995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EC08C20-CA70-4D61-925D-FA53311A7975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3BBBE-708A-4FF4-AE11-453135AEFA2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0068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01E78B-6E6B-4ADA-877C-3010A07A742D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9CB8D-39B1-4A50-90BA-19798424064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1426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0D0CA-D018-41E4-B1A6-9F4E0D2ABE62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6CFCE-D0F1-4F81-BC79-4F625EAFE2C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392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B1D537-598A-4F92-890C-571B86DC8122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0C75D-1724-485A-A720-E6758AD2B33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633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BFB39-B9EF-437F-A4CB-1C09A3BF2BF8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23B64-6504-47DB-A5C7-ED4FCBF6592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502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23DF6C-739C-4D39-BAB6-D77D4EBA1AAB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5D503-70F3-4940-9D1F-C47792528E3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2443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C51D5CA-B46C-4072-8275-1950E0A06080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F34EC-3BEC-43D2-80DF-E62D470BA4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5238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6D039-BE35-4D9E-A474-408BB8ACFB9A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8BB63-B48C-4568-B49F-999898C47FB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134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8D60EFA-59F0-4309-BCE3-003DAD78462D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42F84-2C11-40B7-8E4F-9E4E0AE928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1249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375B4BB-87FF-453C-8435-812989308941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6228784-D0FE-4415-B750-EEB4A17C393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76" r:id="rId2"/>
    <p:sldLayoutId id="2147484284" r:id="rId3"/>
    <p:sldLayoutId id="2147484277" r:id="rId4"/>
    <p:sldLayoutId id="2147484278" r:id="rId5"/>
    <p:sldLayoutId id="2147484279" r:id="rId6"/>
    <p:sldLayoutId id="2147484280" r:id="rId7"/>
    <p:sldLayoutId id="2147484281" r:id="rId8"/>
    <p:sldLayoutId id="2147484285" r:id="rId9"/>
    <p:sldLayoutId id="2147484282" r:id="rId10"/>
    <p:sldLayoutId id="2147484286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Driehoeken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3880A3E-6204-5110-CA24-6409FE117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BC0A860-C2E8-4598-748A-3716FD85B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2F7664-84C4-49E5-E141-DB4D2157B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Theorie 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DD0AB91-4B91-1E1B-5F1B-8E3B8A67FC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Namen van hoeken (grootte)</a:t>
            </a:r>
          </a:p>
          <a:p>
            <a:pPr marL="0" indent="0">
              <a:buNone/>
            </a:pPr>
            <a:endParaRPr lang="nl-NL" dirty="0"/>
          </a:p>
          <a:p>
            <a:pPr marL="514350" indent="-514350">
              <a:buFont typeface="+mj-lt"/>
              <a:buAutoNum type="alphaLcPeriod"/>
            </a:pPr>
            <a:r>
              <a:rPr lang="nl-NL" dirty="0"/>
              <a:t>Scherpe hoek</a:t>
            </a:r>
          </a:p>
          <a:p>
            <a:pPr marL="514350" indent="-514350">
              <a:buFont typeface="+mj-lt"/>
              <a:buAutoNum type="alphaLcPeriod"/>
            </a:pPr>
            <a:r>
              <a:rPr lang="nl-NL" dirty="0"/>
              <a:t>Stompe hoek</a:t>
            </a:r>
          </a:p>
          <a:p>
            <a:pPr marL="514350" indent="-514350">
              <a:buFont typeface="+mj-lt"/>
              <a:buAutoNum type="alphaLcPeriod"/>
            </a:pPr>
            <a:r>
              <a:rPr lang="nl-NL" dirty="0"/>
              <a:t>Rechte hoek</a:t>
            </a:r>
          </a:p>
          <a:p>
            <a:pPr marL="514350" indent="-514350">
              <a:buFont typeface="+mj-lt"/>
              <a:buAutoNum type="alphaLcPeriod"/>
            </a:pPr>
            <a:r>
              <a:rPr lang="nl-NL" dirty="0"/>
              <a:t>Gestrekte hoek</a:t>
            </a:r>
          </a:p>
          <a:p>
            <a:pPr marL="514350" indent="-514350">
              <a:buFont typeface="+mj-lt"/>
              <a:buAutoNum type="alphaLcPeriod"/>
            </a:pPr>
            <a:r>
              <a:rPr lang="nl-NL" dirty="0"/>
              <a:t>Volle hoek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724519C-C5C0-FF7B-3479-8E9E84715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18921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040CF0-E430-6361-3E90-069CAD9B3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err="1"/>
              <a:t>hoekEN</a:t>
            </a:r>
            <a:r>
              <a:rPr lang="nl-NL" dirty="0"/>
              <a:t> naar grootte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F51FC4B-945A-83FE-B6A7-F08D2D93AD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Naam van een hoek afhankelijk van grootte.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7315EE3-A268-6948-9181-1830F4872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316" y="2348880"/>
            <a:ext cx="5741992" cy="3905399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2878BAF-B8D0-2ABF-F1C3-DE5822F57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8150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44F9E7-6D0C-8CF9-537D-36F3D7309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Namen driehoeken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975C001-5684-6D43-B651-6218EC3509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Naam afhankelijk van lengtes zijden/grootte hoeken.</a:t>
            </a:r>
          </a:p>
          <a:p>
            <a:endParaRPr lang="nl-NL" dirty="0"/>
          </a:p>
          <a:p>
            <a:pPr marL="514350" indent="-514350">
              <a:buFont typeface="+mj-lt"/>
              <a:buAutoNum type="alphaLcPeriod"/>
            </a:pPr>
            <a:r>
              <a:rPr lang="nl-NL" dirty="0"/>
              <a:t>Gelijkzijdige driehoek</a:t>
            </a:r>
          </a:p>
          <a:p>
            <a:pPr marL="514350" indent="-514350">
              <a:buFont typeface="+mj-lt"/>
              <a:buAutoNum type="alphaLcPeriod"/>
            </a:pPr>
            <a:r>
              <a:rPr lang="nl-NL" dirty="0"/>
              <a:t>Gelijkbenige driehoek</a:t>
            </a:r>
          </a:p>
          <a:p>
            <a:pPr marL="514350" indent="-514350">
              <a:buFont typeface="+mj-lt"/>
              <a:buAutoNum type="alphaLcPeriod"/>
            </a:pPr>
            <a:r>
              <a:rPr lang="nl-NL" dirty="0"/>
              <a:t>Rechthoekige driehoek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F7C49D1-5191-D77C-2A39-5CE9852DE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704419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44F9E7-6D0C-8CF9-537D-36F3D7309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Namen driehoeken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975C001-5684-6D43-B651-6218EC3509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Hoek recht, 2 of 3 zijdes even lang.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B32BA14-4786-8173-6DD0-9839692E3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3212976"/>
            <a:ext cx="7320601" cy="2304256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A6EE6A7-3B80-B29F-AF2D-4B686B28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74299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A91B27-00E4-FCCC-931C-487BE0817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Namen van 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073C73B-1307-E1BD-7C76-54534D71F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Naam hoek meestal gewoon 1 letter. </a:t>
            </a:r>
          </a:p>
          <a:p>
            <a:r>
              <a:rPr lang="nl-NL" dirty="0"/>
              <a:t>Heeft een hoek 3 letters dan kijk naar de driehoek met die 3 letters. Het gaat over de middelste hoek (de middelste letter).</a:t>
            </a:r>
          </a:p>
          <a:p>
            <a:pPr marL="0" indent="0">
              <a:buNone/>
            </a:pPr>
            <a:endParaRPr kumimoji="0" lang="nl-NL" altLang="nl-NL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 sz="28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 sz="28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kumimoji="0" lang="nl-NL" altLang="nl-NL" sz="2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Bekijk ∆DEF</a:t>
            </a:r>
            <a:r>
              <a:rPr kumimoji="0" lang="nl-NL" altLang="nl-NL" sz="2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nl-NL" altLang="nl-NL" sz="7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kumimoji="0" lang="nl-NL" altLang="nl-NL" sz="20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Bereken hoek </a:t>
            </a:r>
            <a:r>
              <a:rPr kumimoji="0" lang="nl-NL" altLang="nl-NL" sz="20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∠EFG</a:t>
            </a:r>
            <a:r>
              <a:rPr kumimoji="0" lang="nl-NL" altLang="nl-NL" sz="20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endParaRPr kumimoji="0" lang="nl-NL" altLang="nl-NL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nl-NL" dirty="0"/>
          </a:p>
          <a:p>
            <a:endParaRPr lang="nl-NL" dirty="0"/>
          </a:p>
        </p:txBody>
      </p:sp>
      <p:pic>
        <p:nvPicPr>
          <p:cNvPr id="2049" name="Afbeelding 13" descr="807C156A">
            <a:extLst>
              <a:ext uri="{FF2B5EF4-FFF2-40B4-BE49-F238E27FC236}">
                <a16:creationId xmlns:a16="http://schemas.microsoft.com/office/drawing/2014/main" id="{27EB8142-723F-C82E-540E-9938A2C70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714" y="3800108"/>
            <a:ext cx="3678161" cy="181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51D9F340-1381-90D8-41F3-B1DE805C303E}"/>
              </a:ext>
            </a:extLst>
          </p:cNvPr>
          <p:cNvCxnSpPr>
            <a:cxnSpLocks/>
          </p:cNvCxnSpPr>
          <p:nvPr/>
        </p:nvCxnSpPr>
        <p:spPr>
          <a:xfrm flipV="1">
            <a:off x="2616485" y="4149080"/>
            <a:ext cx="2891619" cy="11801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4170B2EA-9A54-80C7-FBD6-BE50AC6EBCA3}"/>
              </a:ext>
            </a:extLst>
          </p:cNvPr>
          <p:cNvCxnSpPr/>
          <p:nvPr/>
        </p:nvCxnSpPr>
        <p:spPr>
          <a:xfrm>
            <a:off x="5436096" y="4033044"/>
            <a:ext cx="0" cy="134904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54236D6B-F690-F4C1-B08B-3E1254E49A78}"/>
              </a:ext>
            </a:extLst>
          </p:cNvPr>
          <p:cNvCxnSpPr>
            <a:cxnSpLocks/>
          </p:cNvCxnSpPr>
          <p:nvPr/>
        </p:nvCxnSpPr>
        <p:spPr>
          <a:xfrm>
            <a:off x="5436096" y="5382086"/>
            <a:ext cx="172819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3641E748-9F24-8530-D3C5-56B58D668EDB}"/>
              </a:ext>
            </a:extLst>
          </p:cNvPr>
          <p:cNvCxnSpPr/>
          <p:nvPr/>
        </p:nvCxnSpPr>
        <p:spPr>
          <a:xfrm>
            <a:off x="5436096" y="4033044"/>
            <a:ext cx="1872208" cy="134904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58BC0B8-535D-AE02-D763-616790054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66155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Hoekensom driehoeken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 elke driehoek zijn de hoeken bij elkaar opgeteld:</a:t>
            </a:r>
          </a:p>
        </p:txBody>
      </p:sp>
      <p:pic>
        <p:nvPicPr>
          <p:cNvPr id="2050" name="Picture 2" descr="Challenge Tour Events 5-8 update | PDC">
            <a:extLst>
              <a:ext uri="{FF2B5EF4-FFF2-40B4-BE49-F238E27FC236}">
                <a16:creationId xmlns:a16="http://schemas.microsoft.com/office/drawing/2014/main" id="{9631843B-16A4-EBF2-46D1-548E9F937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24" y="2780928"/>
            <a:ext cx="3133164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DDA5C71C-8121-3254-EC63-81F75897DA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4235972"/>
            <a:ext cx="3138052" cy="2088231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B36799A-85E5-CCC1-D466-7B2085B8F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810806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4C54A3-787A-56B1-97CA-6D52F3357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Hoeken berekenen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4BAEB08-ED6F-5F08-0398-D259FDD3E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Handigheidjes:</a:t>
            </a:r>
          </a:p>
          <a:p>
            <a:endParaRPr lang="nl-NL" dirty="0"/>
          </a:p>
          <a:p>
            <a:pPr marL="514350" indent="-514350">
              <a:buFont typeface="+mj-lt"/>
              <a:buAutoNum type="alphaLcPeriod"/>
            </a:pPr>
            <a:r>
              <a:rPr lang="nl-NL" dirty="0"/>
              <a:t>Overstaande hoeken</a:t>
            </a:r>
          </a:p>
          <a:p>
            <a:pPr marL="514350" indent="-514350">
              <a:buFont typeface="+mj-lt"/>
              <a:buAutoNum type="alphaLcPeriod"/>
            </a:pPr>
            <a:r>
              <a:rPr lang="nl-NL" dirty="0"/>
              <a:t>F-hoeken</a:t>
            </a:r>
          </a:p>
          <a:p>
            <a:pPr marL="514350" indent="-514350">
              <a:buFont typeface="+mj-lt"/>
              <a:buAutoNum type="alphaLcPeriod"/>
            </a:pPr>
            <a:r>
              <a:rPr lang="nl-NL" dirty="0"/>
              <a:t>Z-hoeken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B85E814-E38A-D57B-A3FA-725B27587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240316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001266-7C26-60CA-1766-B3AA143B5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Overstaande 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3F1159C-ED22-0148-1F2A-0DAAE15D7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Overstaande hoeken zijn altijd even groot.</a:t>
            </a:r>
          </a:p>
          <a:p>
            <a:r>
              <a:rPr lang="nl-NL" dirty="0"/>
              <a:t>S</a:t>
            </a:r>
            <a:r>
              <a:rPr lang="nl-NL" baseline="-25000" dirty="0"/>
              <a:t>1</a:t>
            </a:r>
            <a:r>
              <a:rPr lang="nl-NL" dirty="0"/>
              <a:t> = S</a:t>
            </a:r>
            <a:r>
              <a:rPr lang="nl-NL" baseline="-25000" dirty="0"/>
              <a:t>3</a:t>
            </a:r>
          </a:p>
          <a:p>
            <a:r>
              <a:rPr lang="nl-NL" dirty="0"/>
              <a:t>S</a:t>
            </a:r>
            <a:r>
              <a:rPr lang="nl-NL" baseline="-25000" dirty="0"/>
              <a:t>2</a:t>
            </a:r>
            <a:r>
              <a:rPr lang="nl-NL" dirty="0"/>
              <a:t> = S</a:t>
            </a:r>
            <a:r>
              <a:rPr lang="nl-NL" baseline="-25000" dirty="0"/>
              <a:t>4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1C7BDA6-81E1-5897-E97E-11D1AC9446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6260"/>
          <a:stretch/>
        </p:blipFill>
        <p:spPr>
          <a:xfrm>
            <a:off x="2727418" y="2564904"/>
            <a:ext cx="4959664" cy="3528392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49394DB-9729-6313-EFAC-EF1A343DC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31517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B706D9-49DF-F1F2-F548-2508ECD10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F- en Z-hoeken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E25644-49C5-7944-548E-9F82D4BB4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208" y="1609725"/>
            <a:ext cx="7239000" cy="4846638"/>
          </a:xfrm>
        </p:spPr>
        <p:txBody>
          <a:bodyPr/>
          <a:lstStyle/>
          <a:p>
            <a:r>
              <a:rPr lang="nl-NL" dirty="0"/>
              <a:t>Kijk naar de vorm, en zie een “F” of en “Z”.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1026" name="Picture 2" descr="Hoeken (Vlakke meetkunde)">
            <a:extLst>
              <a:ext uri="{FF2B5EF4-FFF2-40B4-BE49-F238E27FC236}">
                <a16:creationId xmlns:a16="http://schemas.microsoft.com/office/drawing/2014/main" id="{0B0116F1-9DC5-0F6F-BBA5-9FE463101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924944"/>
            <a:ext cx="6129321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7250D36-0D2B-DCBC-F692-8548A305F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932362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B706D9-49DF-F1F2-F548-2508ECD10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F- en Z-hoeken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E25644-49C5-7944-548E-9F82D4BB4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208" y="1609725"/>
            <a:ext cx="7239000" cy="4846638"/>
          </a:xfrm>
        </p:spPr>
        <p:txBody>
          <a:bodyPr/>
          <a:lstStyle/>
          <a:p>
            <a:r>
              <a:rPr lang="nl-NL" dirty="0"/>
              <a:t>Kijk naar de vorm, en zie een “F” of en “Z”.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1026" name="Picture 2" descr="Hoeken (Vlakke meetkunde)">
            <a:extLst>
              <a:ext uri="{FF2B5EF4-FFF2-40B4-BE49-F238E27FC236}">
                <a16:creationId xmlns:a16="http://schemas.microsoft.com/office/drawing/2014/main" id="{0B0116F1-9DC5-0F6F-BBA5-9FE4631016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18"/>
          <a:stretch/>
        </p:blipFill>
        <p:spPr bwMode="auto">
          <a:xfrm rot="5400000">
            <a:off x="4279648" y="3289304"/>
            <a:ext cx="3321008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72AE0F66-4E81-99B1-07B3-30A6F89C89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7874"/>
          <a:stretch/>
        </p:blipFill>
        <p:spPr>
          <a:xfrm>
            <a:off x="899592" y="3068960"/>
            <a:ext cx="2737341" cy="2581046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4D04D96-5B28-576C-4BE1-5C8260229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089817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35D5AA-49C8-DA1E-B5AF-0BB46C56D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Toepassen in andere vormen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27B1D42-29C1-A602-5EF6-42CF0FEC6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844" y="1690687"/>
            <a:ext cx="7239000" cy="4846638"/>
          </a:xfrm>
        </p:spPr>
        <p:txBody>
          <a:bodyPr/>
          <a:lstStyle/>
          <a:p>
            <a:r>
              <a:rPr lang="nl-NL" dirty="0"/>
              <a:t>Een gewone driehoek: 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=&gt; 2 rechthoekige driehoeken.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A68672FE-67A3-DE4A-F946-09436BA9B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2780928"/>
            <a:ext cx="4309788" cy="3228181"/>
          </a:xfrm>
          <a:prstGeom prst="rect">
            <a:avLst/>
          </a:prstGeom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158CCAC9-85CF-E4CD-7E30-6DA0A6D372D4}"/>
              </a:ext>
            </a:extLst>
          </p:cNvPr>
          <p:cNvCxnSpPr>
            <a:cxnSpLocks/>
          </p:cNvCxnSpPr>
          <p:nvPr/>
        </p:nvCxnSpPr>
        <p:spPr>
          <a:xfrm>
            <a:off x="3923928" y="3356992"/>
            <a:ext cx="0" cy="181032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098FE2E-0EDE-4AEF-D08C-1FF60BEE4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66169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35D5AA-49C8-DA1E-B5AF-0BB46C56D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Toepassen in andere vormen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27B1D42-29C1-A602-5EF6-42CF0FEC6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844" y="1690687"/>
            <a:ext cx="7239000" cy="4846638"/>
          </a:xfrm>
        </p:spPr>
        <p:txBody>
          <a:bodyPr/>
          <a:lstStyle/>
          <a:p>
            <a:r>
              <a:rPr lang="nl-NL" dirty="0"/>
              <a:t>Paralellogram.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Vier hoeken, samen 360 graden</a:t>
            </a:r>
          </a:p>
          <a:p>
            <a:r>
              <a:rPr lang="nl-NL" dirty="0"/>
              <a:t>Hoek A en C zijn gelijk.</a:t>
            </a:r>
          </a:p>
          <a:p>
            <a:r>
              <a:rPr lang="nl-NL" dirty="0"/>
              <a:t>Hoek B en D zijn gelijk.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BE54806-EB6F-60DA-99DF-948B7A5E6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1916832"/>
            <a:ext cx="4462838" cy="2711794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2C26BE7-723A-31F6-9E9D-4021EB1A0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31853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35D5AA-49C8-DA1E-B5AF-0BB46C56D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Toepassen in andere vormen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27B1D42-29C1-A602-5EF6-42CF0FEC6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844" y="1690687"/>
            <a:ext cx="7239000" cy="4846638"/>
          </a:xfrm>
        </p:spPr>
        <p:txBody>
          <a:bodyPr/>
          <a:lstStyle/>
          <a:p>
            <a:r>
              <a:rPr lang="nl-NL" dirty="0"/>
              <a:t>Paralellogram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Twee gelijkbenige driehoeken.</a:t>
            </a:r>
          </a:p>
          <a:p>
            <a:r>
              <a:rPr lang="nl-NL" dirty="0"/>
              <a:t>Hoek A en C zijn gelijk.</a:t>
            </a:r>
          </a:p>
          <a:p>
            <a:r>
              <a:rPr lang="nl-NL" dirty="0"/>
              <a:t>Hoek ADB is gelijk aan hoek A.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BE54806-EB6F-60DA-99DF-948B7A5E6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2517" y="1916832"/>
            <a:ext cx="4462838" cy="2711794"/>
          </a:xfrm>
          <a:prstGeom prst="rect">
            <a:avLst/>
          </a:prstGeom>
        </p:spPr>
      </p:pic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20DD84D9-450B-592A-28C0-1E7103FF71EC}"/>
              </a:ext>
            </a:extLst>
          </p:cNvPr>
          <p:cNvCxnSpPr/>
          <p:nvPr/>
        </p:nvCxnSpPr>
        <p:spPr>
          <a:xfrm>
            <a:off x="4283968" y="2492896"/>
            <a:ext cx="2304256" cy="162111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9F1702A-E97B-0A9B-B3F2-AFA83F4FB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66497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35D5AA-49C8-DA1E-B5AF-0BB46C56D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Toepassen in andere vormen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27B1D42-29C1-A602-5EF6-42CF0FEC6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844" y="1690687"/>
            <a:ext cx="7239000" cy="4846638"/>
          </a:xfrm>
        </p:spPr>
        <p:txBody>
          <a:bodyPr/>
          <a:lstStyle/>
          <a:p>
            <a:r>
              <a:rPr lang="nl-NL" dirty="0"/>
              <a:t>Paralellogram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5 driehoeken en een vierhoek.</a:t>
            </a:r>
          </a:p>
          <a:p>
            <a:r>
              <a:rPr lang="nl-NL" dirty="0"/>
              <a:t>Hoek D is een gestrekte hoek, 180 graden.</a:t>
            </a:r>
          </a:p>
          <a:p>
            <a:r>
              <a:rPr lang="nl-NL" dirty="0"/>
              <a:t>Hoek E is een volle hoek, 360 graden</a:t>
            </a:r>
          </a:p>
          <a:p>
            <a:r>
              <a:rPr lang="nl-NL" dirty="0"/>
              <a:t>Overstaande hoeken in hoek E.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BE54806-EB6F-60DA-99DF-948B7A5E6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2984" y="1930738"/>
            <a:ext cx="4462838" cy="2711794"/>
          </a:xfrm>
          <a:prstGeom prst="rect">
            <a:avLst/>
          </a:prstGeom>
        </p:spPr>
      </p:pic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20DD84D9-450B-592A-28C0-1E7103FF71EC}"/>
              </a:ext>
            </a:extLst>
          </p:cNvPr>
          <p:cNvCxnSpPr/>
          <p:nvPr/>
        </p:nvCxnSpPr>
        <p:spPr>
          <a:xfrm>
            <a:off x="4283968" y="2492896"/>
            <a:ext cx="2304256" cy="162111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8DB14CCE-8E29-CBDB-ABBA-F152CFD7EBA8}"/>
              </a:ext>
            </a:extLst>
          </p:cNvPr>
          <p:cNvCxnSpPr>
            <a:cxnSpLocks/>
          </p:cNvCxnSpPr>
          <p:nvPr/>
        </p:nvCxnSpPr>
        <p:spPr>
          <a:xfrm flipV="1">
            <a:off x="3707904" y="2420888"/>
            <a:ext cx="2592288" cy="171083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kstvak 9">
            <a:extLst>
              <a:ext uri="{FF2B5EF4-FFF2-40B4-BE49-F238E27FC236}">
                <a16:creationId xmlns:a16="http://schemas.microsoft.com/office/drawing/2014/main" id="{B547A715-7DBB-85A2-2419-E5072C839A08}"/>
              </a:ext>
            </a:extLst>
          </p:cNvPr>
          <p:cNvSpPr txBox="1"/>
          <p:nvPr/>
        </p:nvSpPr>
        <p:spPr>
          <a:xfrm>
            <a:off x="6228184" y="191683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068A03C7-1CBA-D31C-7A37-E7E52CA15FFC}"/>
              </a:ext>
            </a:extLst>
          </p:cNvPr>
          <p:cNvSpPr txBox="1"/>
          <p:nvPr/>
        </p:nvSpPr>
        <p:spPr>
          <a:xfrm>
            <a:off x="5015122" y="3276303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8812B3D-A987-1D54-409E-D0A3474DA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893964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1479B8-C645-EE05-4E57-9BD23FFB2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Rechthoekige driehoeken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804A651-2B91-9CB5-2654-C14E9373E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56792"/>
            <a:ext cx="7239000" cy="4846638"/>
          </a:xfrm>
        </p:spPr>
        <p:txBody>
          <a:bodyPr/>
          <a:lstStyle/>
          <a:p>
            <a:r>
              <a:rPr lang="nl-NL" dirty="0"/>
              <a:t>Bereken een zijde met:</a:t>
            </a:r>
          </a:p>
          <a:p>
            <a:pPr lvl="1"/>
            <a:r>
              <a:rPr lang="nl-NL" dirty="0"/>
              <a:t>Pythagoras</a:t>
            </a:r>
          </a:p>
          <a:p>
            <a:pPr lvl="1"/>
            <a:r>
              <a:rPr lang="nl-NL" dirty="0"/>
              <a:t>SOSCASTOA</a:t>
            </a:r>
          </a:p>
          <a:p>
            <a:pPr lvl="1"/>
            <a:endParaRPr lang="nl-NL" dirty="0"/>
          </a:p>
          <a:p>
            <a:r>
              <a:rPr lang="nl-NL" dirty="0"/>
              <a:t>Bereken hoek:</a:t>
            </a:r>
          </a:p>
          <a:p>
            <a:pPr lvl="1"/>
            <a:r>
              <a:rPr lang="nl-NL" dirty="0"/>
              <a:t>Hoekensom driehoeken</a:t>
            </a:r>
          </a:p>
          <a:p>
            <a:pPr lvl="1"/>
            <a:r>
              <a:rPr lang="nl-NL" dirty="0"/>
              <a:t>SOSCASTOA</a:t>
            </a:r>
          </a:p>
          <a:p>
            <a:pPr lvl="1"/>
            <a:endParaRPr lang="nl-NL" dirty="0"/>
          </a:p>
          <a:p>
            <a:pPr marL="292100" lvl="1" indent="0">
              <a:buNone/>
            </a:pPr>
            <a:r>
              <a:rPr lang="nl-NL" dirty="0"/>
              <a:t>PYTHAGORAS + SOSCASTOA alleen bij rechthoekige driehoeken!</a:t>
            </a:r>
          </a:p>
          <a:p>
            <a:pPr marL="292100" lvl="1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F20ECA2-BD8C-6CE6-B7A5-5BAC16D25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1806" y="1700808"/>
            <a:ext cx="1344394" cy="1120328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68BF26B-58FB-D82F-7202-5BBCB87D1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093253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F86588-F306-C93D-AFB0-161A20C17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Oppervlakte Rechthoekige driehoek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75913D7-4560-7CFC-B7C6-ABC860E8A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Alle driehoeken:</a:t>
            </a:r>
            <a:r>
              <a:rPr lang="nl-NL" i="1" dirty="0"/>
              <a:t> 0,5 x zijde x hoogte</a:t>
            </a:r>
          </a:p>
          <a:p>
            <a:endParaRPr lang="nl-NL" dirty="0"/>
          </a:p>
          <a:p>
            <a:r>
              <a:rPr lang="nl-NL" dirty="0"/>
              <a:t>Bij rechthoekige driehoek: </a:t>
            </a:r>
            <a:r>
              <a:rPr lang="nl-NL" b="1" i="1" dirty="0">
                <a:solidFill>
                  <a:srgbClr val="FF0000"/>
                </a:solidFill>
              </a:rPr>
              <a:t>0,5 x KZ x KZ</a:t>
            </a:r>
            <a:r>
              <a:rPr lang="nl-NL" dirty="0"/>
              <a:t>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0,5 x 8,94 x 4,15 = 18,55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478E78F-C6FB-A8EC-3D23-85F70D45A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3573016"/>
            <a:ext cx="3473548" cy="1736774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76E66A0-970D-3DE5-79C5-315AA6969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05972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F86588-F306-C93D-AFB0-161A20C17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Oppervlakte Rechthoekige driehoek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75913D7-4560-7CFC-B7C6-ABC860E8A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Bij rechthoekige driehoek: </a:t>
            </a:r>
            <a:r>
              <a:rPr lang="nl-NL" b="1" i="1" dirty="0">
                <a:solidFill>
                  <a:srgbClr val="FF0000"/>
                </a:solidFill>
              </a:rPr>
              <a:t>0,5 x KZ x KZ</a:t>
            </a:r>
            <a:r>
              <a:rPr lang="nl-NL" dirty="0"/>
              <a:t>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Bereken eerst AC. Met Pythagoras.</a:t>
            </a:r>
          </a:p>
          <a:p>
            <a:r>
              <a:rPr lang="nl-NL" dirty="0"/>
              <a:t>AC = 3</a:t>
            </a:r>
          </a:p>
          <a:p>
            <a:r>
              <a:rPr lang="nl-NL" dirty="0"/>
              <a:t>0,5 x 3 x 4 = 6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2FDCFA1F-BBB4-5B45-0093-9255547FC1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67" t="17934" r="16309" b="28264"/>
          <a:stretch/>
        </p:blipFill>
        <p:spPr>
          <a:xfrm>
            <a:off x="2411760" y="2204864"/>
            <a:ext cx="3600400" cy="2592288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C8CCB38-BD77-B262-BFB4-D9CD632C9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079468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F86588-F306-C93D-AFB0-161A20C17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Oppervlakte Rechthoekige driehoek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75913D7-4560-7CFC-B7C6-ABC860E8A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Bij rechthoekige driehoek: </a:t>
            </a:r>
            <a:r>
              <a:rPr lang="nl-NL" b="1" i="1" dirty="0">
                <a:solidFill>
                  <a:srgbClr val="FF0000"/>
                </a:solidFill>
              </a:rPr>
              <a:t>0,5 x KZ x KZ</a:t>
            </a:r>
            <a:r>
              <a:rPr lang="nl-NL" dirty="0"/>
              <a:t>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Bereken eerst BC. Met SOSCASTOA.</a:t>
            </a:r>
          </a:p>
          <a:p>
            <a:r>
              <a:rPr lang="nl-NL" dirty="0"/>
              <a:t>BC = 12 x tan(40). BC = 10,1</a:t>
            </a:r>
          </a:p>
          <a:p>
            <a:r>
              <a:rPr lang="nl-NL" dirty="0"/>
              <a:t>0,5 x 12 x 10,1 = 60,6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43A67FD-95DF-1CE0-858F-62756BA38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7062" y="2132856"/>
            <a:ext cx="2809875" cy="1628775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91DBD01-714C-55F2-B49B-DD2ECCF85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89981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3F6F2E-A975-23D5-D848-44E5AA987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Vergrotingen driehoeken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7F31ACA-1853-4AD5-306E-8CC95C7C1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Standaard opgave: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Bereken zijde ED.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3FFB4F9-D7BF-DBAD-92B6-48D4E306B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868" y="2492896"/>
            <a:ext cx="3687663" cy="2629464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C8919F0-C09F-56A4-3DD6-6ECB0B681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859265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3F6F2E-A975-23D5-D848-44E5AA987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Vergrotingen driehoeken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7F31ACA-1853-4AD5-306E-8CC95C7C1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l-NL" dirty="0"/>
              <a:t>Bepaal of AED en ABC gelijkvormig zijn.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Vergelijk 2 gelijkwaardige zijdes.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Bepaal vergrotingsfactor.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Bereken gevraagde zijde met vergrotingsfactor.</a:t>
            </a:r>
          </a:p>
          <a:p>
            <a:endParaRPr lang="nl-NL" dirty="0"/>
          </a:p>
          <a:p>
            <a:endParaRPr lang="nl-NL" dirty="0"/>
          </a:p>
          <a:p>
            <a:endParaRPr lang="nl-NL" sz="2000" dirty="0"/>
          </a:p>
          <a:p>
            <a:endParaRPr lang="nl-NL" sz="2000" dirty="0"/>
          </a:p>
          <a:p>
            <a:r>
              <a:rPr lang="nl-NL" sz="2000" dirty="0"/>
              <a:t>Bereken zijde ED.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3FFB4F9-D7BF-DBAD-92B6-48D4E306B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4132151"/>
            <a:ext cx="3130591" cy="2232248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E33BE6E-CCD9-1A44-8940-62B56D91F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7847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3F6F2E-A975-23D5-D848-44E5AA987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Vergrotingen driehoeken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7F31ACA-1853-4AD5-306E-8CC95C7C1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l-NL" dirty="0"/>
              <a:t>Bepaal of AED en ABC gelijkvormig zijn.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Hoek B = Hoek D (zie tekentje)</a:t>
            </a:r>
          </a:p>
          <a:p>
            <a:pPr marL="0" indent="0">
              <a:buNone/>
            </a:pPr>
            <a:r>
              <a:rPr lang="nl-NL" dirty="0"/>
              <a:t>Hoek A in AED is overstaande hoek van hoek A in ABC. Die zijn dus gelijk.</a:t>
            </a:r>
          </a:p>
          <a:p>
            <a:pPr marL="0" indent="0">
              <a:buNone/>
            </a:pPr>
            <a:r>
              <a:rPr lang="nl-NL" dirty="0"/>
              <a:t>Dus zijn alle hoeken gelijk.</a:t>
            </a:r>
          </a:p>
          <a:p>
            <a:pPr marL="0" indent="0">
              <a:buNone/>
            </a:pPr>
            <a:r>
              <a:rPr lang="nl-NL" dirty="0"/>
              <a:t>Dus is AED gelijkvormig aan ABC.</a:t>
            </a:r>
          </a:p>
          <a:p>
            <a:endParaRPr lang="nl-NL" dirty="0"/>
          </a:p>
          <a:p>
            <a:endParaRPr lang="nl-NL" sz="2000" dirty="0"/>
          </a:p>
          <a:p>
            <a:endParaRPr lang="nl-NL" sz="2000" dirty="0"/>
          </a:p>
          <a:p>
            <a:r>
              <a:rPr lang="nl-NL" sz="2000" dirty="0"/>
              <a:t>Bereken zijde ED.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3FFB4F9-D7BF-DBAD-92B6-48D4E306B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4591030"/>
            <a:ext cx="2755826" cy="1965024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A194210-14A6-C699-87B1-ECD6C787D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48169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3F6F2E-A975-23D5-D848-44E5AA987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Vergrotingen driehoeken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7F31ACA-1853-4AD5-306E-8CC95C7C1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l-NL" dirty="0"/>
              <a:t>Bepaal of AED en ABC gelijkvormig zijn.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Vergelijk 2 gelijkwaardige zijdes.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AE hoort bij AC</a:t>
            </a:r>
          </a:p>
          <a:p>
            <a:endParaRPr lang="nl-NL" sz="2000" dirty="0"/>
          </a:p>
          <a:p>
            <a:endParaRPr lang="nl-NL" sz="2000" dirty="0"/>
          </a:p>
          <a:p>
            <a:r>
              <a:rPr lang="nl-NL" sz="2000" dirty="0"/>
              <a:t>Bereken zijde ED.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3FFB4F9-D7BF-DBAD-92B6-48D4E306B5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02"/>
          <a:stretch/>
        </p:blipFill>
        <p:spPr>
          <a:xfrm>
            <a:off x="4622131" y="2834704"/>
            <a:ext cx="2338503" cy="2232248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41E738EC-3C83-E0B3-2913-8FE617F2C4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6773" r="70681"/>
          <a:stretch/>
        </p:blipFill>
        <p:spPr>
          <a:xfrm rot="18883559" flipH="1">
            <a:off x="2971991" y="3356991"/>
            <a:ext cx="918736" cy="1187672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E75AB9D-7EF7-C019-DE34-74704DD3C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135233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3F6F2E-A975-23D5-D848-44E5AA987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Vergrotingen driehoeken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7F31ACA-1853-4AD5-306E-8CC95C7C1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l-NL" dirty="0"/>
              <a:t>Bepaal of AED en ABC gelijkvormig zijn.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Vergelijk 2 gelijkwaardige zijdes.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Bepaal vergrotingsfactor.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Vergrotingsfactor=  AC : AE. Dus 4:2 = </a:t>
            </a:r>
            <a:r>
              <a:rPr lang="nl-NL" b="1" dirty="0">
                <a:solidFill>
                  <a:srgbClr val="FF0000"/>
                </a:solidFill>
              </a:rPr>
              <a:t>2</a:t>
            </a:r>
            <a:r>
              <a:rPr lang="nl-NL" dirty="0"/>
              <a:t> </a:t>
            </a:r>
            <a:endParaRPr lang="nl-NL" sz="2000" dirty="0"/>
          </a:p>
          <a:p>
            <a:r>
              <a:rPr lang="nl-NL" sz="2000" dirty="0"/>
              <a:t>Bereken zijde ED.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3FFB4F9-D7BF-DBAD-92B6-48D4E306B5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02"/>
          <a:stretch/>
        </p:blipFill>
        <p:spPr>
          <a:xfrm>
            <a:off x="4622131" y="2834704"/>
            <a:ext cx="2338503" cy="2232248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41E738EC-3C83-E0B3-2913-8FE617F2C4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6773" r="70681"/>
          <a:stretch/>
        </p:blipFill>
        <p:spPr>
          <a:xfrm rot="18883559" flipH="1">
            <a:off x="2971991" y="3356991"/>
            <a:ext cx="918736" cy="1187672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FAF97AA-B13B-6194-0084-E1FF13831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0612807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3F6F2E-A975-23D5-D848-44E5AA987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Vergrotingen driehoeken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7F31ACA-1853-4AD5-306E-8CC95C7C1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l-NL" dirty="0"/>
              <a:t>Bepaal of AED en ABC gelijkvormig zijn.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Vergelijk 2 gelijkwaardige zijdes.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Bepaal vergrotingsfactor. 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Bereken gevraagde zijde met vergrotingsfactor.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BC is de vergroting van DE. 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BC : vergrotingsfactor = DE</a:t>
            </a:r>
          </a:p>
          <a:p>
            <a:pPr marL="0" indent="0">
              <a:buNone/>
            </a:pPr>
            <a:r>
              <a:rPr lang="nl-NL" dirty="0"/>
              <a:t>DE = 3:2 = 1,5.</a:t>
            </a:r>
          </a:p>
          <a:p>
            <a:endParaRPr lang="nl-NL" sz="2000" dirty="0"/>
          </a:p>
          <a:p>
            <a:endParaRPr lang="nl-NL" sz="2000" dirty="0"/>
          </a:p>
          <a:p>
            <a:r>
              <a:rPr lang="nl-NL" sz="2000" dirty="0"/>
              <a:t>Bereken zijde ED.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3FFB4F9-D7BF-DBAD-92B6-48D4E306B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4725144"/>
            <a:ext cx="2096981" cy="1495239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EFD93B8-7D5E-5C11-1EDE-846295EBB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48862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880CA2-9969-C819-C044-7BAD7D5E0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Driehoeken 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8F0D6859-BD6B-9010-DB5A-6520481B0A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7744" y="2426011"/>
            <a:ext cx="3854254" cy="2728292"/>
          </a:xfrm>
          <a:prstGeom prst="rect">
            <a:avLst/>
          </a:prstGeom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005433A-FBD8-DEAD-5968-B1F2A0725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017874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382365E9D4284FA07686599976C082" ma:contentTypeVersion="10" ma:contentTypeDescription="Een nieuw document maken." ma:contentTypeScope="" ma:versionID="0f8dcf30729f5f6d33c50f1007ac5358">
  <xsd:schema xmlns:xsd="http://www.w3.org/2001/XMLSchema" xmlns:xs="http://www.w3.org/2001/XMLSchema" xmlns:p="http://schemas.microsoft.com/office/2006/metadata/properties" xmlns:ns3="ddc31eb3-2a0a-4763-b6ee-dcea4c103352" targetNamespace="http://schemas.microsoft.com/office/2006/metadata/properties" ma:root="true" ma:fieldsID="e0afde436df2b2e461e9cd461fe0ff90" ns3:_="">
    <xsd:import namespace="ddc31eb3-2a0a-4763-b6ee-dcea4c1033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c31eb3-2a0a-4763-b6ee-dcea4c1033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E90415-C29A-4F15-9B98-28F8E51EBA9D}">
  <ds:schemaRefs>
    <ds:schemaRef ds:uri="http://purl.org/dc/terms/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ddc31eb3-2a0a-4763-b6ee-dcea4c103352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21D3FAE-7ED7-4F24-B789-F1C7492191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96EA286-710E-4768-80E5-82E9272CFD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c31eb3-2a0a-4763-b6ee-dcea4c1033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731</Words>
  <Application>Microsoft Office PowerPoint</Application>
  <PresentationFormat>Diavoorstelling (4:3)</PresentationFormat>
  <Paragraphs>230</Paragraphs>
  <Slides>27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27</vt:i4>
      </vt:variant>
    </vt:vector>
  </HeadingPairs>
  <TitlesOfParts>
    <vt:vector size="34" baseType="lpstr">
      <vt:lpstr>Aptos</vt:lpstr>
      <vt:lpstr>Arial</vt:lpstr>
      <vt:lpstr>Cambria Math</vt:lpstr>
      <vt:lpstr>Trebuchet MS</vt:lpstr>
      <vt:lpstr>Wingdings</vt:lpstr>
      <vt:lpstr>Wingdings 2</vt:lpstr>
      <vt:lpstr>H1.4-1.6-oudpp</vt:lpstr>
      <vt:lpstr>Wiskunde</vt:lpstr>
      <vt:lpstr>Wiskunde leer je door:</vt:lpstr>
      <vt:lpstr>Theorie Hoeken</vt:lpstr>
      <vt:lpstr>hoekEN naar grootte</vt:lpstr>
      <vt:lpstr>Namen driehoeken</vt:lpstr>
      <vt:lpstr>Namen driehoeken</vt:lpstr>
      <vt:lpstr>Namen van Hoeken</vt:lpstr>
      <vt:lpstr>Hoekensom driehoeken</vt:lpstr>
      <vt:lpstr>Hoeken berekenen </vt:lpstr>
      <vt:lpstr>Overstaande hoeken</vt:lpstr>
      <vt:lpstr>F- en Z-hoeken</vt:lpstr>
      <vt:lpstr>F- en Z-hoeken</vt:lpstr>
      <vt:lpstr>Toepassen in andere vormen</vt:lpstr>
      <vt:lpstr>Toepassen in andere vormen</vt:lpstr>
      <vt:lpstr>Toepassen in andere vormen</vt:lpstr>
      <vt:lpstr>Toepassen in andere vormen</vt:lpstr>
      <vt:lpstr>Rechthoekige driehoeken</vt:lpstr>
      <vt:lpstr>Oppervlakte Rechthoekige driehoek</vt:lpstr>
      <vt:lpstr>Oppervlakte Rechthoekige driehoek</vt:lpstr>
      <vt:lpstr>Oppervlakte Rechthoekige driehoek</vt:lpstr>
      <vt:lpstr>Vergrotingen driehoeken</vt:lpstr>
      <vt:lpstr>Vergrotingen driehoeken</vt:lpstr>
      <vt:lpstr>Vergrotingen driehoeken</vt:lpstr>
      <vt:lpstr>Vergrotingen driehoeken</vt:lpstr>
      <vt:lpstr>Vergrotingen driehoeken</vt:lpstr>
      <vt:lpstr>Vergrotingen driehoeken</vt:lpstr>
      <vt:lpstr>Driehoeken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152</cp:revision>
  <dcterms:created xsi:type="dcterms:W3CDTF">2013-09-15T12:09:42Z</dcterms:created>
  <dcterms:modified xsi:type="dcterms:W3CDTF">2026-07-23T08:56:19Z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0x010100AE382365E9D4284FA07686599976C082</vt:lpwstr>
  </property>
</Properties>
</file>