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420" r:id="rId2"/>
    <p:sldId id="309" r:id="rId3"/>
    <p:sldId id="437" r:id="rId4"/>
    <p:sldId id="438" r:id="rId5"/>
    <p:sldId id="441" r:id="rId6"/>
    <p:sldId id="442" r:id="rId7"/>
    <p:sldId id="443" r:id="rId8"/>
    <p:sldId id="444" r:id="rId9"/>
    <p:sldId id="445" r:id="rId10"/>
    <p:sldId id="446" r:id="rId11"/>
    <p:sldId id="447" r:id="rId12"/>
    <p:sldId id="448" r:id="rId13"/>
    <p:sldId id="451" r:id="rId14"/>
    <p:sldId id="452" r:id="rId15"/>
    <p:sldId id="453" r:id="rId16"/>
    <p:sldId id="459" r:id="rId17"/>
    <p:sldId id="454" r:id="rId18"/>
    <p:sldId id="455" r:id="rId19"/>
    <p:sldId id="457" r:id="rId20"/>
    <p:sldId id="458" r:id="rId21"/>
    <p:sldId id="460" r:id="rId22"/>
    <p:sldId id="439" r:id="rId23"/>
    <p:sldId id="440" r:id="rId24"/>
    <p:sldId id="456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DAB880-AC74-4C75-AAE9-F69D78C068D7}" v="49" dt="2025-03-31T09:34:52.3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642" autoAdjust="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Klepke" userId="680af37f-b324-4236-b60a-9f95bc45c692" providerId="ADAL" clId="{4ADAB880-AC74-4C75-AAE9-F69D78C068D7}"/>
    <pc:docChg chg="custSel addSld modSld sldOrd">
      <pc:chgData name="Erik Klepke" userId="680af37f-b324-4236-b60a-9f95bc45c692" providerId="ADAL" clId="{4ADAB880-AC74-4C75-AAE9-F69D78C068D7}" dt="2025-03-31T09:34:52.366" v="130" actId="20577"/>
      <pc:docMkLst>
        <pc:docMk/>
      </pc:docMkLst>
      <pc:sldChg chg="ord">
        <pc:chgData name="Erik Klepke" userId="680af37f-b324-4236-b60a-9f95bc45c692" providerId="ADAL" clId="{4ADAB880-AC74-4C75-AAE9-F69D78C068D7}" dt="2025-03-31T09:34:14.017" v="120"/>
        <pc:sldMkLst>
          <pc:docMk/>
          <pc:sldMk cId="2343352327" sldId="437"/>
        </pc:sldMkLst>
      </pc:sldChg>
      <pc:sldChg chg="modSp">
        <pc:chgData name="Erik Klepke" userId="680af37f-b324-4236-b60a-9f95bc45c692" providerId="ADAL" clId="{4ADAB880-AC74-4C75-AAE9-F69D78C068D7}" dt="2025-03-31T09:34:52.366" v="130" actId="20577"/>
        <pc:sldMkLst>
          <pc:docMk/>
          <pc:sldMk cId="2515887706" sldId="438"/>
        </pc:sldMkLst>
        <pc:spChg chg="mod">
          <ac:chgData name="Erik Klepke" userId="680af37f-b324-4236-b60a-9f95bc45c692" providerId="ADAL" clId="{4ADAB880-AC74-4C75-AAE9-F69D78C068D7}" dt="2025-03-31T09:34:52.366" v="130" actId="20577"/>
          <ac:spMkLst>
            <pc:docMk/>
            <pc:sldMk cId="2515887706" sldId="438"/>
            <ac:spMk id="3" creationId="{C4263C48-F038-EDC1-C3A9-CFA8A2B50082}"/>
          </ac:spMkLst>
        </pc:spChg>
      </pc:sldChg>
      <pc:sldChg chg="ord">
        <pc:chgData name="Erik Klepke" userId="680af37f-b324-4236-b60a-9f95bc45c692" providerId="ADAL" clId="{4ADAB880-AC74-4C75-AAE9-F69D78C068D7}" dt="2025-03-31T09:32:13.347" v="3"/>
        <pc:sldMkLst>
          <pc:docMk/>
          <pc:sldMk cId="3296594154" sldId="439"/>
        </pc:sldMkLst>
      </pc:sldChg>
      <pc:sldChg chg="ord">
        <pc:chgData name="Erik Klepke" userId="680af37f-b324-4236-b60a-9f95bc45c692" providerId="ADAL" clId="{4ADAB880-AC74-4C75-AAE9-F69D78C068D7}" dt="2025-03-31T09:34:04" v="118"/>
        <pc:sldMkLst>
          <pc:docMk/>
          <pc:sldMk cId="499928208" sldId="440"/>
        </pc:sldMkLst>
      </pc:sldChg>
      <pc:sldChg chg="modSp">
        <pc:chgData name="Erik Klepke" userId="680af37f-b324-4236-b60a-9f95bc45c692" providerId="ADAL" clId="{4ADAB880-AC74-4C75-AAE9-F69D78C068D7}" dt="2025-03-31T09:31:28.080" v="1" actId="20577"/>
        <pc:sldMkLst>
          <pc:docMk/>
          <pc:sldMk cId="2220334392" sldId="458"/>
        </pc:sldMkLst>
        <pc:spChg chg="mod">
          <ac:chgData name="Erik Klepke" userId="680af37f-b324-4236-b60a-9f95bc45c692" providerId="ADAL" clId="{4ADAB880-AC74-4C75-AAE9-F69D78C068D7}" dt="2025-03-31T09:31:28.080" v="1" actId="20577"/>
          <ac:spMkLst>
            <pc:docMk/>
            <pc:sldMk cId="2220334392" sldId="458"/>
            <ac:spMk id="3" creationId="{C26C4CA2-750B-31B1-283C-51676A66B324}"/>
          </ac:spMkLst>
        </pc:spChg>
      </pc:sldChg>
      <pc:sldChg chg="addSp modSp new mod">
        <pc:chgData name="Erik Klepke" userId="680af37f-b324-4236-b60a-9f95bc45c692" providerId="ADAL" clId="{4ADAB880-AC74-4C75-AAE9-F69D78C068D7}" dt="2025-03-31T09:33:08.531" v="80" actId="1076"/>
        <pc:sldMkLst>
          <pc:docMk/>
          <pc:sldMk cId="511507174" sldId="460"/>
        </pc:sldMkLst>
        <pc:spChg chg="mod">
          <ac:chgData name="Erik Klepke" userId="680af37f-b324-4236-b60a-9f95bc45c692" providerId="ADAL" clId="{4ADAB880-AC74-4C75-AAE9-F69D78C068D7}" dt="2025-03-31T09:32:39.654" v="47" actId="20577"/>
          <ac:spMkLst>
            <pc:docMk/>
            <pc:sldMk cId="511507174" sldId="460"/>
            <ac:spMk id="2" creationId="{0C3DEC81-E94C-6286-D22A-121138CB77D4}"/>
          </ac:spMkLst>
        </pc:spChg>
        <pc:spChg chg="mod">
          <ac:chgData name="Erik Klepke" userId="680af37f-b324-4236-b60a-9f95bc45c692" providerId="ADAL" clId="{4ADAB880-AC74-4C75-AAE9-F69D78C068D7}" dt="2025-03-31T09:32:49.312" v="78" actId="20577"/>
          <ac:spMkLst>
            <pc:docMk/>
            <pc:sldMk cId="511507174" sldId="460"/>
            <ac:spMk id="3" creationId="{1BF09323-CF54-BE07-1F7E-289C8506031B}"/>
          </ac:spMkLst>
        </pc:spChg>
        <pc:picChg chg="add mod">
          <ac:chgData name="Erik Klepke" userId="680af37f-b324-4236-b60a-9f95bc45c692" providerId="ADAL" clId="{4ADAB880-AC74-4C75-AAE9-F69D78C068D7}" dt="2025-03-31T09:33:08.531" v="80" actId="1076"/>
          <ac:picMkLst>
            <pc:docMk/>
            <pc:sldMk cId="511507174" sldId="460"/>
            <ac:picMk id="4" creationId="{7F7C0862-43BF-F4FF-A8A8-6486A1D451C7}"/>
          </ac:picMkLst>
        </pc:picChg>
      </pc:sldChg>
    </pc:docChg>
  </pc:docChgLst>
  <pc:docChgLst>
    <pc:chgData name="Erik Klepke" userId="680af37f-b324-4236-b60a-9f95bc45c692" providerId="ADAL" clId="{6FF6F263-0107-436C-B20C-C1B4C8415779}"/>
    <pc:docChg chg="delSld modSld">
      <pc:chgData name="Erik Klepke" userId="680af37f-b324-4236-b60a-9f95bc45c692" providerId="ADAL" clId="{6FF6F263-0107-436C-B20C-C1B4C8415779}" dt="2023-03-29T09:28:22.238" v="61" actId="1076"/>
      <pc:docMkLst>
        <pc:docMk/>
      </pc:docMkLst>
      <pc:sldChg chg="del">
        <pc:chgData name="Erik Klepke" userId="680af37f-b324-4236-b60a-9f95bc45c692" providerId="ADAL" clId="{6FF6F263-0107-436C-B20C-C1B4C8415779}" dt="2023-03-29T09:27:53.976" v="32" actId="47"/>
        <pc:sldMkLst>
          <pc:docMk/>
          <pc:sldMk cId="3382537444" sldId="294"/>
        </pc:sldMkLst>
      </pc:sldChg>
      <pc:sldChg chg="del">
        <pc:chgData name="Erik Klepke" userId="680af37f-b324-4236-b60a-9f95bc45c692" providerId="ADAL" clId="{6FF6F263-0107-436C-B20C-C1B4C8415779}" dt="2023-03-29T09:27:55.842" v="34" actId="47"/>
        <pc:sldMkLst>
          <pc:docMk/>
          <pc:sldMk cId="3318666710" sldId="399"/>
        </pc:sldMkLst>
      </pc:sldChg>
      <pc:sldChg chg="del">
        <pc:chgData name="Erik Klepke" userId="680af37f-b324-4236-b60a-9f95bc45c692" providerId="ADAL" clId="{6FF6F263-0107-436C-B20C-C1B4C8415779}" dt="2023-03-29T09:27:32.917" v="19" actId="47"/>
        <pc:sldMkLst>
          <pc:docMk/>
          <pc:sldMk cId="3102954183" sldId="406"/>
        </pc:sldMkLst>
      </pc:sldChg>
      <pc:sldChg chg="del">
        <pc:chgData name="Erik Klepke" userId="680af37f-b324-4236-b60a-9f95bc45c692" providerId="ADAL" clId="{6FF6F263-0107-436C-B20C-C1B4C8415779}" dt="2023-03-29T09:27:33.384" v="20" actId="47"/>
        <pc:sldMkLst>
          <pc:docMk/>
          <pc:sldMk cId="988591007" sldId="408"/>
        </pc:sldMkLst>
      </pc:sldChg>
      <pc:sldChg chg="del">
        <pc:chgData name="Erik Klepke" userId="680af37f-b324-4236-b60a-9f95bc45c692" providerId="ADAL" clId="{6FF6F263-0107-436C-B20C-C1B4C8415779}" dt="2023-03-29T09:27:33.825" v="21" actId="47"/>
        <pc:sldMkLst>
          <pc:docMk/>
          <pc:sldMk cId="3103975393" sldId="409"/>
        </pc:sldMkLst>
      </pc:sldChg>
      <pc:sldChg chg="del">
        <pc:chgData name="Erik Klepke" userId="680af37f-b324-4236-b60a-9f95bc45c692" providerId="ADAL" clId="{6FF6F263-0107-436C-B20C-C1B4C8415779}" dt="2023-03-29T09:27:34.347" v="22" actId="47"/>
        <pc:sldMkLst>
          <pc:docMk/>
          <pc:sldMk cId="1743861514" sldId="410"/>
        </pc:sldMkLst>
      </pc:sldChg>
      <pc:sldChg chg="del">
        <pc:chgData name="Erik Klepke" userId="680af37f-b324-4236-b60a-9f95bc45c692" providerId="ADAL" clId="{6FF6F263-0107-436C-B20C-C1B4C8415779}" dt="2023-03-29T09:27:35.423" v="24" actId="47"/>
        <pc:sldMkLst>
          <pc:docMk/>
          <pc:sldMk cId="1282297794" sldId="411"/>
        </pc:sldMkLst>
      </pc:sldChg>
      <pc:sldChg chg="modSp mod">
        <pc:chgData name="Erik Klepke" userId="680af37f-b324-4236-b60a-9f95bc45c692" providerId="ADAL" clId="{6FF6F263-0107-436C-B20C-C1B4C8415779}" dt="2023-03-29T09:27:28.791" v="14" actId="20577"/>
        <pc:sldMkLst>
          <pc:docMk/>
          <pc:sldMk cId="0" sldId="420"/>
        </pc:sldMkLst>
      </pc:sldChg>
      <pc:sldChg chg="del">
        <pc:chgData name="Erik Klepke" userId="680af37f-b324-4236-b60a-9f95bc45c692" providerId="ADAL" clId="{6FF6F263-0107-436C-B20C-C1B4C8415779}" dt="2023-03-29T09:27:34.870" v="23" actId="47"/>
        <pc:sldMkLst>
          <pc:docMk/>
          <pc:sldMk cId="2136400166" sldId="421"/>
        </pc:sldMkLst>
      </pc:sldChg>
      <pc:sldChg chg="del">
        <pc:chgData name="Erik Klepke" userId="680af37f-b324-4236-b60a-9f95bc45c692" providerId="ADAL" clId="{6FF6F263-0107-436C-B20C-C1B4C8415779}" dt="2023-03-29T09:27:37.205" v="26" actId="47"/>
        <pc:sldMkLst>
          <pc:docMk/>
          <pc:sldMk cId="3412538914" sldId="423"/>
        </pc:sldMkLst>
      </pc:sldChg>
      <pc:sldChg chg="del">
        <pc:chgData name="Erik Klepke" userId="680af37f-b324-4236-b60a-9f95bc45c692" providerId="ADAL" clId="{6FF6F263-0107-436C-B20C-C1B4C8415779}" dt="2023-03-29T09:27:38.009" v="27" actId="47"/>
        <pc:sldMkLst>
          <pc:docMk/>
          <pc:sldMk cId="2807002565" sldId="424"/>
        </pc:sldMkLst>
      </pc:sldChg>
      <pc:sldChg chg="del">
        <pc:chgData name="Erik Klepke" userId="680af37f-b324-4236-b60a-9f95bc45c692" providerId="ADAL" clId="{6FF6F263-0107-436C-B20C-C1B4C8415779}" dt="2023-03-29T09:27:38.881" v="28" actId="47"/>
        <pc:sldMkLst>
          <pc:docMk/>
          <pc:sldMk cId="1689471998" sldId="425"/>
        </pc:sldMkLst>
      </pc:sldChg>
      <pc:sldChg chg="del">
        <pc:chgData name="Erik Klepke" userId="680af37f-b324-4236-b60a-9f95bc45c692" providerId="ADAL" clId="{6FF6F263-0107-436C-B20C-C1B4C8415779}" dt="2023-03-29T09:27:39.481" v="29" actId="47"/>
        <pc:sldMkLst>
          <pc:docMk/>
          <pc:sldMk cId="620405717" sldId="427"/>
        </pc:sldMkLst>
      </pc:sldChg>
      <pc:sldChg chg="del">
        <pc:chgData name="Erik Klepke" userId="680af37f-b324-4236-b60a-9f95bc45c692" providerId="ADAL" clId="{6FF6F263-0107-436C-B20C-C1B4C8415779}" dt="2023-03-29T09:27:54.913" v="33" actId="47"/>
        <pc:sldMkLst>
          <pc:docMk/>
          <pc:sldMk cId="2407547342" sldId="428"/>
        </pc:sldMkLst>
      </pc:sldChg>
      <pc:sldChg chg="del">
        <pc:chgData name="Erik Klepke" userId="680af37f-b324-4236-b60a-9f95bc45c692" providerId="ADAL" clId="{6FF6F263-0107-436C-B20C-C1B4C8415779}" dt="2023-03-29T09:27:49.440" v="31" actId="47"/>
        <pc:sldMkLst>
          <pc:docMk/>
          <pc:sldMk cId="3862474874" sldId="429"/>
        </pc:sldMkLst>
      </pc:sldChg>
      <pc:sldChg chg="del">
        <pc:chgData name="Erik Klepke" userId="680af37f-b324-4236-b60a-9f95bc45c692" providerId="ADAL" clId="{6FF6F263-0107-436C-B20C-C1B4C8415779}" dt="2023-03-29T09:27:47.767" v="30" actId="47"/>
        <pc:sldMkLst>
          <pc:docMk/>
          <pc:sldMk cId="1415252757" sldId="431"/>
        </pc:sldMkLst>
      </pc:sldChg>
      <pc:sldChg chg="del">
        <pc:chgData name="Erik Klepke" userId="680af37f-b324-4236-b60a-9f95bc45c692" providerId="ADAL" clId="{6FF6F263-0107-436C-B20C-C1B4C8415779}" dt="2023-03-29T09:27:35.891" v="25" actId="47"/>
        <pc:sldMkLst>
          <pc:docMk/>
          <pc:sldMk cId="1312993329" sldId="432"/>
        </pc:sldMkLst>
      </pc:sldChg>
      <pc:sldChg chg="del">
        <pc:chgData name="Erik Klepke" userId="680af37f-b324-4236-b60a-9f95bc45c692" providerId="ADAL" clId="{6FF6F263-0107-436C-B20C-C1B4C8415779}" dt="2023-03-29T09:27:31.272" v="15" actId="47"/>
        <pc:sldMkLst>
          <pc:docMk/>
          <pc:sldMk cId="2919988192" sldId="433"/>
        </pc:sldMkLst>
      </pc:sldChg>
      <pc:sldChg chg="del">
        <pc:chgData name="Erik Klepke" userId="680af37f-b324-4236-b60a-9f95bc45c692" providerId="ADAL" clId="{6FF6F263-0107-436C-B20C-C1B4C8415779}" dt="2023-03-29T09:27:31.715" v="16" actId="47"/>
        <pc:sldMkLst>
          <pc:docMk/>
          <pc:sldMk cId="2769490493" sldId="434"/>
        </pc:sldMkLst>
      </pc:sldChg>
      <pc:sldChg chg="del">
        <pc:chgData name="Erik Klepke" userId="680af37f-b324-4236-b60a-9f95bc45c692" providerId="ADAL" clId="{6FF6F263-0107-436C-B20C-C1B4C8415779}" dt="2023-03-29T09:27:32.086" v="17" actId="47"/>
        <pc:sldMkLst>
          <pc:docMk/>
          <pc:sldMk cId="2404665415" sldId="435"/>
        </pc:sldMkLst>
      </pc:sldChg>
      <pc:sldChg chg="del">
        <pc:chgData name="Erik Klepke" userId="680af37f-b324-4236-b60a-9f95bc45c692" providerId="ADAL" clId="{6FF6F263-0107-436C-B20C-C1B4C8415779}" dt="2023-03-29T09:27:32.402" v="18" actId="47"/>
        <pc:sldMkLst>
          <pc:docMk/>
          <pc:sldMk cId="2721541868" sldId="436"/>
        </pc:sldMkLst>
      </pc:sldChg>
      <pc:sldChg chg="modSp mod">
        <pc:chgData name="Erik Klepke" userId="680af37f-b324-4236-b60a-9f95bc45c692" providerId="ADAL" clId="{6FF6F263-0107-436C-B20C-C1B4C8415779}" dt="2023-03-29T09:28:22.238" v="61" actId="1076"/>
        <pc:sldMkLst>
          <pc:docMk/>
          <pc:sldMk cId="2501787470" sldId="4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95296-3353-47AB-990A-4E5256692830}" type="datetimeFigureOut">
              <a:rPr lang="nl-NL" smtClean="0"/>
              <a:t>31-3-2025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8CE5F-3EF3-4685-9F36-C931D8150BE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634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Tijdelijke aanduiding voor notiti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dirty="0"/>
          </a:p>
        </p:txBody>
      </p:sp>
      <p:sp>
        <p:nvSpPr>
          <p:cNvPr id="8196" name="Tijdelijke aanduiding voor dianumm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E0948-4A6D-4927-82C5-47158FF5A415}" type="slidenum">
              <a:rPr lang="nl-NL" altLang="en-US" smtClean="0">
                <a:latin typeface="Trebuchet MS" panose="020B0603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nl-NL" altLang="en-US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5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8CE5F-3EF3-4685-9F36-C931D8150BEA}" type="slidenum">
              <a:rPr lang="nl-NL" smtClean="0"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16649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92832F4-C14C-4DCF-8BF8-BE995B5D94AE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F49B1-7A6F-4EF8-BBEE-922A7400E2A1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368B1A8-F48B-4687-85F6-46B1E1957F05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FC911-378D-472C-8935-3DEC3AC8BB3E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0DFB8-4CA7-4B4D-B23B-E49E6F8A237F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879D-1961-4F1E-9FD9-BCD8E596FC61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B99A9-F43F-4B89-B019-E58BAF57E5D1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C19FD-2E33-441F-80C2-A1E05F749DB1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ADDB78-DA76-4303-B086-B8D664E0E8CC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BD6E0F-ADD9-47D0-B511-4D42ABBD264E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5FAC7CB-CAB4-4633-9318-05E49DFC9083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1633D18-1261-4EB6-B05E-A713D202C089}" type="datetimeFigureOut">
              <a:rPr lang="nl-NL"/>
              <a:pPr>
                <a:defRPr/>
              </a:pPr>
              <a:t>31-3-2025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nl-NL"/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Tl</a:t>
            </a:r>
          </a:p>
        </p:txBody>
      </p:sp>
      <p:sp>
        <p:nvSpPr>
          <p:cNvPr id="7171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Exponentiële formules en verbanden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8A1ABF-2F46-9983-9659-1E8955128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Exponentiële/machts- verbanden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54071B-5D2B-1CD3-B2EE-350B4D0FB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 </a:t>
            </a:r>
            <a:r>
              <a:rPr lang="nl-NL" i="1" dirty="0"/>
              <a:t>exponentieel</a:t>
            </a:r>
            <a:r>
              <a:rPr lang="nl-NL" dirty="0"/>
              <a:t> verband staat de 2</a:t>
            </a:r>
            <a:r>
              <a:rPr lang="nl-NL" baseline="30000" dirty="0"/>
              <a:t>e</a:t>
            </a:r>
            <a:r>
              <a:rPr lang="nl-NL" dirty="0"/>
              <a:t> variabele in de formule als exponent.</a:t>
            </a:r>
          </a:p>
          <a:p>
            <a:r>
              <a:rPr lang="nl-NL" dirty="0"/>
              <a:t>Bijvoorbeeld: </a:t>
            </a:r>
            <a:r>
              <a:rPr lang="nl-NL" dirty="0">
                <a:solidFill>
                  <a:srgbClr val="FF0000"/>
                </a:solidFill>
              </a:rPr>
              <a:t>a = 40 x 2</a:t>
            </a:r>
            <a:r>
              <a:rPr lang="nl-NL" baseline="34000" dirty="0">
                <a:solidFill>
                  <a:srgbClr val="FF0000"/>
                </a:solidFill>
              </a:rPr>
              <a:t>t</a:t>
            </a:r>
          </a:p>
          <a:p>
            <a:pPr marL="0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dirty="0">
              <a:solidFill>
                <a:srgbClr val="FF0000"/>
              </a:solidFill>
            </a:endParaRPr>
          </a:p>
          <a:p>
            <a:r>
              <a:rPr lang="nl-NL" dirty="0"/>
              <a:t>In</a:t>
            </a:r>
            <a:r>
              <a:rPr lang="nl-NL" dirty="0">
                <a:solidFill>
                  <a:srgbClr val="FF0000"/>
                </a:solidFill>
              </a:rPr>
              <a:t> </a:t>
            </a:r>
            <a:r>
              <a:rPr lang="nl-NL" i="1" dirty="0"/>
              <a:t>machts</a:t>
            </a:r>
            <a:r>
              <a:rPr lang="nl-NL" dirty="0"/>
              <a:t>verband staat 2</a:t>
            </a:r>
            <a:r>
              <a:rPr lang="nl-NL" baseline="30000" dirty="0"/>
              <a:t>e</a:t>
            </a:r>
            <a:r>
              <a:rPr lang="nl-NL" dirty="0"/>
              <a:t> variabele tot een bepaalde macht</a:t>
            </a:r>
          </a:p>
          <a:p>
            <a:r>
              <a:rPr lang="nl-NL" dirty="0"/>
              <a:t>Bijvoorbeeld: </a:t>
            </a:r>
            <a:r>
              <a:rPr lang="nl-NL" dirty="0">
                <a:solidFill>
                  <a:srgbClr val="FF0000"/>
                </a:solidFill>
              </a:rPr>
              <a:t>a = 20 + t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35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18D6E2-D04F-DA43-BF01-2E27DE29B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Exponentieel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4263C48-F038-EDC1-C3A9-CFA8A2B50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/>
              <a:t>variabele-y</a:t>
            </a:r>
            <a:r>
              <a:rPr lang="nl-NL" dirty="0"/>
              <a:t> = </a:t>
            </a:r>
            <a:r>
              <a:rPr lang="nl-NL" i="1" dirty="0"/>
              <a:t>begingetal</a:t>
            </a:r>
            <a:r>
              <a:rPr lang="nl-NL" dirty="0"/>
              <a:t> x </a:t>
            </a:r>
            <a:r>
              <a:rPr lang="nl-NL" i="1" dirty="0" err="1"/>
              <a:t>groeifactor</a:t>
            </a:r>
            <a:r>
              <a:rPr lang="nl-NL" i="1" baseline="30000" dirty="0" err="1"/>
              <a:t>variable</a:t>
            </a:r>
            <a:r>
              <a:rPr lang="nl-NL" i="1" baseline="30000" dirty="0"/>
              <a:t>-x</a:t>
            </a:r>
          </a:p>
          <a:p>
            <a:endParaRPr lang="nl-NL" i="1" baseline="30000" dirty="0"/>
          </a:p>
          <a:p>
            <a:pPr marL="0" indent="0">
              <a:buNone/>
            </a:pPr>
            <a:endParaRPr lang="nl-NL" i="1" baseline="30000" dirty="0"/>
          </a:p>
          <a:p>
            <a:pPr marL="571500" indent="-571500">
              <a:buFont typeface="+mj-lt"/>
              <a:buAutoNum type="romanLcPeriod"/>
            </a:pPr>
            <a:r>
              <a:rPr lang="nl-NL" dirty="0"/>
              <a:t> variabele-y</a:t>
            </a:r>
          </a:p>
          <a:p>
            <a:pPr marL="571500" indent="-571500">
              <a:buFont typeface="+mj-lt"/>
              <a:buAutoNum type="romanLcPeriod"/>
            </a:pPr>
            <a:r>
              <a:rPr lang="nl-NL" dirty="0"/>
              <a:t> begingetal (BG)</a:t>
            </a:r>
          </a:p>
          <a:p>
            <a:pPr marL="571500" indent="-571500">
              <a:buFont typeface="+mj-lt"/>
              <a:buAutoNum type="romanLcPeriod"/>
            </a:pPr>
            <a:r>
              <a:rPr lang="nl-NL" dirty="0"/>
              <a:t> groeifactor (GF)</a:t>
            </a:r>
          </a:p>
          <a:p>
            <a:pPr marL="571500" indent="-571500">
              <a:buFont typeface="+mj-lt"/>
              <a:buAutoNum type="romanLcPeriod"/>
            </a:pPr>
            <a:r>
              <a:rPr lang="nl-NL" dirty="0"/>
              <a:t> variabele-x</a:t>
            </a:r>
          </a:p>
        </p:txBody>
      </p:sp>
    </p:spTree>
    <p:extLst>
      <p:ext uri="{BB962C8B-B14F-4D97-AF65-F5344CB8AC3E}">
        <p14:creationId xmlns:p14="http://schemas.microsoft.com/office/powerpoint/2010/main" val="251588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 </a:t>
            </a:r>
            <a:r>
              <a:rPr lang="nl-NL" dirty="0">
                <a:solidFill>
                  <a:srgbClr val="FF0000"/>
                </a:solidFill>
              </a:rPr>
              <a:t>y = bg x </a:t>
            </a:r>
            <a:r>
              <a:rPr lang="nl-NL" dirty="0" err="1">
                <a:solidFill>
                  <a:srgbClr val="FF0000"/>
                </a:solidFill>
              </a:rPr>
              <a:t>gf</a:t>
            </a:r>
            <a:r>
              <a:rPr lang="nl-NL" baseline="30000" dirty="0" err="1">
                <a:solidFill>
                  <a:srgbClr val="FF0000"/>
                </a:solidFill>
              </a:rPr>
              <a:t>x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i="1" baseline="30000" dirty="0"/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variabele-y:   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begingetal:           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groeifactor: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variabele-x:</a:t>
            </a:r>
          </a:p>
          <a:p>
            <a:pPr marL="571500" indent="-571500">
              <a:buFont typeface="+mj-lt"/>
              <a:buAutoNum type="romanUcPeriod"/>
            </a:pPr>
            <a:endParaRPr lang="nl-NL" dirty="0"/>
          </a:p>
          <a:p>
            <a:pPr marL="0" indent="0">
              <a:buNone/>
            </a:pPr>
            <a:r>
              <a:rPr lang="nl-NL" dirty="0"/>
              <a:t>Óf: stel de formule op die bij een verhaaltje past.</a:t>
            </a:r>
          </a:p>
          <a:p>
            <a:pPr marL="0" indent="0">
              <a:buNone/>
            </a:pPr>
            <a:r>
              <a:rPr lang="nl-NL" dirty="0"/>
              <a:t>Óf: lees uit de formule informatie af. </a:t>
            </a:r>
          </a:p>
        </p:txBody>
      </p:sp>
    </p:spTree>
    <p:extLst>
      <p:ext uri="{BB962C8B-B14F-4D97-AF65-F5344CB8AC3E}">
        <p14:creationId xmlns:p14="http://schemas.microsoft.com/office/powerpoint/2010/main" val="54930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Formule: </a:t>
            </a:r>
            <a:r>
              <a:rPr lang="nl-NL" sz="2400" dirty="0">
                <a:solidFill>
                  <a:srgbClr val="FF0000"/>
                </a:solidFill>
              </a:rPr>
              <a:t>y = bg x </a:t>
            </a:r>
            <a:r>
              <a:rPr lang="nl-NL" sz="2400" dirty="0" err="1">
                <a:solidFill>
                  <a:srgbClr val="FF0000"/>
                </a:solidFill>
              </a:rPr>
              <a:t>gf</a:t>
            </a:r>
            <a:r>
              <a:rPr lang="nl-NL" sz="2400" baseline="30000" dirty="0" err="1">
                <a:solidFill>
                  <a:srgbClr val="FF0000"/>
                </a:solidFill>
              </a:rPr>
              <a:t>x</a:t>
            </a:r>
            <a:endParaRPr lang="nl-NL" sz="2400" baseline="30000" dirty="0">
              <a:solidFill>
                <a:srgbClr val="FF0000"/>
              </a:solidFill>
            </a:endParaRPr>
          </a:p>
          <a:p>
            <a:endParaRPr lang="nl-NL" sz="2800" i="1" baseline="30000" dirty="0"/>
          </a:p>
          <a:p>
            <a:pPr marL="0" indent="0">
              <a:buNone/>
            </a:pPr>
            <a:r>
              <a:rPr lang="nl-NL" dirty="0"/>
              <a:t>Iemand zet € 500 op de bank en krijgt daarop elke jaar 5% rente. Het spaarbedrag groeit dus elk jaar. Stel de formule op.</a:t>
            </a:r>
          </a:p>
          <a:p>
            <a:pPr marL="0" indent="0">
              <a:buNone/>
            </a:pPr>
            <a:endParaRPr lang="nl-NL" sz="3200" dirty="0"/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variabele-y:  spaarbedrag (“s”)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begingetal:   500       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groeifactor: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variabele-x:  jaar (“t”)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Formule: </a:t>
            </a:r>
            <a:r>
              <a:rPr lang="nl-NL" sz="2400" dirty="0">
                <a:solidFill>
                  <a:srgbClr val="FF0000"/>
                </a:solidFill>
              </a:rPr>
              <a:t>s = 500 x gf</a:t>
            </a:r>
            <a:r>
              <a:rPr lang="nl-NL" sz="2400" baseline="30000" dirty="0">
                <a:solidFill>
                  <a:srgbClr val="FF0000"/>
                </a:solidFill>
              </a:rPr>
              <a:t>t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4663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</p:spPr>
            <p:txBody>
              <a:bodyPr/>
              <a:lstStyle/>
              <a:p>
                <a:r>
                  <a:rPr lang="nl-NL" sz="2400" dirty="0"/>
                  <a:t>Formule: </a:t>
                </a:r>
                <a:r>
                  <a:rPr lang="nl-NL" sz="2400" dirty="0">
                    <a:solidFill>
                      <a:srgbClr val="FF0000"/>
                    </a:solidFill>
                  </a:rPr>
                  <a:t>s = 500 x gf</a:t>
                </a:r>
                <a:r>
                  <a:rPr lang="nl-NL" sz="2400" baseline="30000" dirty="0">
                    <a:solidFill>
                      <a:srgbClr val="FF0000"/>
                    </a:solidFill>
                  </a:rPr>
                  <a:t>t</a:t>
                </a:r>
                <a:endParaRPr lang="nl-NL" sz="2800" i="1" baseline="30000" dirty="0"/>
              </a:p>
              <a:p>
                <a:pPr marL="0" indent="0">
                  <a:buNone/>
                </a:pPr>
                <a:r>
                  <a:rPr lang="nl-NL" sz="2000" i="1" dirty="0"/>
                  <a:t>“….krijgt daarop elke jaar 5% rente.”.</a:t>
                </a:r>
              </a:p>
              <a:p>
                <a:pPr marL="0" indent="0">
                  <a:buNone/>
                </a:pPr>
                <a:endParaRPr lang="nl-NL" sz="2000" i="1" dirty="0"/>
              </a:p>
              <a:p>
                <a:pPr marL="0" indent="0">
                  <a:buNone/>
                </a:pPr>
                <a:r>
                  <a:rPr lang="nl-NL" dirty="0">
                    <a:solidFill>
                      <a:srgbClr val="FF0000"/>
                    </a:solidFill>
                  </a:rPr>
                  <a:t>Groeifactor=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100+%</m:t>
                        </m:r>
                      </m:num>
                      <m:den>
                        <m:r>
                          <a:rPr lang="nl-NL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>
                    <a:solidFill>
                      <a:srgbClr val="FF0000"/>
                    </a:solidFill>
                  </a:rPr>
                  <a:t> . </a:t>
                </a:r>
                <a:r>
                  <a:rPr lang="nl-NL" dirty="0"/>
                  <a:t>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100+5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2400" dirty="0"/>
                  <a:t> = 1,05</a:t>
                </a:r>
              </a:p>
              <a:p>
                <a:pPr marL="0" indent="0">
                  <a:buNone/>
                </a:pPr>
                <a:endParaRPr lang="nl-NL" sz="2800" dirty="0"/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variabele-y:  spaarbedrag (“s”)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begingetal:   500       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groeifactor: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variabele-x:  jaar (t)</a:t>
                </a:r>
              </a:p>
              <a:p>
                <a:pPr marL="0" indent="0">
                  <a:buNone/>
                </a:pPr>
                <a:endParaRPr lang="nl-NL" sz="2400" dirty="0"/>
              </a:p>
              <a:p>
                <a:r>
                  <a:rPr lang="nl-NL" sz="2400" dirty="0"/>
                  <a:t>Formule: </a:t>
                </a:r>
                <a:r>
                  <a:rPr lang="nl-NL" sz="2400" dirty="0">
                    <a:solidFill>
                      <a:srgbClr val="FF0000"/>
                    </a:solidFill>
                  </a:rPr>
                  <a:t>s = 500 x 1,05</a:t>
                </a:r>
                <a:r>
                  <a:rPr lang="nl-NL" sz="2400" baseline="30000" dirty="0">
                    <a:solidFill>
                      <a:srgbClr val="FF0000"/>
                    </a:solidFill>
                  </a:rPr>
                  <a:t>t</a:t>
                </a:r>
              </a:p>
              <a:p>
                <a:pPr marL="0" indent="0">
                  <a:buNone/>
                </a:pPr>
                <a:endParaRPr lang="nl-NL" sz="2400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  <a:blipFill>
                <a:blip r:embed="rId2"/>
                <a:stretch>
                  <a:fillRect l="-1515" t="-1006" b="-150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9C5534DC-4BF5-B126-4F44-36DFA214771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6AD155-BC43-2850-EE6B-E8911C14A2D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74FB263-2BA0-6A5E-F65C-5C82C4BED484}"/>
              </a:ext>
            </a:extLst>
          </p:cNvPr>
          <p:cNvSpPr txBox="1"/>
          <p:nvPr/>
        </p:nvSpPr>
        <p:spPr>
          <a:xfrm>
            <a:off x="2627784" y="47251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1,05</a:t>
            </a:r>
          </a:p>
        </p:txBody>
      </p:sp>
    </p:spTree>
    <p:extLst>
      <p:ext uri="{BB962C8B-B14F-4D97-AF65-F5344CB8AC3E}">
        <p14:creationId xmlns:p14="http://schemas.microsoft.com/office/powerpoint/2010/main" val="109636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Formule: </a:t>
            </a:r>
            <a:r>
              <a:rPr lang="nl-NL" sz="2400" dirty="0">
                <a:solidFill>
                  <a:srgbClr val="FF0000"/>
                </a:solidFill>
              </a:rPr>
              <a:t>y = bg x </a:t>
            </a:r>
            <a:r>
              <a:rPr lang="nl-NL" sz="2400" dirty="0" err="1">
                <a:solidFill>
                  <a:srgbClr val="FF0000"/>
                </a:solidFill>
              </a:rPr>
              <a:t>gf</a:t>
            </a:r>
            <a:r>
              <a:rPr lang="nl-NL" sz="2400" baseline="30000" dirty="0" err="1">
                <a:solidFill>
                  <a:srgbClr val="FF0000"/>
                </a:solidFill>
              </a:rPr>
              <a:t>x</a:t>
            </a:r>
            <a:endParaRPr lang="nl-NL" sz="2400" baseline="30000" dirty="0">
              <a:solidFill>
                <a:srgbClr val="FF0000"/>
              </a:solidFill>
            </a:endParaRPr>
          </a:p>
          <a:p>
            <a:endParaRPr lang="nl-NL" sz="2800" i="1" baseline="30000" dirty="0"/>
          </a:p>
          <a:p>
            <a:pPr marL="0" indent="0">
              <a:buNone/>
            </a:pPr>
            <a:r>
              <a:rPr lang="nl-NL" dirty="0"/>
              <a:t>Een bedrijf heeft 198 werknemers. Ze verwachten elk jaar 14% te moeten ontslaan. Stel de formule op.</a:t>
            </a:r>
          </a:p>
          <a:p>
            <a:pPr marL="0" indent="0">
              <a:buNone/>
            </a:pPr>
            <a:endParaRPr lang="nl-NL" sz="3200" dirty="0"/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variabele-y:  werknemers (w)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begingetal:   198       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groeifactor: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variabele-x:  jaar (t)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Formule: </a:t>
            </a:r>
            <a:r>
              <a:rPr lang="nl-NL" sz="2400" dirty="0">
                <a:solidFill>
                  <a:srgbClr val="FF0000"/>
                </a:solidFill>
              </a:rPr>
              <a:t>w = 198 x gf</a:t>
            </a:r>
            <a:r>
              <a:rPr lang="nl-NL" sz="2400" baseline="30000" dirty="0">
                <a:solidFill>
                  <a:srgbClr val="FF0000"/>
                </a:solidFill>
              </a:rPr>
              <a:t>t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7307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</p:spPr>
            <p:txBody>
              <a:bodyPr/>
              <a:lstStyle/>
              <a:p>
                <a:r>
                  <a:rPr lang="nl-NL" sz="2400" dirty="0"/>
                  <a:t>Formule: </a:t>
                </a:r>
                <a:r>
                  <a:rPr lang="nl-NL" sz="2400" dirty="0">
                    <a:solidFill>
                      <a:srgbClr val="FF0000"/>
                    </a:solidFill>
                  </a:rPr>
                  <a:t>w = 198 x gf</a:t>
                </a:r>
                <a:r>
                  <a:rPr lang="nl-NL" sz="2400" baseline="30000" dirty="0">
                    <a:solidFill>
                      <a:srgbClr val="FF0000"/>
                    </a:solidFill>
                  </a:rPr>
                  <a:t>t</a:t>
                </a:r>
                <a:endParaRPr lang="nl-NL" sz="2800" i="1" baseline="30000" dirty="0"/>
              </a:p>
              <a:p>
                <a:pPr marL="0" indent="0">
                  <a:buNone/>
                </a:pPr>
                <a:r>
                  <a:rPr lang="nl-NL" sz="2000" i="1" dirty="0"/>
                  <a:t>“….elk jaar 14% te moeten ontslaan.”.</a:t>
                </a:r>
              </a:p>
              <a:p>
                <a:pPr marL="0" indent="0">
                  <a:buNone/>
                </a:pPr>
                <a:endParaRPr lang="nl-NL" sz="2000" i="1" dirty="0"/>
              </a:p>
              <a:p>
                <a:pPr marL="0" indent="0">
                  <a:buNone/>
                </a:pPr>
                <a:r>
                  <a:rPr lang="nl-NL" dirty="0">
                    <a:solidFill>
                      <a:srgbClr val="FF0000"/>
                    </a:solidFill>
                  </a:rPr>
                  <a:t>Groeifactor=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100−%</m:t>
                        </m:r>
                      </m:num>
                      <m:den>
                        <m:r>
                          <a:rPr lang="nl-NL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. Dus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100−14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2400" dirty="0"/>
                  <a:t> = 0,86</a:t>
                </a:r>
              </a:p>
              <a:p>
                <a:pPr marL="0" indent="0">
                  <a:buNone/>
                </a:pPr>
                <a:endParaRPr lang="nl-NL" sz="2800" dirty="0"/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variabele-y:  spaarbedrag (“s”)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begingetal:   500       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groeifactor:  </a:t>
                </a:r>
              </a:p>
              <a:p>
                <a:pPr marL="571500" indent="-571500">
                  <a:buFont typeface="+mj-lt"/>
                  <a:buAutoNum type="romanUcPeriod"/>
                </a:pPr>
                <a:r>
                  <a:rPr lang="nl-NL" sz="2000" dirty="0"/>
                  <a:t> variabele-x:  jaar (t)</a:t>
                </a:r>
              </a:p>
              <a:p>
                <a:pPr marL="0" indent="0">
                  <a:buNone/>
                </a:pPr>
                <a:endParaRPr lang="nl-NL" sz="2400" dirty="0"/>
              </a:p>
              <a:p>
                <a:r>
                  <a:rPr lang="nl-NL" sz="2400" dirty="0"/>
                  <a:t>Formule: </a:t>
                </a:r>
                <a:r>
                  <a:rPr lang="nl-NL" sz="2400" dirty="0">
                    <a:solidFill>
                      <a:srgbClr val="FF0000"/>
                    </a:solidFill>
                  </a:rPr>
                  <a:t>w = 198 x 0,86</a:t>
                </a:r>
                <a:r>
                  <a:rPr lang="nl-NL" sz="2400" baseline="30000" dirty="0">
                    <a:solidFill>
                      <a:srgbClr val="FF0000"/>
                    </a:solidFill>
                  </a:rPr>
                  <a:t>t</a:t>
                </a:r>
              </a:p>
              <a:p>
                <a:pPr marL="0" indent="0">
                  <a:buNone/>
                </a:pPr>
                <a:endParaRPr lang="nl-NL" sz="2400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  <a:blipFill>
                <a:blip r:embed="rId2"/>
                <a:stretch>
                  <a:fillRect l="-1515" t="-1006" b="-1509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9C5534DC-4BF5-B126-4F44-36DFA214771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6AD155-BC43-2850-EE6B-E8911C14A2D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D74FB263-2BA0-6A5E-F65C-5C82C4BED484}"/>
              </a:ext>
            </a:extLst>
          </p:cNvPr>
          <p:cNvSpPr txBox="1"/>
          <p:nvPr/>
        </p:nvSpPr>
        <p:spPr>
          <a:xfrm>
            <a:off x="2627784" y="472514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0,86</a:t>
            </a:r>
          </a:p>
        </p:txBody>
      </p:sp>
    </p:spTree>
    <p:extLst>
      <p:ext uri="{BB962C8B-B14F-4D97-AF65-F5344CB8AC3E}">
        <p14:creationId xmlns:p14="http://schemas.microsoft.com/office/powerpoint/2010/main" val="193640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groeifactor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</p:spPr>
            <p:txBody>
              <a:bodyPr/>
              <a:lstStyle/>
              <a:p>
                <a:r>
                  <a:rPr lang="nl-NL" sz="2400" dirty="0"/>
                  <a:t>Komt er elke periode een percentage bij:</a:t>
                </a:r>
                <a:endParaRPr lang="nl-NL" sz="2000" i="1" dirty="0"/>
              </a:p>
              <a:p>
                <a:pPr marL="0" indent="0">
                  <a:buNone/>
                </a:pPr>
                <a:endParaRPr lang="nl-NL" sz="2000" i="1" dirty="0"/>
              </a:p>
              <a:p>
                <a:pPr marL="0" indent="0">
                  <a:buNone/>
                </a:pPr>
                <a:r>
                  <a:rPr lang="nl-NL" dirty="0"/>
                  <a:t>Groeifactor=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100+%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dirty="0"/>
                  <a:t> . 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r>
                  <a:rPr lang="nl-NL" dirty="0"/>
                  <a:t>Gaat er elke periode een percentage af:</a:t>
                </a:r>
              </a:p>
              <a:p>
                <a:pPr marL="0" indent="0">
                  <a:buNone/>
                </a:pPr>
                <a:endParaRPr lang="nl-NL" dirty="0"/>
              </a:p>
              <a:p>
                <a:pPr marL="0" indent="0">
                  <a:buNone/>
                </a:pPr>
                <a:r>
                  <a:rPr lang="nl-NL" dirty="0"/>
                  <a:t>Groeifactor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100−%</m:t>
                        </m:r>
                      </m:num>
                      <m:den>
                        <m:r>
                          <a:rPr lang="nl-NL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nl-NL" sz="2400" dirty="0"/>
                  <a:t> .</a:t>
                </a:r>
              </a:p>
              <a:p>
                <a:pPr marL="0" indent="0">
                  <a:buNone/>
                </a:pPr>
                <a:endParaRPr lang="nl-NL" sz="2800" dirty="0"/>
              </a:p>
              <a:p>
                <a:pPr marL="0" indent="0">
                  <a:buNone/>
                </a:pPr>
                <a:endParaRPr lang="nl-NL" sz="2400" dirty="0"/>
              </a:p>
              <a:p>
                <a:pPr marL="0" indent="0">
                  <a:buNone/>
                </a:pPr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36E0262C-73C5-E0C5-959C-65AC3022E9D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28800"/>
                <a:ext cx="7239000" cy="4846638"/>
              </a:xfrm>
              <a:blipFill>
                <a:blip r:embed="rId2"/>
                <a:stretch>
                  <a:fillRect l="-1515" t="-1006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9C5534DC-4BF5-B126-4F44-36DFA214771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56AD155-BC43-2850-EE6B-E8911C14A2DD}"/>
              </a:ext>
            </a:extLst>
          </p:cNvPr>
          <p:cNvSpPr txBox="1"/>
          <p:nvPr/>
        </p:nvSpPr>
        <p:spPr>
          <a:xfrm>
            <a:off x="4114800" y="297180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507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400" dirty="0"/>
              <a:t>Formule die bij een spaarbedrag hoort luidt:            		</a:t>
            </a:r>
            <a:r>
              <a:rPr lang="nl-NL" sz="2400" dirty="0">
                <a:solidFill>
                  <a:srgbClr val="FF0000"/>
                </a:solidFill>
              </a:rPr>
              <a:t>B = 250 x 1,02</a:t>
            </a:r>
            <a:r>
              <a:rPr lang="nl-NL" sz="2400" baseline="30000" dirty="0">
                <a:solidFill>
                  <a:srgbClr val="FF0000"/>
                </a:solidFill>
              </a:rPr>
              <a:t>t</a:t>
            </a:r>
          </a:p>
          <a:p>
            <a:endParaRPr lang="nl-NL" sz="2800" i="1" baseline="30000" dirty="0"/>
          </a:p>
          <a:p>
            <a:pPr marL="0" indent="0">
              <a:buNone/>
            </a:pPr>
            <a:r>
              <a:rPr lang="nl-NL" dirty="0"/>
              <a:t>Uit de formule informatie halen.</a:t>
            </a:r>
          </a:p>
          <a:p>
            <a:pPr marL="0" indent="0">
              <a:buNone/>
            </a:pPr>
            <a:endParaRPr lang="nl-NL" sz="3200" dirty="0"/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variabele-y:  B van Bedrag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begingetal:   250. Het startbedrag op de rekening         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groeifactor: 1,02</a:t>
            </a:r>
          </a:p>
          <a:p>
            <a:pPr marL="571500" indent="-571500">
              <a:buFont typeface="+mj-lt"/>
              <a:buAutoNum type="romanUcPeriod"/>
            </a:pPr>
            <a:r>
              <a:rPr lang="nl-NL" sz="2000" dirty="0"/>
              <a:t> variabele-x:  jaar (t)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Welk percentage rente hoort bij groeifactor 1,02?</a:t>
            </a:r>
            <a:endParaRPr lang="nl-NL" sz="2400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725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Exponentiële groei/afname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die bij een spaarbedrag hoort luidt:            		</a:t>
            </a:r>
            <a:r>
              <a:rPr lang="nl-NL" dirty="0">
                <a:solidFill>
                  <a:srgbClr val="FF0000"/>
                </a:solidFill>
              </a:rPr>
              <a:t>B = 250 x 1,02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i="1" baseline="30000" dirty="0"/>
          </a:p>
          <a:p>
            <a:r>
              <a:rPr lang="nl-NL" dirty="0"/>
              <a:t>Van groeifactor naar percentage:</a:t>
            </a:r>
          </a:p>
          <a:p>
            <a:pPr marL="0" indent="0">
              <a:buNone/>
            </a:pPr>
            <a:r>
              <a:rPr lang="nl-NL" dirty="0"/>
              <a:t>            </a:t>
            </a:r>
            <a:r>
              <a:rPr lang="nl-NL" dirty="0">
                <a:solidFill>
                  <a:srgbClr val="FF0000"/>
                </a:solidFill>
              </a:rPr>
              <a:t>percentage</a:t>
            </a:r>
            <a:r>
              <a:rPr lang="nl-NL" dirty="0"/>
              <a:t> = </a:t>
            </a:r>
            <a:r>
              <a:rPr lang="nl-NL" dirty="0">
                <a:solidFill>
                  <a:srgbClr val="FF0000"/>
                </a:solidFill>
              </a:rPr>
              <a:t>(</a:t>
            </a:r>
            <a:r>
              <a:rPr lang="nl-NL" dirty="0" err="1">
                <a:solidFill>
                  <a:srgbClr val="FF0000"/>
                </a:solidFill>
              </a:rPr>
              <a:t>gf</a:t>
            </a:r>
            <a:r>
              <a:rPr lang="nl-NL" dirty="0">
                <a:solidFill>
                  <a:srgbClr val="FF0000"/>
                </a:solidFill>
              </a:rPr>
              <a:t> x 100) – 100.</a:t>
            </a:r>
            <a:endParaRPr lang="nl-NL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dirty="0"/>
              <a:t>Berekening: (1,02 x 100) – 100 = +2%.</a:t>
            </a:r>
          </a:p>
          <a:p>
            <a:pPr marL="0" indent="0">
              <a:buNone/>
            </a:pPr>
            <a:r>
              <a:rPr lang="nl-NL" dirty="0"/>
              <a:t>Groeifactor 1,02 komt van percentage 2%.</a:t>
            </a:r>
          </a:p>
          <a:p>
            <a:pPr marL="0" indent="0">
              <a:buNone/>
            </a:pPr>
            <a:endParaRPr lang="nl-NL" sz="2400" baseline="30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nl-NL" sz="2000" dirty="0"/>
              <a:t>Als percentage negatief is, dan is er sprake van afname.</a:t>
            </a:r>
          </a:p>
        </p:txBody>
      </p:sp>
    </p:spTree>
    <p:extLst>
      <p:ext uri="{BB962C8B-B14F-4D97-AF65-F5344CB8AC3E}">
        <p14:creationId xmlns:p14="http://schemas.microsoft.com/office/powerpoint/2010/main" val="305524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	</a:t>
            </a:r>
            <a:r>
              <a:rPr lang="nl-NL" dirty="0">
                <a:solidFill>
                  <a:srgbClr val="FF0000"/>
                </a:solidFill>
              </a:rPr>
              <a:t>A = 145 x 1,12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i="1" baseline="30000" dirty="0"/>
          </a:p>
          <a:p>
            <a:r>
              <a:rPr lang="nl-NL" dirty="0"/>
              <a:t>Begingetal?</a:t>
            </a:r>
          </a:p>
          <a:p>
            <a:r>
              <a:rPr lang="nl-NL" dirty="0"/>
              <a:t>Groeifactor?</a:t>
            </a:r>
          </a:p>
          <a:p>
            <a:r>
              <a:rPr lang="nl-NL" dirty="0"/>
              <a:t>Percentage?</a:t>
            </a:r>
          </a:p>
          <a:p>
            <a:r>
              <a:rPr lang="nl-NL" dirty="0"/>
              <a:t>Stijging of daling?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4F4C600-15C5-7F75-27B4-524A4B3208F3}"/>
              </a:ext>
            </a:extLst>
          </p:cNvPr>
          <p:cNvSpPr txBox="1"/>
          <p:nvPr/>
        </p:nvSpPr>
        <p:spPr>
          <a:xfrm>
            <a:off x="4716016" y="2636912"/>
            <a:ext cx="2980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CC00CC"/>
                </a:solidFill>
              </a:rPr>
              <a:t>BG = 145</a:t>
            </a:r>
          </a:p>
          <a:p>
            <a:r>
              <a:rPr lang="nl-NL" sz="2000" dirty="0">
                <a:solidFill>
                  <a:srgbClr val="CC00CC"/>
                </a:solidFill>
              </a:rPr>
              <a:t>GF = 1,12</a:t>
            </a:r>
          </a:p>
          <a:p>
            <a:r>
              <a:rPr lang="nl-NL" sz="2000" dirty="0">
                <a:solidFill>
                  <a:srgbClr val="CC00CC"/>
                </a:solidFill>
              </a:rPr>
              <a:t>Percentage = 12%</a:t>
            </a:r>
          </a:p>
          <a:p>
            <a:r>
              <a:rPr lang="nl-NL" sz="2000" dirty="0">
                <a:solidFill>
                  <a:srgbClr val="CC00CC"/>
                </a:solidFill>
              </a:rPr>
              <a:t>Stijging</a:t>
            </a:r>
          </a:p>
        </p:txBody>
      </p:sp>
    </p:spTree>
    <p:extLst>
      <p:ext uri="{BB962C8B-B14F-4D97-AF65-F5344CB8AC3E}">
        <p14:creationId xmlns:p14="http://schemas.microsoft.com/office/powerpoint/2010/main" val="59145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	</a:t>
            </a:r>
            <a:r>
              <a:rPr lang="nl-NL" dirty="0">
                <a:solidFill>
                  <a:srgbClr val="FF0000"/>
                </a:solidFill>
              </a:rPr>
              <a:t>B = 500 x 0,87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i="1" baseline="30000" dirty="0"/>
          </a:p>
          <a:p>
            <a:r>
              <a:rPr lang="nl-NL" dirty="0"/>
              <a:t>Begingetal?</a:t>
            </a:r>
          </a:p>
          <a:p>
            <a:r>
              <a:rPr lang="nl-NL" dirty="0"/>
              <a:t>Groeifactor?</a:t>
            </a:r>
          </a:p>
          <a:p>
            <a:r>
              <a:rPr lang="nl-NL" dirty="0"/>
              <a:t>Percentage?</a:t>
            </a:r>
          </a:p>
          <a:p>
            <a:r>
              <a:rPr lang="nl-NL" dirty="0"/>
              <a:t>Stijging of daling?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BCE98842-2A10-00AA-3E5F-300B90335EDA}"/>
              </a:ext>
            </a:extLst>
          </p:cNvPr>
          <p:cNvSpPr txBox="1"/>
          <p:nvPr/>
        </p:nvSpPr>
        <p:spPr>
          <a:xfrm>
            <a:off x="4716016" y="2636912"/>
            <a:ext cx="2980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CC00CC"/>
                </a:solidFill>
              </a:rPr>
              <a:t>BG = 500</a:t>
            </a:r>
          </a:p>
          <a:p>
            <a:r>
              <a:rPr lang="nl-NL" sz="2000" dirty="0">
                <a:solidFill>
                  <a:srgbClr val="CC00CC"/>
                </a:solidFill>
              </a:rPr>
              <a:t>GF = 0,87</a:t>
            </a:r>
          </a:p>
          <a:p>
            <a:r>
              <a:rPr lang="nl-NL" sz="2000" dirty="0">
                <a:solidFill>
                  <a:srgbClr val="CC00CC"/>
                </a:solidFill>
              </a:rPr>
              <a:t>Percentage = -13%</a:t>
            </a:r>
          </a:p>
          <a:p>
            <a:r>
              <a:rPr lang="nl-NL" sz="2000" dirty="0">
                <a:solidFill>
                  <a:srgbClr val="CC00CC"/>
                </a:solidFill>
              </a:rPr>
              <a:t>Daling</a:t>
            </a:r>
          </a:p>
        </p:txBody>
      </p:sp>
    </p:spTree>
    <p:extLst>
      <p:ext uri="{BB962C8B-B14F-4D97-AF65-F5344CB8AC3E}">
        <p14:creationId xmlns:p14="http://schemas.microsoft.com/office/powerpoint/2010/main" val="326675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	</a:t>
            </a:r>
            <a:r>
              <a:rPr lang="nl-NL" dirty="0">
                <a:solidFill>
                  <a:srgbClr val="FF0000"/>
                </a:solidFill>
              </a:rPr>
              <a:t>C = 1500 x 1,035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i="1" baseline="30000" dirty="0"/>
          </a:p>
          <a:p>
            <a:r>
              <a:rPr lang="nl-NL" dirty="0"/>
              <a:t>Begingetal?</a:t>
            </a:r>
          </a:p>
          <a:p>
            <a:r>
              <a:rPr lang="nl-NL" dirty="0"/>
              <a:t>Groeifactor?</a:t>
            </a:r>
          </a:p>
          <a:p>
            <a:r>
              <a:rPr lang="nl-NL" dirty="0"/>
              <a:t>Percentage?</a:t>
            </a:r>
          </a:p>
          <a:p>
            <a:r>
              <a:rPr lang="nl-NL" dirty="0"/>
              <a:t>Stijging of daling?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A3EB6C63-89ED-CF45-F984-0D526AD2C6EA}"/>
              </a:ext>
            </a:extLst>
          </p:cNvPr>
          <p:cNvSpPr txBox="1"/>
          <p:nvPr/>
        </p:nvSpPr>
        <p:spPr>
          <a:xfrm>
            <a:off x="4716016" y="2636912"/>
            <a:ext cx="2980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solidFill>
                  <a:srgbClr val="CC00CC"/>
                </a:solidFill>
              </a:rPr>
              <a:t>BG = 1500</a:t>
            </a:r>
          </a:p>
          <a:p>
            <a:r>
              <a:rPr lang="nl-NL" sz="2000" dirty="0">
                <a:solidFill>
                  <a:srgbClr val="CC00CC"/>
                </a:solidFill>
              </a:rPr>
              <a:t>GF = 1,035</a:t>
            </a:r>
          </a:p>
          <a:p>
            <a:r>
              <a:rPr lang="nl-NL" sz="2000" dirty="0">
                <a:solidFill>
                  <a:srgbClr val="CC00CC"/>
                </a:solidFill>
              </a:rPr>
              <a:t>Percentage = 3,5%</a:t>
            </a:r>
          </a:p>
          <a:p>
            <a:r>
              <a:rPr lang="nl-NL" sz="2000" dirty="0">
                <a:solidFill>
                  <a:srgbClr val="CC00CC"/>
                </a:solidFill>
              </a:rPr>
              <a:t>Stijging</a:t>
            </a:r>
          </a:p>
        </p:txBody>
      </p:sp>
    </p:spTree>
    <p:extLst>
      <p:ext uri="{BB962C8B-B14F-4D97-AF65-F5344CB8AC3E}">
        <p14:creationId xmlns:p14="http://schemas.microsoft.com/office/powerpoint/2010/main" val="19489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4E1CB-9DA9-3476-D794-B388165AB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6E0262C-73C5-E0C5-959C-65AC3022E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Formule:	</a:t>
            </a:r>
            <a:r>
              <a:rPr lang="nl-NL" dirty="0">
                <a:solidFill>
                  <a:srgbClr val="FF0000"/>
                </a:solidFill>
              </a:rPr>
              <a:t>C = 1500 x 0,88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  <a:endParaRPr lang="nl-NL" i="1" baseline="30000" dirty="0"/>
          </a:p>
          <a:p>
            <a:r>
              <a:rPr lang="nl-NL" dirty="0"/>
              <a:t>Bepaal het percentage.</a:t>
            </a:r>
          </a:p>
          <a:p>
            <a:endParaRPr lang="nl-NL" dirty="0"/>
          </a:p>
          <a:p>
            <a:r>
              <a:rPr lang="nl-NL" dirty="0"/>
              <a:t>(0,88 x100) -100 = -12% (daling)</a:t>
            </a:r>
          </a:p>
          <a:p>
            <a:endParaRPr lang="nl-NL" dirty="0"/>
          </a:p>
          <a:p>
            <a:r>
              <a:rPr lang="nl-NL" dirty="0"/>
              <a:t>Formule: </a:t>
            </a:r>
            <a:r>
              <a:rPr lang="nl-NL" dirty="0">
                <a:solidFill>
                  <a:srgbClr val="FF0000"/>
                </a:solidFill>
              </a:rPr>
              <a:t>C = 500 x 1,015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r>
              <a:rPr lang="nl-NL" dirty="0"/>
              <a:t>Bepaal het percentage.</a:t>
            </a:r>
          </a:p>
          <a:p>
            <a:endParaRPr lang="nl-NL" dirty="0"/>
          </a:p>
          <a:p>
            <a:r>
              <a:rPr lang="nl-NL"/>
              <a:t>(1,015 </a:t>
            </a:r>
            <a:r>
              <a:rPr lang="nl-NL" dirty="0"/>
              <a:t>x </a:t>
            </a:r>
            <a:r>
              <a:rPr lang="nl-NL"/>
              <a:t>100) - 100 </a:t>
            </a:r>
            <a:r>
              <a:rPr lang="nl-NL" dirty="0"/>
              <a:t>= 1,5% (stijging)</a:t>
            </a:r>
          </a:p>
          <a:p>
            <a:pPr marL="0" indent="0">
              <a:buNone/>
            </a:pPr>
            <a:endParaRPr lang="nl-NL" baseline="30000" dirty="0">
              <a:solidFill>
                <a:srgbClr val="FF0000"/>
              </a:solidFill>
            </a:endParaRPr>
          </a:p>
          <a:p>
            <a:endParaRPr lang="nl-NL" baseline="30000" dirty="0">
              <a:solidFill>
                <a:srgbClr val="FF0000"/>
              </a:solidFill>
            </a:endParaRP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208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4C226-B213-224A-7E81-61FC2E49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Verdubbelingstijd en Halveringstijd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DB813E-8998-0CF3-6947-8B2DE898B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Wanneer is de beginsituatie verdubbeld?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aantal = 125 x 1,12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baseline="30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Begingetal = 125. Verdubbeld 125 x2 = 250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Vul de formule in &lt;</a:t>
            </a:r>
            <a:r>
              <a:rPr lang="nl-NL" dirty="0" err="1"/>
              <a:t>table</a:t>
            </a:r>
            <a:r>
              <a:rPr lang="nl-NL" dirty="0"/>
              <a:t>&gt;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Zoek y= 250 op. Lees de x af.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een te kleine x (“te weinig”).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een te grote x (“te veel”).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de juiste x”.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8734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94C226-B213-224A-7E81-61FC2E498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Verdubbelingstijd en Halveringstijd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1DB813E-8998-0CF3-6947-8B2DE898B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Wanneer is de beginsituatie gehalveerd?</a:t>
            </a:r>
          </a:p>
          <a:p>
            <a:endParaRPr lang="nl-NL" dirty="0"/>
          </a:p>
          <a:p>
            <a:r>
              <a:rPr lang="nl-NL" dirty="0">
                <a:solidFill>
                  <a:srgbClr val="FF0000"/>
                </a:solidFill>
              </a:rPr>
              <a:t>aantal = 350 x 0,92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baseline="30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Begingetal = 350. </a:t>
            </a:r>
            <a:r>
              <a:rPr lang="nl-NL"/>
              <a:t>Gehalveerd 350 </a:t>
            </a:r>
            <a:r>
              <a:rPr lang="nl-NL" dirty="0"/>
              <a:t>:2 = 175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Vul de formule in &lt;</a:t>
            </a:r>
            <a:r>
              <a:rPr lang="nl-NL" dirty="0" err="1"/>
              <a:t>table</a:t>
            </a:r>
            <a:r>
              <a:rPr lang="nl-NL" dirty="0"/>
              <a:t>&gt;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Zoek y= 175 op. Lees de x af.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een te kleine x (“te weinig”).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een te grote x (“te veel”).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Noteer de juiste x”.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531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984FA-DAE8-AAE3-4C50-89D91180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Eindexamen-Opgave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6C4CA2-750B-31B1-283C-51676A66B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DE ALTIJD 3 PROCENT RENTE BANK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 de “Altijd 3% Bank” heb ik op 1 jan 2022 134,39 euro staan. Op 1 januari van welk jaar heb ik voor het eerst meer dan 150 euro staan? (3pt)</a:t>
            </a:r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Op 1 januari van welk jaar ben ik met 100 euro inleg begonnen? (3pt)</a:t>
            </a:r>
          </a:p>
        </p:txBody>
      </p:sp>
    </p:spTree>
    <p:extLst>
      <p:ext uri="{BB962C8B-B14F-4D97-AF65-F5344CB8AC3E}">
        <p14:creationId xmlns:p14="http://schemas.microsoft.com/office/powerpoint/2010/main" val="37641546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984FA-DAE8-AAE3-4C50-89D91180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Eindexamen-Opgave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26C4CA2-750B-31B1-283C-51676A66B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000" dirty="0"/>
              <a:t>Op de “Altijd 3% Bank” heb ik op 1 jan 2022 134,39 euro staan. Op 1 januari van welk jaar heb ik voor het eerst meer dan 150 euro staan? (3pt)</a:t>
            </a:r>
          </a:p>
          <a:p>
            <a:r>
              <a:rPr lang="nl-NL" dirty="0">
                <a:solidFill>
                  <a:srgbClr val="FF0000"/>
                </a:solidFill>
              </a:rPr>
              <a:t>t= 3 dan 146,85</a:t>
            </a:r>
          </a:p>
          <a:p>
            <a:r>
              <a:rPr lang="nl-NL" dirty="0">
                <a:solidFill>
                  <a:srgbClr val="FF0000"/>
                </a:solidFill>
              </a:rPr>
              <a:t> t = 4 dan 151,26</a:t>
            </a:r>
          </a:p>
          <a:p>
            <a:r>
              <a:rPr lang="nl-NL" dirty="0">
                <a:solidFill>
                  <a:srgbClr val="FF0000"/>
                </a:solidFill>
              </a:rPr>
              <a:t> 2022 + 4 = 2026.  Het antwoord is 1 januari 2026. </a:t>
            </a:r>
            <a:endParaRPr lang="nl-NL" dirty="0"/>
          </a:p>
          <a:p>
            <a:r>
              <a:rPr lang="nl-NL" sz="2000" dirty="0"/>
              <a:t>Op 1 januari van welk jaar ben ik met 100 euro inleg begonnen? (3pt)</a:t>
            </a:r>
          </a:p>
          <a:p>
            <a:r>
              <a:rPr lang="nl-NL" sz="2400" dirty="0">
                <a:solidFill>
                  <a:srgbClr val="FF0000"/>
                </a:solidFill>
              </a:rPr>
              <a:t>T = -10 dan 99,99</a:t>
            </a:r>
          </a:p>
          <a:p>
            <a:r>
              <a:rPr lang="nl-NL" sz="2400" dirty="0">
                <a:solidFill>
                  <a:srgbClr val="FF0000"/>
                </a:solidFill>
              </a:rPr>
              <a:t>T = -11 dan 97,09</a:t>
            </a:r>
          </a:p>
          <a:p>
            <a:r>
              <a:rPr lang="nl-NL" sz="2400" dirty="0">
                <a:solidFill>
                  <a:srgbClr val="FF0000"/>
                </a:solidFill>
              </a:rPr>
              <a:t>2022 – 10 = 2012 Het antwoord is 1 jan 2012</a:t>
            </a:r>
          </a:p>
        </p:txBody>
      </p:sp>
    </p:spTree>
    <p:extLst>
      <p:ext uri="{BB962C8B-B14F-4D97-AF65-F5344CB8AC3E}">
        <p14:creationId xmlns:p14="http://schemas.microsoft.com/office/powerpoint/2010/main" val="222033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DEC81-E94C-6286-D22A-121138CB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Exponentieel verband uit tabel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F09323-CF54-BE07-1F7E-289C85060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Komt zelden voor in eindexamen.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F7C0862-43BF-F4FF-A8A8-6486A1D45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996146"/>
            <a:ext cx="613310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07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76AA30-083B-5EF0-BFC7-1CB07F03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Exponentieel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6873C7-FFF1-4D0D-257A-75838FCFD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uit tabel: </a:t>
            </a:r>
            <a:r>
              <a:rPr lang="nl-NL" dirty="0">
                <a:solidFill>
                  <a:srgbClr val="FF0000"/>
                </a:solidFill>
              </a:rPr>
              <a:t>y = bg x </a:t>
            </a:r>
            <a:r>
              <a:rPr lang="nl-NL" dirty="0" err="1">
                <a:solidFill>
                  <a:srgbClr val="FF0000"/>
                </a:solidFill>
              </a:rPr>
              <a:t>gf</a:t>
            </a:r>
            <a:r>
              <a:rPr lang="nl-NL" baseline="30000" dirty="0" err="1">
                <a:solidFill>
                  <a:srgbClr val="FF0000"/>
                </a:solidFill>
              </a:rPr>
              <a:t>x</a:t>
            </a:r>
            <a:endParaRPr lang="nl-NL" baseline="30000" dirty="0">
              <a:solidFill>
                <a:srgbClr val="FF0000"/>
              </a:solidFill>
            </a:endParaRPr>
          </a:p>
          <a:p>
            <a:endParaRPr lang="nl-NL" dirty="0">
              <a:solidFill>
                <a:srgbClr val="FF0000"/>
              </a:solidFill>
            </a:endParaRP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i="1" baseline="30000" dirty="0"/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variabele-y:    “a”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begingetal:             25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groeifactor: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variabele-x:    “t”</a:t>
            </a:r>
          </a:p>
          <a:p>
            <a:r>
              <a:rPr lang="nl-NL" dirty="0">
                <a:solidFill>
                  <a:srgbClr val="FF0000"/>
                </a:solidFill>
              </a:rPr>
              <a:t>a = 25 x gf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2DEA907-8130-F232-24A7-17F144874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369635"/>
              </p:ext>
            </p:extLst>
          </p:nvPr>
        </p:nvGraphicFramePr>
        <p:xfrm>
          <a:off x="1259632" y="234888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1598232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9693042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7990102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74620166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979162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26572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5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00638"/>
                  </a:ext>
                </a:extLst>
              </a:tr>
            </a:tbl>
          </a:graphicData>
        </a:graphic>
      </p:graphicFrame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C6150E37-D876-BEC4-C462-82689BFAC016}"/>
              </a:ext>
            </a:extLst>
          </p:cNvPr>
          <p:cNvCxnSpPr/>
          <p:nvPr/>
        </p:nvCxnSpPr>
        <p:spPr>
          <a:xfrm flipH="1" flipV="1">
            <a:off x="1547664" y="2924944"/>
            <a:ext cx="1512168" cy="10081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08055C6D-AE60-3787-461C-192520B97471}"/>
              </a:ext>
            </a:extLst>
          </p:cNvPr>
          <p:cNvCxnSpPr>
            <a:cxnSpLocks/>
          </p:cNvCxnSpPr>
          <p:nvPr/>
        </p:nvCxnSpPr>
        <p:spPr>
          <a:xfrm flipH="1" flipV="1">
            <a:off x="2699792" y="3090560"/>
            <a:ext cx="1376908" cy="12529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F4B68E41-6E0B-FD6A-24D1-48030D7EE629}"/>
              </a:ext>
            </a:extLst>
          </p:cNvPr>
          <p:cNvCxnSpPr/>
          <p:nvPr/>
        </p:nvCxnSpPr>
        <p:spPr>
          <a:xfrm flipH="1" flipV="1">
            <a:off x="1547664" y="2564904"/>
            <a:ext cx="1728192" cy="27363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59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76AA30-083B-5EF0-BFC7-1CB07F031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Exponentieel verband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6873C7-FFF1-4D0D-257A-75838FCFDC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Formule uit tabel: </a:t>
            </a:r>
            <a:r>
              <a:rPr lang="nl-NL" dirty="0">
                <a:solidFill>
                  <a:srgbClr val="FF0000"/>
                </a:solidFill>
              </a:rPr>
              <a:t>a = 25 x gf</a:t>
            </a:r>
            <a:r>
              <a:rPr lang="nl-NL" baseline="30000" dirty="0">
                <a:solidFill>
                  <a:srgbClr val="FF0000"/>
                </a:solidFill>
              </a:rPr>
              <a:t>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i="1" baseline="30000" dirty="0"/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variabele-y: a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begingetal: 25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groeifactor: </a:t>
            </a:r>
          </a:p>
          <a:p>
            <a:pPr marL="571500" indent="-571500">
              <a:buFont typeface="+mj-lt"/>
              <a:buAutoNum type="romanUcPeriod"/>
            </a:pPr>
            <a:r>
              <a:rPr lang="nl-NL" dirty="0"/>
              <a:t> variabele-x: t</a:t>
            </a:r>
          </a:p>
          <a:p>
            <a:r>
              <a:rPr lang="nl-NL" dirty="0"/>
              <a:t> </a:t>
            </a:r>
            <a:r>
              <a:rPr lang="nl-NL" dirty="0">
                <a:solidFill>
                  <a:srgbClr val="FF0000"/>
                </a:solidFill>
              </a:rPr>
              <a:t>a = 25 x 2</a:t>
            </a:r>
            <a:r>
              <a:rPr lang="nl-NL" baseline="30000" dirty="0">
                <a:solidFill>
                  <a:srgbClr val="FF0000"/>
                </a:solidFill>
              </a:rPr>
              <a:t>t 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  <p:graphicFrame>
        <p:nvGraphicFramePr>
          <p:cNvPr id="4" name="Tabel 4">
            <a:extLst>
              <a:ext uri="{FF2B5EF4-FFF2-40B4-BE49-F238E27FC236}">
                <a16:creationId xmlns:a16="http://schemas.microsoft.com/office/drawing/2014/main" id="{02DEA907-8130-F232-24A7-17F14487497D}"/>
              </a:ext>
            </a:extLst>
          </p:cNvPr>
          <p:cNvGraphicFramePr>
            <a:graphicFrameLocks noGrp="1"/>
          </p:cNvGraphicFramePr>
          <p:nvPr/>
        </p:nvGraphicFramePr>
        <p:xfrm>
          <a:off x="1259632" y="234888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15982326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79693042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7990102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74620166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979162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226572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5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900638"/>
                  </a:ext>
                </a:extLst>
              </a:tr>
            </a:tbl>
          </a:graphicData>
        </a:graphic>
      </p:graphicFrame>
      <p:sp>
        <p:nvSpPr>
          <p:cNvPr id="6" name="Pijl: gekromd omhoog 5">
            <a:extLst>
              <a:ext uri="{FF2B5EF4-FFF2-40B4-BE49-F238E27FC236}">
                <a16:creationId xmlns:a16="http://schemas.microsoft.com/office/drawing/2014/main" id="{B2EE3122-358B-6CD7-4655-FCE965BEC435}"/>
              </a:ext>
            </a:extLst>
          </p:cNvPr>
          <p:cNvSpPr/>
          <p:nvPr/>
        </p:nvSpPr>
        <p:spPr>
          <a:xfrm>
            <a:off x="2483768" y="3236610"/>
            <a:ext cx="1008112" cy="338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8" name="Pijl: gekromd omhoog 7">
            <a:extLst>
              <a:ext uri="{FF2B5EF4-FFF2-40B4-BE49-F238E27FC236}">
                <a16:creationId xmlns:a16="http://schemas.microsoft.com/office/drawing/2014/main" id="{D25B1525-01EB-5E6F-5AFC-51D0BFF73153}"/>
              </a:ext>
            </a:extLst>
          </p:cNvPr>
          <p:cNvSpPr/>
          <p:nvPr/>
        </p:nvSpPr>
        <p:spPr>
          <a:xfrm>
            <a:off x="4752020" y="3272480"/>
            <a:ext cx="1008112" cy="338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9" name="Pijl: gekromd omhoog 8">
            <a:extLst>
              <a:ext uri="{FF2B5EF4-FFF2-40B4-BE49-F238E27FC236}">
                <a16:creationId xmlns:a16="http://schemas.microsoft.com/office/drawing/2014/main" id="{3EC75480-36D5-2080-C9F4-C09A731DFDC5}"/>
              </a:ext>
            </a:extLst>
          </p:cNvPr>
          <p:cNvSpPr/>
          <p:nvPr/>
        </p:nvSpPr>
        <p:spPr>
          <a:xfrm>
            <a:off x="3563888" y="3259780"/>
            <a:ext cx="1008112" cy="338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0" name="Pijl: gekromd omhoog 9">
            <a:extLst>
              <a:ext uri="{FF2B5EF4-FFF2-40B4-BE49-F238E27FC236}">
                <a16:creationId xmlns:a16="http://schemas.microsoft.com/office/drawing/2014/main" id="{26C496EF-C4E5-92FE-1E81-76FF031C9FD7}"/>
              </a:ext>
            </a:extLst>
          </p:cNvPr>
          <p:cNvSpPr/>
          <p:nvPr/>
        </p:nvSpPr>
        <p:spPr>
          <a:xfrm>
            <a:off x="5940152" y="3236610"/>
            <a:ext cx="1008112" cy="3384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1E1FC599-A35A-4660-B72C-EE47A827BB2A}"/>
              </a:ext>
            </a:extLst>
          </p:cNvPr>
          <p:cNvSpPr txBox="1"/>
          <p:nvPr/>
        </p:nvSpPr>
        <p:spPr>
          <a:xfrm>
            <a:off x="2812504" y="31245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x2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8EDEFB2D-1D73-FA9D-1B4C-DCC4F362CD9C}"/>
              </a:ext>
            </a:extLst>
          </p:cNvPr>
          <p:cNvSpPr txBox="1"/>
          <p:nvPr/>
        </p:nvSpPr>
        <p:spPr>
          <a:xfrm>
            <a:off x="6217246" y="31245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x2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C0267BD-7CCD-C9DD-E023-1383D795655D}"/>
              </a:ext>
            </a:extLst>
          </p:cNvPr>
          <p:cNvSpPr txBox="1"/>
          <p:nvPr/>
        </p:nvSpPr>
        <p:spPr>
          <a:xfrm>
            <a:off x="5064349" y="31245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x2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91227A2-94F6-4B99-3A2E-451C6C1E8F9C}"/>
              </a:ext>
            </a:extLst>
          </p:cNvPr>
          <p:cNvSpPr txBox="1"/>
          <p:nvPr/>
        </p:nvSpPr>
        <p:spPr>
          <a:xfrm>
            <a:off x="3887924" y="312454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x2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602C6A4-39E9-69A8-94FC-627855CC4B39}"/>
              </a:ext>
            </a:extLst>
          </p:cNvPr>
          <p:cNvSpPr txBox="1"/>
          <p:nvPr/>
        </p:nvSpPr>
        <p:spPr>
          <a:xfrm>
            <a:off x="3054174" y="4798020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/>
              <a:t>2</a:t>
            </a:r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6EF4DA03-2421-E3B5-F766-D852BB7DA3CD}"/>
              </a:ext>
            </a:extLst>
          </p:cNvPr>
          <p:cNvCxnSpPr/>
          <p:nvPr/>
        </p:nvCxnSpPr>
        <p:spPr>
          <a:xfrm flipH="1">
            <a:off x="3460866" y="3427690"/>
            <a:ext cx="3080706" cy="15996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92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Exponentiële Formules</a:t>
            </a:r>
            <a:endParaRPr lang="nl-NL" dirty="0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8F0D6859-BD6B-9010-DB5A-6520481B0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9752" y="2492896"/>
            <a:ext cx="3854254" cy="272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3492</TotalTime>
  <Words>1054</Words>
  <Application>Microsoft Office PowerPoint</Application>
  <PresentationFormat>Diavoorstelling (4:3)</PresentationFormat>
  <Paragraphs>256</Paragraphs>
  <Slides>24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24</vt:i4>
      </vt:variant>
    </vt:vector>
  </HeadingPairs>
  <TitlesOfParts>
    <vt:vector size="30" baseType="lpstr">
      <vt:lpstr>Calibri</vt:lpstr>
      <vt:lpstr>Cambria Math</vt:lpstr>
      <vt:lpstr>Trebuchet MS</vt:lpstr>
      <vt:lpstr>Wingdings</vt:lpstr>
      <vt:lpstr>Wingdings 2</vt:lpstr>
      <vt:lpstr>H1.4-1.6-oudpp</vt:lpstr>
      <vt:lpstr>Wiskunde Tl</vt:lpstr>
      <vt:lpstr>Wiskunde leer je door:</vt:lpstr>
      <vt:lpstr>Exponentiële/machts- verbanden</vt:lpstr>
      <vt:lpstr>Exponentieel verband</vt:lpstr>
      <vt:lpstr>Exponentiële groei/afname</vt:lpstr>
      <vt:lpstr>Exponentiële groei/afname</vt:lpstr>
      <vt:lpstr>Exponentiële groei/afname</vt:lpstr>
      <vt:lpstr>Exponentiële groei/afname</vt:lpstr>
      <vt:lpstr>Exponentiële groei/afname</vt:lpstr>
      <vt:lpstr>groeifactor</vt:lpstr>
      <vt:lpstr>Exponentiële groei/afname</vt:lpstr>
      <vt:lpstr>Exponentiële groei/afname</vt:lpstr>
      <vt:lpstr>oefeningen</vt:lpstr>
      <vt:lpstr>oefeningen</vt:lpstr>
      <vt:lpstr>oefeningen</vt:lpstr>
      <vt:lpstr>oefeningen</vt:lpstr>
      <vt:lpstr>Verdubbelingstijd en Halveringstijd</vt:lpstr>
      <vt:lpstr>Verdubbelingstijd en Halveringstijd</vt:lpstr>
      <vt:lpstr>Eindexamen-Opgave</vt:lpstr>
      <vt:lpstr>Eindexamen-Opgave</vt:lpstr>
      <vt:lpstr>Exponentieel verband uit tabel</vt:lpstr>
      <vt:lpstr>Exponentieel verband</vt:lpstr>
      <vt:lpstr>Exponentieel verband</vt:lpstr>
      <vt:lpstr>Exponentiële Formules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221</cp:revision>
  <dcterms:created xsi:type="dcterms:W3CDTF">2013-09-15T12:09:42Z</dcterms:created>
  <dcterms:modified xsi:type="dcterms:W3CDTF">2025-03-31T09:34:55Z</dcterms:modified>
</cp:coreProperties>
</file>