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420" r:id="rId2"/>
    <p:sldId id="309" r:id="rId3"/>
    <p:sldId id="460" r:id="rId4"/>
    <p:sldId id="461" r:id="rId5"/>
    <p:sldId id="462" r:id="rId6"/>
    <p:sldId id="313" r:id="rId7"/>
    <p:sldId id="463" r:id="rId8"/>
    <p:sldId id="464" r:id="rId9"/>
    <p:sldId id="465" r:id="rId10"/>
    <p:sldId id="466" r:id="rId11"/>
    <p:sldId id="467" r:id="rId12"/>
    <p:sldId id="468" r:id="rId13"/>
    <p:sldId id="411" r:id="rId14"/>
    <p:sldId id="471" r:id="rId15"/>
    <p:sldId id="472" r:id="rId16"/>
    <p:sldId id="434" r:id="rId17"/>
    <p:sldId id="435" r:id="rId18"/>
    <p:sldId id="469" r:id="rId19"/>
    <p:sldId id="470" r:id="rId20"/>
    <p:sldId id="473" r:id="rId21"/>
    <p:sldId id="456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642" autoAdjust="0"/>
  </p:normalViewPr>
  <p:slideViewPr>
    <p:cSldViewPr>
      <p:cViewPr varScale="1">
        <p:scale>
          <a:sx n="82" d="100"/>
          <a:sy n="82" d="100"/>
        </p:scale>
        <p:origin x="147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95296-3353-47AB-990A-4E5256692830}" type="datetimeFigureOut">
              <a:rPr lang="nl-NL" smtClean="0"/>
              <a:t>21-7-2026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8CE5F-3EF3-4685-9F36-C931D8150BE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634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en-US" dirty="0"/>
          </a:p>
        </p:txBody>
      </p:sp>
      <p:sp>
        <p:nvSpPr>
          <p:cNvPr id="819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1E0948-4A6D-4927-82C5-47158FF5A415}" type="slidenum">
              <a:rPr lang="nl-NL" altLang="en-US" smtClean="0">
                <a:latin typeface="Trebuchet MS" panose="020B0603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nl-NL" altLang="en-US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596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8CE5F-3EF3-4685-9F36-C931D8150BEA}" type="slidenum">
              <a:rPr lang="nl-NL" smtClean="0"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16649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8410875-B45B-48C8-A1FC-78A0CF95CF53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1DD94C-2807-4F7D-B97B-330F6AEF5D8D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9C5971A8-AA79-4039-9CA2-5D9005BD0E21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6F3DE4-B15F-404E-84CD-72FF4B92DD31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88C52-1E33-472A-B88E-4D7CC0D30FF4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D76F3-DF9F-490D-9905-F5717760EFBF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B4999-CD36-4866-A6C3-D3F116ACDE13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E03AF-D507-4852-8993-754D47EF5D19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FA92B27-0393-44A8-9FAF-FED6A0CCDAE6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F51BF-99FC-425F-AC20-68A5935B8ED1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0C789A3-DC69-44E3-B83A-86AF2536D5B6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E2BBCD7-63D2-4C6E-8EC3-40C34B7A2410}" type="datetime1">
              <a:rPr lang="nl-NL" smtClean="0"/>
              <a:t>21-7-2026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Tl</a:t>
            </a:r>
          </a:p>
        </p:txBody>
      </p:sp>
      <p:sp>
        <p:nvSpPr>
          <p:cNvPr id="7171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Formules en verbanden -Overzicht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8A01B28-4F6B-66EE-523E-D1EE5E23D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FBCF95C-F9D0-94B6-D0CF-A38EC834E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44299E-A1A7-8F98-60F0-DB24A0909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Verbanden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BE34018-538B-2F22-0066-C62E904A3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b="1" dirty="0"/>
              <a:t>Twee zaken zijn met elkaar verbonden. Ze hebben een verband.</a:t>
            </a:r>
          </a:p>
          <a:p>
            <a:endParaRPr lang="nl-NL" dirty="0"/>
          </a:p>
          <a:p>
            <a:r>
              <a:rPr lang="nl-NL" dirty="0"/>
              <a:t>Hoe meer uren je werkt, hoe meer geld je verdient.</a:t>
            </a:r>
          </a:p>
          <a:p>
            <a:endParaRPr lang="nl-NL" dirty="0"/>
          </a:p>
          <a:p>
            <a:r>
              <a:rPr lang="nl-NL" dirty="0"/>
              <a:t>Hoe meer je rookt, hoe minder lang je leeft.</a:t>
            </a:r>
          </a:p>
          <a:p>
            <a:endParaRPr lang="nl-NL" dirty="0"/>
          </a:p>
          <a:p>
            <a:r>
              <a:rPr lang="nl-NL" dirty="0"/>
              <a:t>Hoe minder je spijbelt, </a:t>
            </a:r>
            <a:r>
              <a:rPr lang="nl-NL"/>
              <a:t>hoe hoger </a:t>
            </a:r>
            <a:r>
              <a:rPr lang="nl-NL" dirty="0"/>
              <a:t>je punten.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B14C733-5D34-3B39-3B62-8691E5AE2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88742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3B506F-DAF7-BA90-9C44-447C76E2B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Formules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E3106F-6C42-819C-90A4-CF993E5A8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Een verband kan uitgedrukt worden in een formule. Als je dan het ene weet, kan je het andere uitrekenen.</a:t>
            </a:r>
          </a:p>
          <a:p>
            <a:endParaRPr lang="nl-NL" dirty="0"/>
          </a:p>
          <a:p>
            <a:r>
              <a:rPr lang="nl-NL" dirty="0"/>
              <a:t>Je verdient 5 euro per uur. Je inkomsten zijn dus 5x het aantal uur dat je gewerkt hebt.</a:t>
            </a:r>
          </a:p>
          <a:p>
            <a:r>
              <a:rPr lang="nl-NL" dirty="0"/>
              <a:t>i = 5u</a:t>
            </a:r>
          </a:p>
          <a:p>
            <a:endParaRPr lang="nl-NL" dirty="0"/>
          </a:p>
          <a:p>
            <a:r>
              <a:rPr lang="nl-NL" dirty="0"/>
              <a:t>Als u = 10 dan i =&gt; 50</a:t>
            </a:r>
          </a:p>
          <a:p>
            <a:r>
              <a:rPr lang="nl-NL" dirty="0"/>
              <a:t>Als i = 100 dan was u = 20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3ED7D8B-519C-EE60-5657-58005176E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55520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B36AEA-99B1-3283-33F3-C6D9BE412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Soorten verbanden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CC33F3-303F-114C-1505-1A9388F25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Afhankelijk van de formule zijn er 6 verbanden:</a:t>
            </a:r>
          </a:p>
          <a:p>
            <a:pPr marL="0" indent="0">
              <a:buNone/>
            </a:pPr>
            <a:endParaRPr lang="nl-NL" dirty="0"/>
          </a:p>
          <a:p>
            <a:pPr>
              <a:buFont typeface="Wingdings" panose="05000000000000000000" pitchFamily="2" charset="2"/>
              <a:buChar char="Ø"/>
            </a:pPr>
            <a:r>
              <a:rPr lang="nl-NL" b="1" dirty="0"/>
              <a:t>Lineaire verband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dirty="0"/>
              <a:t>Wortelverband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dirty="0"/>
              <a:t>Kwadratisch verband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dirty="0"/>
              <a:t>Machtsverband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b="1" dirty="0"/>
              <a:t>Exponentieel verband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l-NL" dirty="0"/>
              <a:t>Periodiek verband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44BA000-091B-D101-0307-E593DC5C0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92909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1839B4-A154-C336-23F2-366AEC744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Lineaire 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9B0962-185E-B74B-6A11-B654D422A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Voorbeelden lineaire formules: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 y = 2x + 1</a:t>
            </a:r>
          </a:p>
          <a:p>
            <a:r>
              <a:rPr lang="nl-NL" dirty="0"/>
              <a:t> f = 35k + 10</a:t>
            </a:r>
          </a:p>
          <a:p>
            <a:r>
              <a:rPr lang="nl-NL" dirty="0"/>
              <a:t> w = 10.000 – 500j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Grafiek: </a:t>
            </a:r>
          </a:p>
          <a:p>
            <a:endParaRPr lang="nl-NL" dirty="0"/>
          </a:p>
          <a:p>
            <a:pPr marL="0" indent="0">
              <a:buNone/>
            </a:pPr>
            <a:endParaRPr lang="nl-NL" sz="2800" i="1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5340369-3DCF-DDD9-4D64-51D241F32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6700" y="3861048"/>
            <a:ext cx="1924050" cy="23812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9085B9C-ECBB-DC49-3DD6-442EF84A3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4511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0B8F8-03A4-0299-E005-F93DB8B52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14EE7B-5E13-6149-A3B6-AF8CE31AC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Wortel formule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2A322EB9-4139-999D-C898-60CC5B7025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l-NL" dirty="0"/>
                  <a:t>Voorbeelden wortel formules:</a:t>
                </a:r>
              </a:p>
              <a:p>
                <a:pPr marL="0" indent="0">
                  <a:buNone/>
                </a:pPr>
                <a:endParaRPr lang="nl-NL" dirty="0"/>
              </a:p>
              <a:p>
                <a:r>
                  <a:rPr lang="nl-NL" dirty="0"/>
                  <a:t> y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nl-NL" dirty="0"/>
                  <a:t> +1</a:t>
                </a:r>
              </a:p>
              <a:p>
                <a:r>
                  <a:rPr lang="nl-NL" dirty="0"/>
                  <a:t> f = 35k + 10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k</m:t>
                        </m:r>
                      </m:e>
                    </m:rad>
                  </m:oMath>
                </a14:m>
                <a:r>
                  <a:rPr lang="nl-NL" dirty="0">
                    <a:latin typeface="+mj-lt"/>
                  </a:rPr>
                  <a:t> </a:t>
                </a:r>
              </a:p>
              <a:p>
                <a:r>
                  <a:rPr lang="nl-NL" dirty="0"/>
                  <a:t> w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nl-NL" b="0" i="0" smtClean="0">
                            <a:latin typeface="Cambria Math" panose="02040503050406030204" pitchFamily="18" charset="0"/>
                          </a:rPr>
                          <m:t>z</m:t>
                        </m:r>
                      </m:e>
                    </m:rad>
                  </m:oMath>
                </a14:m>
                <a:r>
                  <a:rPr lang="nl-NL" dirty="0">
                    <a:latin typeface="+mj-lt"/>
                  </a:rPr>
                  <a:t> </a:t>
                </a:r>
                <a:r>
                  <a:rPr lang="nl-NL" dirty="0"/>
                  <a:t>– 500</a:t>
                </a:r>
              </a:p>
              <a:p>
                <a:endParaRPr lang="nl-NL" dirty="0"/>
              </a:p>
              <a:p>
                <a:pPr marL="0" indent="0">
                  <a:buNone/>
                </a:pPr>
                <a:endParaRPr lang="nl-NL" sz="2800" i="1" dirty="0"/>
              </a:p>
              <a:p>
                <a:r>
                  <a:rPr lang="nl-NL" dirty="0"/>
                  <a:t>Grafiek: </a:t>
                </a:r>
              </a:p>
              <a:p>
                <a:endParaRPr lang="nl-NL" dirty="0"/>
              </a:p>
              <a:p>
                <a:pPr marL="0" indent="0">
                  <a:buNone/>
                </a:pPr>
                <a:r>
                  <a:rPr lang="nl-NL" dirty="0"/>
                  <a:t> </a:t>
                </a:r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2A322EB9-4139-999D-C898-60CC5B7025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1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Afbeelding 8">
            <a:extLst>
              <a:ext uri="{FF2B5EF4-FFF2-40B4-BE49-F238E27FC236}">
                <a16:creationId xmlns:a16="http://schemas.microsoft.com/office/drawing/2014/main" id="{D6327DDC-78BC-0A51-4599-7EF96DA91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4581128"/>
            <a:ext cx="2657475" cy="172402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FAF1A0C-B3D9-652B-53DC-AE26EC625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23430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7CAD8-F717-A9FE-DB34-8AFFE0F3D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5D6557-69FF-B4B0-B4EF-763A95165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Kwadratische 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F58D1D-7062-4173-F82B-B4B2091D2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Voorbeelden kwadratische formules: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 y = x</a:t>
            </a:r>
            <a:r>
              <a:rPr lang="nl-NL" baseline="30000" dirty="0"/>
              <a:t>2 </a:t>
            </a:r>
            <a:r>
              <a:rPr lang="nl-NL" dirty="0"/>
              <a:t>+1</a:t>
            </a:r>
          </a:p>
          <a:p>
            <a:r>
              <a:rPr lang="nl-NL" dirty="0"/>
              <a:t> f = 35k + 10x</a:t>
            </a:r>
            <a:r>
              <a:rPr lang="nl-NL" baseline="30000" dirty="0"/>
              <a:t>2</a:t>
            </a:r>
            <a:endParaRPr lang="nl-NL" dirty="0">
              <a:latin typeface="+mj-lt"/>
            </a:endParaRPr>
          </a:p>
          <a:p>
            <a:r>
              <a:rPr lang="nl-NL" dirty="0"/>
              <a:t> w = 2z</a:t>
            </a:r>
            <a:r>
              <a:rPr lang="nl-NL" baseline="30000" dirty="0"/>
              <a:t>2</a:t>
            </a:r>
            <a:r>
              <a:rPr lang="nl-NL" dirty="0"/>
              <a:t>– 500</a:t>
            </a:r>
          </a:p>
          <a:p>
            <a:endParaRPr lang="nl-NL" dirty="0"/>
          </a:p>
          <a:p>
            <a:pPr marL="0" indent="0">
              <a:buNone/>
            </a:pPr>
            <a:endParaRPr lang="nl-NL" sz="2800" i="1" dirty="0"/>
          </a:p>
          <a:p>
            <a:r>
              <a:rPr lang="nl-NL" dirty="0"/>
              <a:t>Grafiek: 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1FF9498-1E6A-EB61-CAB4-D9309A90F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4033044"/>
            <a:ext cx="1876425" cy="234315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A4225D-CFDE-14F5-5AC2-E09A667AB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091110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833FB-84EE-FE4A-3732-27E1D175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F8E630-B791-7F91-D38C-9E2028A01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Machtsformule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7813CAC-9451-0E6D-D07A-FC1263A75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Voorbeelden machtsformules: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 y = x</a:t>
            </a:r>
            <a:r>
              <a:rPr lang="nl-NL" baseline="30000" dirty="0"/>
              <a:t>3 </a:t>
            </a:r>
            <a:r>
              <a:rPr lang="nl-NL" dirty="0"/>
              <a:t>+1</a:t>
            </a:r>
          </a:p>
          <a:p>
            <a:r>
              <a:rPr lang="nl-NL" dirty="0"/>
              <a:t> f = 35k + 10x</a:t>
            </a:r>
            <a:r>
              <a:rPr lang="nl-NL" baseline="30000" dirty="0"/>
              <a:t>4</a:t>
            </a:r>
            <a:endParaRPr lang="nl-NL" dirty="0">
              <a:latin typeface="+mj-lt"/>
            </a:endParaRPr>
          </a:p>
          <a:p>
            <a:r>
              <a:rPr lang="nl-NL" dirty="0"/>
              <a:t> w = 2z</a:t>
            </a:r>
            <a:r>
              <a:rPr lang="nl-NL" baseline="30000" dirty="0"/>
              <a:t>7</a:t>
            </a:r>
            <a:r>
              <a:rPr lang="nl-NL" dirty="0"/>
              <a:t>– 500</a:t>
            </a:r>
          </a:p>
          <a:p>
            <a:endParaRPr lang="nl-NL" dirty="0"/>
          </a:p>
          <a:p>
            <a:pPr marL="0" indent="0">
              <a:buNone/>
            </a:pPr>
            <a:endParaRPr lang="nl-NL" sz="2800" i="1" dirty="0"/>
          </a:p>
          <a:p>
            <a:r>
              <a:rPr lang="nl-NL" dirty="0"/>
              <a:t>Grafiek: 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55EB582-7E53-2754-AEB3-58047F841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3634" y="4437112"/>
            <a:ext cx="3456732" cy="1908213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BEC6AE8-FD56-A4E7-F14D-A3A1B32C3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814048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69353-9811-CD12-6810-38031D9F5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DC6A79-D450-EEFC-80A7-DE7CFEDFF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Exponentiële formule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FD4472-397F-7184-C5C8-F70A555FD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Voorbeelden exponentiële formules: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 y = 2</a:t>
            </a:r>
            <a:r>
              <a:rPr lang="nl-NL" baseline="30000" dirty="0"/>
              <a:t>x </a:t>
            </a:r>
            <a:r>
              <a:rPr lang="nl-NL" dirty="0"/>
              <a:t>+1</a:t>
            </a:r>
          </a:p>
          <a:p>
            <a:r>
              <a:rPr lang="nl-NL" dirty="0"/>
              <a:t> f = 35k + 10</a:t>
            </a:r>
            <a:r>
              <a:rPr lang="nl-NL" baseline="30000" dirty="0"/>
              <a:t>k</a:t>
            </a:r>
            <a:endParaRPr lang="nl-NL" dirty="0">
              <a:latin typeface="+mj-lt"/>
            </a:endParaRPr>
          </a:p>
          <a:p>
            <a:r>
              <a:rPr lang="nl-NL" dirty="0"/>
              <a:t> w = 2</a:t>
            </a:r>
            <a:r>
              <a:rPr lang="nl-NL" baseline="30000" dirty="0"/>
              <a:t>z</a:t>
            </a:r>
            <a:r>
              <a:rPr lang="nl-NL" dirty="0"/>
              <a:t>– 500</a:t>
            </a:r>
          </a:p>
          <a:p>
            <a:endParaRPr lang="nl-NL" dirty="0"/>
          </a:p>
          <a:p>
            <a:pPr marL="0" indent="0">
              <a:buNone/>
            </a:pPr>
            <a:endParaRPr lang="nl-NL" sz="2800" i="1" dirty="0"/>
          </a:p>
          <a:p>
            <a:r>
              <a:rPr lang="nl-NL" dirty="0"/>
              <a:t>Grafiek: 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983D59A-3C50-7134-B264-165080FCA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4486275"/>
            <a:ext cx="3000375" cy="152400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87E51EF-E556-8B6F-1198-AEFC4D353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94288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7BFFA8-140B-EA80-2D57-2DDF5850D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Periodiek verband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221CA63-492B-E385-13CD-FC9051460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Periodiek verband heeft géén formule.</a:t>
            </a:r>
          </a:p>
          <a:p>
            <a:endParaRPr lang="nl-NL" dirty="0"/>
          </a:p>
          <a:p>
            <a:r>
              <a:rPr lang="nl-NL" dirty="0"/>
              <a:t>Je begint de grafiek en daar moet je gegevens van aflezen.</a:t>
            </a:r>
          </a:p>
          <a:p>
            <a:endParaRPr lang="nl-NL" dirty="0"/>
          </a:p>
          <a:p>
            <a:r>
              <a:rPr lang="nl-NL" dirty="0"/>
              <a:t>Voorbeeld: 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A1CFE5E-EE1E-0567-B3EA-7719FD35B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4371975"/>
            <a:ext cx="2609850" cy="1752600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7447D0F-0E65-6B91-9332-4BF4D1E43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44559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42F158-A3F1-5AC9-6CB5-79ABAC182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moet je kunnen?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E118D4-FA68-C1F1-3BC5-671BAFC849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nl-NL" dirty="0"/>
              <a:t>Van een formule, via een tabel, een grafiek tekenen.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Een waarde van y uitrekenen.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Een waarde van x opzoeken met </a:t>
            </a:r>
            <a:r>
              <a:rPr lang="nl-NL" i="1" dirty="0"/>
              <a:t>inklemmen.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Een lineaire formule opstellen.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Een exponentiële formule opstellen.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Een periodieke grafiek aflezen.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3EEE598-5DC9-E1D2-A12D-0F91CF7A9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05880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1: Grafiek van y = 2x + 1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Tabel</a:t>
            </a:r>
          </a:p>
          <a:p>
            <a:endParaRPr lang="nl-NL" sz="1800" dirty="0"/>
          </a:p>
          <a:p>
            <a:r>
              <a:rPr lang="nl-NL" sz="1800" dirty="0"/>
              <a:t>Boven= x-as</a:t>
            </a:r>
          </a:p>
          <a:p>
            <a:r>
              <a:rPr lang="nl-NL" sz="1800" dirty="0"/>
              <a:t>Beneden = y-as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779" y="2767561"/>
            <a:ext cx="3672408" cy="368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Rechte verbindingslijn met pijl 4"/>
          <p:cNvCxnSpPr>
            <a:cxnSpLocks/>
            <a:endCxn id="9" idx="0"/>
          </p:cNvCxnSpPr>
          <p:nvPr/>
        </p:nvCxnSpPr>
        <p:spPr>
          <a:xfrm>
            <a:off x="4373978" y="2330878"/>
            <a:ext cx="50577" cy="19854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met pijl 6"/>
          <p:cNvCxnSpPr>
            <a:cxnSpLocks/>
          </p:cNvCxnSpPr>
          <p:nvPr/>
        </p:nvCxnSpPr>
        <p:spPr>
          <a:xfrm flipH="1">
            <a:off x="5153644" y="2264869"/>
            <a:ext cx="1506588" cy="6725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al 7"/>
          <p:cNvSpPr/>
          <p:nvPr/>
        </p:nvSpPr>
        <p:spPr>
          <a:xfrm>
            <a:off x="5138775" y="2868387"/>
            <a:ext cx="45719" cy="72008"/>
          </a:xfrm>
          <a:prstGeom prst="ellipse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/>
          <p:cNvSpPr/>
          <p:nvPr/>
        </p:nvSpPr>
        <p:spPr>
          <a:xfrm>
            <a:off x="4401695" y="431630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Ovaal 11"/>
          <p:cNvSpPr/>
          <p:nvPr/>
        </p:nvSpPr>
        <p:spPr>
          <a:xfrm>
            <a:off x="4752839" y="354391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4" name="Rechte verbindingslijn met pijl 13"/>
          <p:cNvCxnSpPr>
            <a:cxnSpLocks/>
          </p:cNvCxnSpPr>
          <p:nvPr/>
        </p:nvCxnSpPr>
        <p:spPr>
          <a:xfrm flipH="1">
            <a:off x="4798558" y="2330878"/>
            <a:ext cx="826455" cy="12130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vak 14"/>
          <p:cNvSpPr txBox="1"/>
          <p:nvPr/>
        </p:nvSpPr>
        <p:spPr>
          <a:xfrm>
            <a:off x="6300192" y="4521415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3869922" y="266666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y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CF7F051-8AB6-CA2A-D379-5CBF30EB8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862" y="1600436"/>
            <a:ext cx="5908338" cy="735933"/>
          </a:xfrm>
          <a:prstGeom prst="rect">
            <a:avLst/>
          </a:prstGeom>
        </p:spPr>
      </p:pic>
      <p:cxnSp>
        <p:nvCxnSpPr>
          <p:cNvPr id="18" name="Rechte verbindingslijn 17">
            <a:extLst>
              <a:ext uri="{FF2B5EF4-FFF2-40B4-BE49-F238E27FC236}">
                <a16:creationId xmlns:a16="http://schemas.microsoft.com/office/drawing/2014/main" id="{7906D312-FED6-6BD3-515D-AA3E16224D28}"/>
              </a:ext>
            </a:extLst>
          </p:cNvPr>
          <p:cNvCxnSpPr>
            <a:cxnSpLocks/>
            <a:endCxn id="8" idx="7"/>
          </p:cNvCxnSpPr>
          <p:nvPr/>
        </p:nvCxnSpPr>
        <p:spPr>
          <a:xfrm flipV="1">
            <a:off x="4157954" y="2878932"/>
            <a:ext cx="1019845" cy="18462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5626220-2F4E-C1A8-900F-B671C42BC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8229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9FA43D-7795-4AEC-E25F-9DBD81255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2:Y uitrekenen als x bekend is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E02E6A-CE6E-A901-95D4-255B108AF7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krijgt een formule.</a:t>
            </a:r>
          </a:p>
          <a:p>
            <a:r>
              <a:rPr lang="nl-NL" dirty="0"/>
              <a:t>De x-variabele wordt bekend.</a:t>
            </a:r>
          </a:p>
          <a:p>
            <a:r>
              <a:rPr lang="nl-NL" dirty="0"/>
              <a:t>Reken de y-variabele uit.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a = 1,035b + b</a:t>
            </a:r>
            <a:r>
              <a:rPr lang="nl-NL" baseline="30000" dirty="0"/>
              <a:t>3</a:t>
            </a:r>
          </a:p>
          <a:p>
            <a:r>
              <a:rPr lang="nl-NL" dirty="0"/>
              <a:t>Stel b = 2</a:t>
            </a:r>
          </a:p>
          <a:p>
            <a:endParaRPr lang="nl-NL" dirty="0"/>
          </a:p>
          <a:p>
            <a:r>
              <a:rPr lang="nl-NL" dirty="0"/>
              <a:t> a = 10,07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B661621-10DE-2F20-B167-D31B6F5DD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91747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C0146-6FE8-3F81-71D6-B8F6B871E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8AF2AF-0170-C09D-19E2-CE993FDA4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3:x uitrekenen als y bekend is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84B694-FA89-BEF0-A93F-28F542322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krijgt een formule.</a:t>
            </a:r>
          </a:p>
          <a:p>
            <a:r>
              <a:rPr lang="nl-NL" dirty="0"/>
              <a:t>De y-variabele wordt bekend.</a:t>
            </a:r>
          </a:p>
          <a:p>
            <a:r>
              <a:rPr lang="nl-NL" dirty="0"/>
              <a:t>Zoek de x-variabele op.</a:t>
            </a:r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a = 1,035b + b</a:t>
            </a:r>
            <a:r>
              <a:rPr lang="nl-NL" baseline="30000" dirty="0"/>
              <a:t>3</a:t>
            </a:r>
          </a:p>
          <a:p>
            <a:r>
              <a:rPr lang="nl-NL" dirty="0"/>
              <a:t>Stel a = 350,245</a:t>
            </a:r>
          </a:p>
          <a:p>
            <a:endParaRPr lang="nl-NL" dirty="0"/>
          </a:p>
          <a:p>
            <a:r>
              <a:rPr lang="nl-NL" dirty="0"/>
              <a:t> b </a:t>
            </a:r>
            <a:r>
              <a:rPr lang="nl-NL"/>
              <a:t>= 7.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9AAD722-FCF5-D61A-1425-C3BF57AFB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405046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8C567-1607-FF90-6631-A31628CAC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2EE839-B83E-0B8F-E13D-9A4DA2A5E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4: Lineaire formule opstellen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9721D5-9DED-B0EA-0303-C1E2589E7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/>
              <a:t>In lineaire formule zitten 4 elementen:</a:t>
            </a:r>
          </a:p>
          <a:p>
            <a:pPr marL="0" indent="0">
              <a:buNone/>
            </a:pPr>
            <a:endParaRPr lang="nl-NL"/>
          </a:p>
          <a:p>
            <a:r>
              <a:rPr lang="nl-NL" sz="2800" i="1"/>
              <a:t>&lt;</a:t>
            </a:r>
            <a:r>
              <a:rPr lang="nl-NL" sz="2800" i="1">
                <a:solidFill>
                  <a:srgbClr val="FF0000"/>
                </a:solidFill>
              </a:rPr>
              <a:t>variabele y-as</a:t>
            </a:r>
            <a:r>
              <a:rPr lang="nl-NL" sz="2800" i="1"/>
              <a:t>(1</a:t>
            </a:r>
            <a:r>
              <a:rPr lang="nl-NL" sz="2800" i="1" baseline="30000"/>
              <a:t>e</a:t>
            </a:r>
            <a:r>
              <a:rPr lang="nl-NL" sz="2800" i="1"/>
              <a:t> letter)&gt; </a:t>
            </a:r>
            <a:r>
              <a:rPr lang="nl-NL" sz="2800"/>
              <a:t> </a:t>
            </a:r>
          </a:p>
          <a:p>
            <a:r>
              <a:rPr lang="nl-NL" sz="2800" i="1"/>
              <a:t>&lt;</a:t>
            </a:r>
            <a:r>
              <a:rPr lang="nl-NL" sz="2800" i="1">
                <a:solidFill>
                  <a:srgbClr val="FF0000"/>
                </a:solidFill>
              </a:rPr>
              <a:t>variabele x-as</a:t>
            </a:r>
            <a:r>
              <a:rPr lang="nl-NL" sz="2800" i="1"/>
              <a:t>(2</a:t>
            </a:r>
            <a:r>
              <a:rPr lang="nl-NL" sz="2800" i="1" baseline="30000"/>
              <a:t>e</a:t>
            </a:r>
            <a:r>
              <a:rPr lang="nl-NL" sz="2800" i="1"/>
              <a:t> letter)&gt; </a:t>
            </a:r>
            <a:r>
              <a:rPr lang="nl-NL" sz="2800"/>
              <a:t> </a:t>
            </a:r>
          </a:p>
          <a:p>
            <a:r>
              <a:rPr lang="nl-NL" sz="2800" i="1"/>
              <a:t>&lt;</a:t>
            </a:r>
            <a:r>
              <a:rPr lang="nl-NL" sz="2800" i="1">
                <a:solidFill>
                  <a:srgbClr val="FF0000"/>
                </a:solidFill>
              </a:rPr>
              <a:t>begingetal </a:t>
            </a:r>
            <a:r>
              <a:rPr lang="nl-NL" sz="2800" i="1"/>
              <a:t>(losse getal)&gt; </a:t>
            </a:r>
            <a:r>
              <a:rPr lang="nl-NL" sz="2800"/>
              <a:t> </a:t>
            </a:r>
          </a:p>
          <a:p>
            <a:r>
              <a:rPr lang="nl-NL" sz="2800" i="1"/>
              <a:t>&lt;</a:t>
            </a:r>
            <a:r>
              <a:rPr lang="nl-NL" sz="2800" i="1">
                <a:solidFill>
                  <a:srgbClr val="FF0000"/>
                </a:solidFill>
              </a:rPr>
              <a:t>richtingscoëfficiënt </a:t>
            </a:r>
            <a:r>
              <a:rPr lang="nl-NL" sz="2800" i="1"/>
              <a:t>(getal voor 2</a:t>
            </a:r>
            <a:r>
              <a:rPr lang="nl-NL" sz="2800" i="1" baseline="30000"/>
              <a:t>e</a:t>
            </a:r>
            <a:r>
              <a:rPr lang="nl-NL" sz="2800" i="1"/>
              <a:t> letter)&gt; </a:t>
            </a:r>
          </a:p>
          <a:p>
            <a:endParaRPr lang="nl-NL"/>
          </a:p>
          <a:p>
            <a:endParaRPr lang="nl-NL"/>
          </a:p>
          <a:p>
            <a:pPr marL="0" indent="0">
              <a:buNone/>
            </a:pPr>
            <a:r>
              <a:rPr lang="nl-NL"/>
              <a:t> </a:t>
            </a:r>
          </a:p>
          <a:p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CF11C7F-AED1-4550-A680-857BD74C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68136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3A81C-B60B-A608-270C-B420C5C72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959CF5-48AC-6594-AC91-D12A6D6ED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4: Lineaire formule opstellen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6BBAAB-FFCD-4D3A-32DC-E9D36587DC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/>
              <a:t>Verband tussen de waarde van de auto en jaren:</a:t>
            </a:r>
          </a:p>
          <a:p>
            <a:r>
              <a:rPr lang="nl-NL"/>
              <a:t> w = 10.000 – 500j</a:t>
            </a:r>
          </a:p>
          <a:p>
            <a:endParaRPr lang="nl-NL"/>
          </a:p>
          <a:p>
            <a:r>
              <a:rPr lang="nl-NL"/>
              <a:t>Wat zijn de variabelen? </a:t>
            </a:r>
          </a:p>
          <a:p>
            <a:r>
              <a:rPr lang="nl-NL"/>
              <a:t>Wat is het begingetal?</a:t>
            </a:r>
          </a:p>
          <a:p>
            <a:r>
              <a:rPr lang="nl-NL"/>
              <a:t>Wat is de richtingscoëfficiënt?</a:t>
            </a:r>
          </a:p>
          <a:p>
            <a:pPr marL="0" indent="0">
              <a:buNone/>
            </a:pPr>
            <a:endParaRPr lang="nl-NL" sz="2800" i="1"/>
          </a:p>
          <a:p>
            <a:endParaRPr lang="nl-NL"/>
          </a:p>
          <a:p>
            <a:endParaRPr lang="nl-NL"/>
          </a:p>
          <a:p>
            <a:pPr marL="0" indent="0">
              <a:buNone/>
            </a:pPr>
            <a:r>
              <a:rPr lang="nl-NL"/>
              <a:t> </a:t>
            </a:r>
          </a:p>
          <a:p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06AF483-2CF9-1A11-0537-DDFA5AD7A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4970299"/>
            <a:ext cx="2261812" cy="1499746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C8B0FE1-C8AE-655C-610C-C5555C527E3C}"/>
              </a:ext>
            </a:extLst>
          </p:cNvPr>
          <p:cNvSpPr txBox="1"/>
          <p:nvPr/>
        </p:nvSpPr>
        <p:spPr>
          <a:xfrm>
            <a:off x="5290934" y="3492582"/>
            <a:ext cx="284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>
                <a:solidFill>
                  <a:srgbClr val="FF0000"/>
                </a:solidFill>
              </a:rPr>
              <a:t>De letters: “w” en “j”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9EBEC2B-8A62-FCD4-AE35-F47C5DEA167B}"/>
              </a:ext>
            </a:extLst>
          </p:cNvPr>
          <p:cNvSpPr txBox="1"/>
          <p:nvPr/>
        </p:nvSpPr>
        <p:spPr>
          <a:xfrm>
            <a:off x="5340554" y="3958988"/>
            <a:ext cx="284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>
                <a:solidFill>
                  <a:srgbClr val="FF0000"/>
                </a:solidFill>
              </a:rPr>
              <a:t>10.000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5A507287-CAD0-57D0-E8B9-CFA9F995E22E}"/>
              </a:ext>
            </a:extLst>
          </p:cNvPr>
          <p:cNvSpPr txBox="1"/>
          <p:nvPr/>
        </p:nvSpPr>
        <p:spPr>
          <a:xfrm>
            <a:off x="5364088" y="4433327"/>
            <a:ext cx="284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>
                <a:solidFill>
                  <a:srgbClr val="FF0000"/>
                </a:solidFill>
              </a:rPr>
              <a:t>-500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23AAD9C-CAC9-804B-5C39-67EA14862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7744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C22F4-6C73-8FBB-26CD-373D0DFA1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FA9EC5-7AE7-6CB7-02A5-50DD05279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5: exponentiële formule opstellen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AE23F7F-CACB-116F-0AD2-8E93663E1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In exponentiële formule zitten 4 elementen: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sz="2800" i="1" dirty="0"/>
              <a:t>&lt;</a:t>
            </a:r>
            <a:r>
              <a:rPr lang="nl-NL" sz="2800" i="1" dirty="0">
                <a:solidFill>
                  <a:srgbClr val="FF0000"/>
                </a:solidFill>
              </a:rPr>
              <a:t>variabele y-as</a:t>
            </a:r>
            <a:r>
              <a:rPr lang="nl-NL" sz="2800" i="1" dirty="0"/>
              <a:t>(1</a:t>
            </a:r>
            <a:r>
              <a:rPr lang="nl-NL" sz="2800" i="1" baseline="30000" dirty="0"/>
              <a:t>e</a:t>
            </a:r>
            <a:r>
              <a:rPr lang="nl-NL" sz="2800" i="1" dirty="0"/>
              <a:t> letter)&gt; </a:t>
            </a:r>
            <a:r>
              <a:rPr lang="nl-NL" sz="2800" dirty="0"/>
              <a:t> </a:t>
            </a:r>
          </a:p>
          <a:p>
            <a:r>
              <a:rPr lang="nl-NL" sz="2800" i="1" dirty="0"/>
              <a:t>&lt;</a:t>
            </a:r>
            <a:r>
              <a:rPr lang="nl-NL" sz="2800" i="1" dirty="0">
                <a:solidFill>
                  <a:srgbClr val="FF0000"/>
                </a:solidFill>
              </a:rPr>
              <a:t>variabele x-as</a:t>
            </a:r>
            <a:r>
              <a:rPr lang="nl-NL" sz="2800" i="1" dirty="0"/>
              <a:t>(2</a:t>
            </a:r>
            <a:r>
              <a:rPr lang="nl-NL" sz="2800" i="1" baseline="30000" dirty="0"/>
              <a:t>e</a:t>
            </a:r>
            <a:r>
              <a:rPr lang="nl-NL" sz="2800" i="1" dirty="0"/>
              <a:t> letter / de exponent)&gt; </a:t>
            </a:r>
            <a:r>
              <a:rPr lang="nl-NL" sz="2800" dirty="0"/>
              <a:t> </a:t>
            </a:r>
          </a:p>
          <a:p>
            <a:r>
              <a:rPr lang="nl-NL" sz="2800" i="1" dirty="0"/>
              <a:t>&lt;</a:t>
            </a:r>
            <a:r>
              <a:rPr lang="nl-NL" sz="2800" i="1" dirty="0">
                <a:solidFill>
                  <a:srgbClr val="FF0000"/>
                </a:solidFill>
              </a:rPr>
              <a:t>begingetal </a:t>
            </a:r>
            <a:r>
              <a:rPr lang="nl-NL" sz="2800" i="1" dirty="0"/>
              <a:t>(losse getal)&gt; </a:t>
            </a:r>
            <a:r>
              <a:rPr lang="nl-NL" sz="2800" dirty="0"/>
              <a:t> </a:t>
            </a:r>
          </a:p>
          <a:p>
            <a:r>
              <a:rPr lang="nl-NL" sz="2800" i="1" dirty="0"/>
              <a:t>&lt;</a:t>
            </a:r>
            <a:r>
              <a:rPr lang="nl-NL" sz="2800" i="1" dirty="0">
                <a:solidFill>
                  <a:srgbClr val="FF0000"/>
                </a:solidFill>
              </a:rPr>
              <a:t>groeifactor </a:t>
            </a:r>
            <a:r>
              <a:rPr lang="nl-NL" sz="2800" i="1" dirty="0"/>
              <a:t>(getal voor 2</a:t>
            </a:r>
            <a:r>
              <a:rPr lang="nl-NL" sz="2800" i="1" baseline="30000" dirty="0"/>
              <a:t>e</a:t>
            </a:r>
            <a:r>
              <a:rPr lang="nl-NL" sz="2800" i="1" dirty="0"/>
              <a:t> letter)&gt; 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F745C06-BD20-9A18-7996-EE31CFC50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47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AC1BA-98E3-0336-FF5A-D0D0EC9A6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1A7461-8BB4-3266-F1A1-ED456999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5: exponentiële formule opstellen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2773B6F-9409-8D92-B694-8AFC1ECA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Verband tussen jouw spaarsaldo en jaren:</a:t>
            </a:r>
          </a:p>
          <a:p>
            <a:r>
              <a:rPr lang="nl-NL" dirty="0"/>
              <a:t> S = 1000 x 1,03</a:t>
            </a:r>
            <a:r>
              <a:rPr lang="nl-NL" baseline="30000" dirty="0"/>
              <a:t>t</a:t>
            </a: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Wat zijn de variabelen? </a:t>
            </a:r>
          </a:p>
          <a:p>
            <a:r>
              <a:rPr lang="nl-NL" dirty="0"/>
              <a:t>Wat is het begingetal?</a:t>
            </a:r>
          </a:p>
          <a:p>
            <a:r>
              <a:rPr lang="nl-NL" dirty="0"/>
              <a:t>Wat is de groeifactor?</a:t>
            </a:r>
          </a:p>
          <a:p>
            <a:pPr marL="0" indent="0">
              <a:buNone/>
            </a:pPr>
            <a:endParaRPr lang="nl-NL" sz="2800" i="1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 </a:t>
            </a:r>
          </a:p>
          <a:p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C478761-4D5D-FF6A-70FE-9BDAC16CC4C4}"/>
              </a:ext>
            </a:extLst>
          </p:cNvPr>
          <p:cNvSpPr txBox="1"/>
          <p:nvPr/>
        </p:nvSpPr>
        <p:spPr>
          <a:xfrm>
            <a:off x="5290934" y="3492582"/>
            <a:ext cx="284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De letters: “S” en “t”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7C4A146-1988-EEA3-155E-FCC5D43A2F40}"/>
              </a:ext>
            </a:extLst>
          </p:cNvPr>
          <p:cNvSpPr txBox="1"/>
          <p:nvPr/>
        </p:nvSpPr>
        <p:spPr>
          <a:xfrm>
            <a:off x="5340554" y="3958988"/>
            <a:ext cx="284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1000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0C80329-5467-BB0B-9DCC-8BD115D5B71B}"/>
              </a:ext>
            </a:extLst>
          </p:cNvPr>
          <p:cNvSpPr txBox="1"/>
          <p:nvPr/>
        </p:nvSpPr>
        <p:spPr>
          <a:xfrm>
            <a:off x="5364088" y="4433327"/>
            <a:ext cx="284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1,03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48D3598-6BE3-7513-7E49-8F58017F0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59" y="5248275"/>
            <a:ext cx="4171950" cy="109537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DB34CB1-E9EE-FA60-EB1F-5914D690F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2674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D7609E-C65F-55AF-B4BF-CD14CFD08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6: Periodiek verband uitlezen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C85770-4AA6-B39A-1650-9DF1DF9D17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Je krijgt de grafiek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Wat is het minimum, maximum, periode, amplitude, evenwichtstand </a:t>
            </a:r>
            <a:r>
              <a:rPr lang="nl-NL" dirty="0" err="1"/>
              <a:t>etc</a:t>
            </a:r>
            <a:r>
              <a:rPr lang="nl-NL" dirty="0"/>
              <a:t> …?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3074" name="Picture 2" descr="Periodieke verbanden oefenen | StudyGo">
            <a:extLst>
              <a:ext uri="{FF2B5EF4-FFF2-40B4-BE49-F238E27FC236}">
                <a16:creationId xmlns:a16="http://schemas.microsoft.com/office/drawing/2014/main" id="{CD2749F8-1FFC-3F70-9528-D5A3D9700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36912"/>
            <a:ext cx="3168352" cy="210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BD2A500E-C853-8353-0113-D4CDC4E8E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95667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880CA2-9969-C819-C044-7BAD7D5E0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Verbanden &amp; Formules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8F0D6859-BD6B-9010-DB5A-6520481B0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9752" y="2492896"/>
            <a:ext cx="3854254" cy="2728292"/>
          </a:xfrm>
          <a:prstGeom prst="rect">
            <a:avLst/>
          </a:prstGeom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AED3F94-9014-BD7E-4FD0-362640691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017874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749</Words>
  <Application>Microsoft Office PowerPoint</Application>
  <PresentationFormat>Diavoorstelling (4:3)</PresentationFormat>
  <Paragraphs>212</Paragraphs>
  <Slides>21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7" baseType="lpstr">
      <vt:lpstr>Calibri</vt:lpstr>
      <vt:lpstr>Cambria Math</vt:lpstr>
      <vt:lpstr>Trebuchet MS</vt:lpstr>
      <vt:lpstr>Wingdings</vt:lpstr>
      <vt:lpstr>Wingdings 2</vt:lpstr>
      <vt:lpstr>H1.4-1.6-oudpp</vt:lpstr>
      <vt:lpstr>Wiskunde Tl</vt:lpstr>
      <vt:lpstr>Wiskunde leer je door:</vt:lpstr>
      <vt:lpstr>Verbanden</vt:lpstr>
      <vt:lpstr>Formules</vt:lpstr>
      <vt:lpstr>Soorten verbanden</vt:lpstr>
      <vt:lpstr>Lineaire formule</vt:lpstr>
      <vt:lpstr>Wortel formule</vt:lpstr>
      <vt:lpstr>Kwadratische formule</vt:lpstr>
      <vt:lpstr>Machtsformule</vt:lpstr>
      <vt:lpstr>Exponentiële formule</vt:lpstr>
      <vt:lpstr>Periodiek verband</vt:lpstr>
      <vt:lpstr>Wat moet je kunnen?</vt:lpstr>
      <vt:lpstr>1: Grafiek van y = 2x + 1</vt:lpstr>
      <vt:lpstr>2:Y uitrekenen als x bekend is</vt:lpstr>
      <vt:lpstr>3:x uitrekenen als y bekend is</vt:lpstr>
      <vt:lpstr>4: Lineaire formule opstellen</vt:lpstr>
      <vt:lpstr>4: Lineaire formule opstellen</vt:lpstr>
      <vt:lpstr>5: exponentiële formule opstellen</vt:lpstr>
      <vt:lpstr>5: exponentiële formule opstellen</vt:lpstr>
      <vt:lpstr>6: Periodiek verband uitlezen</vt:lpstr>
      <vt:lpstr>Verbanden &amp; Formules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225</cp:revision>
  <dcterms:created xsi:type="dcterms:W3CDTF">2013-09-15T12:09:42Z</dcterms:created>
  <dcterms:modified xsi:type="dcterms:W3CDTF">2026-07-21T09:35:15Z</dcterms:modified>
</cp:coreProperties>
</file>