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8"/>
  </p:notesMasterIdLst>
  <p:sldIdLst>
    <p:sldId id="256" r:id="rId2"/>
    <p:sldId id="309" r:id="rId3"/>
    <p:sldId id="367" r:id="rId4"/>
    <p:sldId id="431" r:id="rId5"/>
    <p:sldId id="381" r:id="rId6"/>
    <p:sldId id="382" r:id="rId7"/>
    <p:sldId id="448" r:id="rId8"/>
    <p:sldId id="376" r:id="rId9"/>
    <p:sldId id="435" r:id="rId10"/>
    <p:sldId id="436" r:id="rId11"/>
    <p:sldId id="437" r:id="rId12"/>
    <p:sldId id="447" r:id="rId13"/>
    <p:sldId id="438" r:id="rId14"/>
    <p:sldId id="439" r:id="rId15"/>
    <p:sldId id="440" r:id="rId16"/>
    <p:sldId id="441" r:id="rId17"/>
    <p:sldId id="442" r:id="rId18"/>
    <p:sldId id="443" r:id="rId19"/>
    <p:sldId id="444" r:id="rId20"/>
    <p:sldId id="445" r:id="rId21"/>
    <p:sldId id="446" r:id="rId22"/>
    <p:sldId id="434" r:id="rId23"/>
    <p:sldId id="375" r:id="rId24"/>
    <p:sldId id="433" r:id="rId25"/>
    <p:sldId id="383" r:id="rId26"/>
    <p:sldId id="377" r:id="rId27"/>
    <p:sldId id="390" r:id="rId28"/>
    <p:sldId id="391" r:id="rId29"/>
    <p:sldId id="397" r:id="rId30"/>
    <p:sldId id="398" r:id="rId31"/>
    <p:sldId id="413" r:id="rId32"/>
    <p:sldId id="401" r:id="rId33"/>
    <p:sldId id="412" r:id="rId34"/>
    <p:sldId id="402" r:id="rId35"/>
    <p:sldId id="403" r:id="rId36"/>
    <p:sldId id="404" r:id="rId37"/>
    <p:sldId id="405" r:id="rId38"/>
    <p:sldId id="407" r:id="rId39"/>
    <p:sldId id="432" r:id="rId40"/>
    <p:sldId id="417" r:id="rId41"/>
    <p:sldId id="418" r:id="rId42"/>
    <p:sldId id="419" r:id="rId43"/>
    <p:sldId id="422" r:id="rId44"/>
    <p:sldId id="430" r:id="rId45"/>
    <p:sldId id="428" r:id="rId46"/>
    <p:sldId id="429" r:id="rId47"/>
    <p:sldId id="423" r:id="rId48"/>
    <p:sldId id="424" r:id="rId49"/>
    <p:sldId id="425" r:id="rId50"/>
    <p:sldId id="360" r:id="rId51"/>
    <p:sldId id="414" r:id="rId52"/>
    <p:sldId id="384" r:id="rId53"/>
    <p:sldId id="415" r:id="rId54"/>
    <p:sldId id="416" r:id="rId55"/>
    <p:sldId id="380" r:id="rId56"/>
    <p:sldId id="409" r:id="rId5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2" autoAdjust="0"/>
    <p:restoredTop sz="94660"/>
  </p:normalViewPr>
  <p:slideViewPr>
    <p:cSldViewPr>
      <p:cViewPr varScale="1">
        <p:scale>
          <a:sx n="78" d="100"/>
          <a:sy n="78" d="100"/>
        </p:scale>
        <p:origin x="1042" y="4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AECE9-756F-4B68-B260-16CB7D33D383}" type="datetimeFigureOut">
              <a:rPr lang="nl-NL" smtClean="0"/>
              <a:t>23-7-2026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17BC9-4657-42CF-ACAB-7BBB5C1B8C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073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FAE0C06-BCED-4907-B8C6-CF74A7D682AC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0EC7D-5427-4012-9AF5-2F258EFCBE6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7AA86705-4738-437A-86D2-CD44EA18B3C3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3350C-1C34-46FA-A666-1D018E38C6F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49C5F-3ECD-4867-A3DA-1E0E3CB8732B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37D7D-F693-4EE6-97CF-CE9E235521F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2637D-46EC-4945-BEDB-E6EAD8338F06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6DC42-E80B-4635-A12A-E3C8758ED5C5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77006C-0BCA-4523-8635-8BC44FDBA30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0CAC1-57FA-4EE4-9CDE-6365FA96C5A2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BDBF470-A130-4023-81A5-C1777397380F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6E6685D-E6DC-4874-99E5-AB9590AA0967}" type="datetime1">
              <a:rPr lang="nl-NL" smtClean="0"/>
              <a:t>23-7-2026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/>
              <a:t>Goniometrie</a:t>
            </a:r>
            <a:endParaRPr lang="nl-NL" altLang="en-US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A25D692-16FB-0B86-11D9-70C241F06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7B80FE1-7255-0B73-CB49-1A1DD259A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/>
              <a:t>Het stoeltje. </a:t>
            </a: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sz="2800" dirty="0"/>
              <a:t>Je zet het stoeltje op de hoek die je </a:t>
            </a:r>
            <a:r>
              <a:rPr lang="nl-NL" sz="2800" b="1" dirty="0"/>
              <a:t>moet uitrekenen </a:t>
            </a:r>
            <a:r>
              <a:rPr lang="nl-NL" sz="2800" dirty="0"/>
              <a:t>óf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800" dirty="0"/>
              <a:t>Je zet het stoeltje op de hoek waarvan je </a:t>
            </a:r>
            <a:r>
              <a:rPr lang="nl-NL" sz="2800" b="1" dirty="0"/>
              <a:t>de graden weet</a:t>
            </a:r>
            <a:r>
              <a:rPr lang="nl-NL" sz="2800" dirty="0"/>
              <a:t>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                   ?</a:t>
            </a:r>
          </a:p>
        </p:txBody>
      </p:sp>
      <p:sp>
        <p:nvSpPr>
          <p:cNvPr id="5" name="Ovaal 4"/>
          <p:cNvSpPr/>
          <p:nvPr/>
        </p:nvSpPr>
        <p:spPr>
          <a:xfrm>
            <a:off x="2256345" y="4452692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ige driehoek 5"/>
          <p:cNvSpPr/>
          <p:nvPr/>
        </p:nvSpPr>
        <p:spPr>
          <a:xfrm>
            <a:off x="2414215" y="4438407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018" y="4301121"/>
            <a:ext cx="752718" cy="752718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E6F8D95E-D9E3-AC63-D654-F06BB3418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370" y="1456510"/>
            <a:ext cx="752718" cy="752718"/>
          </a:xfrm>
          <a:prstGeom prst="rect">
            <a:avLst/>
          </a:prstGeom>
        </p:spPr>
      </p:pic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EC7A64BC-0C41-5E74-7FE1-10D87C41C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73383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Twee nieuwe begrippen: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sz="2800" dirty="0"/>
              <a:t>A</a:t>
            </a:r>
            <a:r>
              <a:rPr lang="nl-NL" dirty="0"/>
              <a:t>anliggende rechthoekszijde </a:t>
            </a:r>
            <a:r>
              <a:rPr lang="nl-NL" sz="1600" dirty="0"/>
              <a:t>(ligt tegen stoeltje </a:t>
            </a:r>
            <a:r>
              <a:rPr lang="nl-NL" sz="1600" dirty="0">
                <a:solidFill>
                  <a:srgbClr val="FF0000"/>
                </a:solidFill>
              </a:rPr>
              <a:t>aan</a:t>
            </a:r>
            <a:r>
              <a:rPr lang="nl-NL" sz="1600" dirty="0"/>
              <a:t>)</a:t>
            </a:r>
          </a:p>
          <a:p>
            <a:r>
              <a:rPr lang="nl-NL" sz="2800" dirty="0"/>
              <a:t>O</a:t>
            </a:r>
            <a:r>
              <a:rPr lang="nl-NL" dirty="0"/>
              <a:t>verstaande rechthoekszijde </a:t>
            </a:r>
            <a:r>
              <a:rPr lang="nl-NL" sz="1600" dirty="0"/>
              <a:t>(staat tegen</a:t>
            </a:r>
            <a:r>
              <a:rPr lang="nl-NL" sz="1600" dirty="0">
                <a:solidFill>
                  <a:srgbClr val="FF0000"/>
                </a:solidFill>
              </a:rPr>
              <a:t>over</a:t>
            </a:r>
            <a:r>
              <a:rPr lang="nl-NL" sz="1600" dirty="0"/>
              <a:t> stoeltje)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2051720" y="3787006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/>
          <p:cNvCxnSpPr/>
          <p:nvPr/>
        </p:nvCxnSpPr>
        <p:spPr>
          <a:xfrm flipV="1">
            <a:off x="2060068" y="4509120"/>
            <a:ext cx="0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2987824" y="5949280"/>
            <a:ext cx="864096" cy="158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/>
          <p:cNvSpPr txBox="1"/>
          <p:nvPr/>
        </p:nvSpPr>
        <p:spPr>
          <a:xfrm>
            <a:off x="2915816" y="5678306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Overstaande</a:t>
            </a:r>
          </a:p>
        </p:txBody>
      </p:sp>
      <p:sp>
        <p:nvSpPr>
          <p:cNvPr id="10" name="Tekstvak 9"/>
          <p:cNvSpPr txBox="1"/>
          <p:nvPr/>
        </p:nvSpPr>
        <p:spPr>
          <a:xfrm rot="16200000">
            <a:off x="1195972" y="4585623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Aanliggende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778" y="3539639"/>
            <a:ext cx="752718" cy="752718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103AD607-EE32-B6EF-768A-15CF7634F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46927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9725"/>
            <a:ext cx="7571184" cy="4846638"/>
          </a:xfrm>
        </p:spPr>
        <p:txBody>
          <a:bodyPr/>
          <a:lstStyle/>
          <a:p>
            <a:r>
              <a:rPr lang="nl-NL" dirty="0"/>
              <a:t>Twee nieuwe begrippen:</a:t>
            </a:r>
          </a:p>
          <a:p>
            <a:endParaRPr lang="nl-NL" dirty="0"/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B13F9A"/>
              </a:buClr>
              <a:buSzPct val="73000"/>
              <a:buFont typeface="Wingdings 2" panose="05020102010507070707" pitchFamily="18" charset="2"/>
              <a:buChar char=""/>
              <a:tabLst/>
              <a:defRPr/>
            </a:pPr>
            <a:r>
              <a:rPr lang="nl-NL" sz="2800" b="1" dirty="0"/>
              <a:t>A</a:t>
            </a:r>
            <a:r>
              <a:rPr lang="nl-NL" dirty="0"/>
              <a:t>anliggende rechthoekszijde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(ligt tegen stoeltje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aan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</a:t>
            </a:r>
            <a:endParaRPr lang="nl-NL" dirty="0"/>
          </a:p>
          <a:p>
            <a:pPr marL="273050" marR="0" lvl="0" indent="-27305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B13F9A"/>
              </a:buClr>
              <a:buSzPct val="73000"/>
              <a:buFont typeface="Wingdings 2" panose="05020102010507070707" pitchFamily="18" charset="2"/>
              <a:buChar char=""/>
              <a:tabLst/>
              <a:defRPr/>
            </a:pPr>
            <a:r>
              <a:rPr lang="nl-NL" sz="2800" b="1" dirty="0"/>
              <a:t>O</a:t>
            </a:r>
            <a:r>
              <a:rPr lang="nl-NL" dirty="0"/>
              <a:t>verstaande rechthoekszijde 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(staat tegen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over</a:t>
            </a: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stoeltje)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5" name="Ovaal 4"/>
          <p:cNvSpPr/>
          <p:nvPr/>
        </p:nvSpPr>
        <p:spPr>
          <a:xfrm>
            <a:off x="4427984" y="5354576"/>
            <a:ext cx="576064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7" name="Rechte verbindingslijn 6"/>
          <p:cNvCxnSpPr/>
          <p:nvPr/>
        </p:nvCxnSpPr>
        <p:spPr>
          <a:xfrm flipV="1">
            <a:off x="2060068" y="4509120"/>
            <a:ext cx="0" cy="864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/>
          <p:cNvCxnSpPr/>
          <p:nvPr/>
        </p:nvCxnSpPr>
        <p:spPr>
          <a:xfrm>
            <a:off x="2987824" y="5949280"/>
            <a:ext cx="864096" cy="158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/>
          <p:cNvSpPr txBox="1"/>
          <p:nvPr/>
        </p:nvSpPr>
        <p:spPr>
          <a:xfrm rot="16200000">
            <a:off x="1200970" y="4585393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Overstaande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2927648" y="5673929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Aanliggende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1665" y="5056302"/>
            <a:ext cx="752718" cy="752718"/>
          </a:xfrm>
          <a:prstGeom prst="rect">
            <a:avLst/>
          </a:prstGeom>
        </p:spPr>
      </p:pic>
      <p:sp>
        <p:nvSpPr>
          <p:cNvPr id="11" name="Tijdelijke aanduiding voor voettekst 10">
            <a:extLst>
              <a:ext uri="{FF2B5EF4-FFF2-40B4-BE49-F238E27FC236}">
                <a16:creationId xmlns:a16="http://schemas.microsoft.com/office/drawing/2014/main" id="{0AE3B746-C99E-BB6A-A729-6CA5714F3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2341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Rechthoekige driehoek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Schuine zijde is altijd dezelfde. Ongeacht waar je het stoeltje hebt neergezet.</a:t>
            </a:r>
          </a:p>
          <a:p>
            <a:endParaRPr lang="nl-NL" dirty="0"/>
          </a:p>
        </p:txBody>
      </p:sp>
      <p:sp>
        <p:nvSpPr>
          <p:cNvPr id="6" name="Rechthoekige driehoek 5"/>
          <p:cNvSpPr/>
          <p:nvPr/>
        </p:nvSpPr>
        <p:spPr>
          <a:xfrm>
            <a:off x="2339752" y="3933056"/>
            <a:ext cx="2448272" cy="1728192"/>
          </a:xfrm>
          <a:prstGeom prst="rtTriangle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vak 9"/>
          <p:cNvSpPr txBox="1"/>
          <p:nvPr/>
        </p:nvSpPr>
        <p:spPr>
          <a:xfrm>
            <a:off x="3286647" y="4316134"/>
            <a:ext cx="14401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50" dirty="0"/>
              <a:t>Schuine</a:t>
            </a:r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821F094C-0ACE-4B99-ABAD-6C49B06AF5F3}"/>
              </a:ext>
            </a:extLst>
          </p:cNvPr>
          <p:cNvCxnSpPr/>
          <p:nvPr/>
        </p:nvCxnSpPr>
        <p:spPr>
          <a:xfrm>
            <a:off x="2339752" y="5373216"/>
            <a:ext cx="21602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1CECF2F8-47F8-4931-9789-156B7EE13FDB}"/>
              </a:ext>
            </a:extLst>
          </p:cNvPr>
          <p:cNvCxnSpPr/>
          <p:nvPr/>
        </p:nvCxnSpPr>
        <p:spPr>
          <a:xfrm>
            <a:off x="2555776" y="5373216"/>
            <a:ext cx="0" cy="28803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0FDB3C9-6409-0CD8-8B5B-3356704CF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9156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3B8C77-B2D1-E30F-6699-566618CA0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Zijde of hoek berekenen van rechthoekige driehoek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1A65309-DDD5-A648-E84C-6E2A3A491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Met de techniek SOSCASTOA kan je een zijde of een hoek berekenen.</a:t>
            </a:r>
          </a:p>
          <a:p>
            <a:endParaRPr lang="nl-NL" dirty="0"/>
          </a:p>
          <a:p>
            <a:r>
              <a:rPr lang="nl-NL" dirty="0"/>
              <a:t>Alleen van rechthoekige driehoek.</a:t>
            </a:r>
          </a:p>
          <a:p>
            <a:endParaRPr lang="nl-NL" dirty="0"/>
          </a:p>
          <a:p>
            <a:r>
              <a:rPr lang="nl-NL" dirty="0"/>
              <a:t>Werkt met een stappenplan.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E36919A-1CA9-6A7B-9556-15A8F2E5B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F42AF57-AB3B-C6C7-4F5C-A4808DEAE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861048"/>
            <a:ext cx="2187129" cy="237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301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TOA = Tangens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Eerst de tangens uitleggen:</a:t>
            </a:r>
          </a:p>
          <a:p>
            <a:endParaRPr lang="nl-NL" dirty="0"/>
          </a:p>
          <a:p>
            <a:r>
              <a:rPr lang="nl-NL" dirty="0"/>
              <a:t>Tangens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Overstaande</a:t>
            </a:r>
            <a:r>
              <a:rPr lang="nl-NL" dirty="0"/>
              <a:t> gedeeld door </a:t>
            </a:r>
            <a:r>
              <a:rPr lang="nl-NL" b="1" dirty="0"/>
              <a:t>Aanliggende</a:t>
            </a:r>
            <a:r>
              <a:rPr lang="nl-NL" dirty="0"/>
              <a:t>.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2492896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zijde</a:t>
            </a:r>
          </a:p>
          <a:p>
            <a:r>
              <a:rPr lang="nl-NL" dirty="0"/>
              <a:t> Aanliggende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18AFACB-3C56-EE07-04C9-551740957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39913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78706"/>
            <a:ext cx="7239000" cy="4846638"/>
          </a:xfrm>
        </p:spPr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8FBBE9-4E60-7984-D32C-E68871573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40936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3675D48-C32C-BE1E-913F-6CB99AF7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88165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FD9F8B61-FE43-6F54-BCEF-FC799DEC1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13681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SOSCASTOA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Ezelsbruggetje.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Kijkt naar de twee zijdes waarmee je moet gaan werken (</a:t>
            </a:r>
            <a:r>
              <a:rPr lang="nl-NL" b="1" dirty="0">
                <a:solidFill>
                  <a:srgbClr val="FF0000"/>
                </a:solidFill>
              </a:rPr>
              <a:t>O</a:t>
            </a:r>
            <a:r>
              <a:rPr lang="nl-NL" dirty="0"/>
              <a:t>, </a:t>
            </a:r>
            <a:r>
              <a:rPr lang="nl-NL" b="1" dirty="0">
                <a:solidFill>
                  <a:srgbClr val="FF0000"/>
                </a:solidFill>
              </a:rPr>
              <a:t>S</a:t>
            </a:r>
            <a:r>
              <a:rPr lang="nl-NL" dirty="0"/>
              <a:t> of </a:t>
            </a:r>
            <a:r>
              <a:rPr lang="nl-NL" b="1" dirty="0">
                <a:solidFill>
                  <a:srgbClr val="FF0000"/>
                </a:solidFill>
              </a:rPr>
              <a:t>A</a:t>
            </a:r>
            <a:r>
              <a:rPr lang="nl-NL" dirty="0"/>
              <a:t>).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Je zoekt in S</a:t>
            </a:r>
            <a:r>
              <a:rPr lang="nl-NL" b="1" dirty="0">
                <a:solidFill>
                  <a:srgbClr val="FF0000"/>
                </a:solidFill>
              </a:rPr>
              <a:t>OS</a:t>
            </a:r>
            <a:r>
              <a:rPr lang="nl-NL" dirty="0"/>
              <a:t> C</a:t>
            </a:r>
            <a:r>
              <a:rPr lang="nl-NL" b="1" dirty="0">
                <a:solidFill>
                  <a:srgbClr val="FF0000"/>
                </a:solidFill>
              </a:rPr>
              <a:t>AS</a:t>
            </a:r>
            <a:r>
              <a:rPr lang="nl-NL" dirty="0"/>
              <a:t> T</a:t>
            </a:r>
            <a:r>
              <a:rPr lang="nl-NL" b="1" dirty="0">
                <a:solidFill>
                  <a:srgbClr val="FF0000"/>
                </a:solidFill>
              </a:rPr>
              <a:t>OA</a:t>
            </a:r>
            <a:r>
              <a:rPr lang="nl-NL" dirty="0"/>
              <a:t>  die twee letters op.</a:t>
            </a:r>
          </a:p>
          <a:p>
            <a:endParaRPr lang="nl-NL" dirty="0"/>
          </a:p>
          <a:p>
            <a:r>
              <a:rPr lang="nl-NL" dirty="0"/>
              <a:t>De afkorting wijst je dan of je </a:t>
            </a:r>
            <a:r>
              <a:rPr lang="nl-NL" b="1" dirty="0"/>
              <a:t>Sinus</a:t>
            </a:r>
            <a:r>
              <a:rPr lang="nl-NL" dirty="0"/>
              <a:t>, </a:t>
            </a:r>
            <a:r>
              <a:rPr lang="nl-NL" b="1" dirty="0"/>
              <a:t>Cosinus</a:t>
            </a:r>
            <a:r>
              <a:rPr lang="nl-NL" dirty="0"/>
              <a:t> of </a:t>
            </a:r>
            <a:r>
              <a:rPr lang="nl-NL" b="1" dirty="0"/>
              <a:t>Tangens</a:t>
            </a:r>
            <a:r>
              <a:rPr lang="nl-NL" dirty="0"/>
              <a:t> moet gebruiken. </a:t>
            </a:r>
          </a:p>
        </p:txBody>
      </p:sp>
      <p:sp>
        <p:nvSpPr>
          <p:cNvPr id="5" name="Gekromde PIJL-OMLAAG 4"/>
          <p:cNvSpPr/>
          <p:nvPr/>
        </p:nvSpPr>
        <p:spPr>
          <a:xfrm rot="11040358">
            <a:off x="3920780" y="4799586"/>
            <a:ext cx="360040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763457"/>
            <a:ext cx="402371" cy="27434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940" y="4753579"/>
            <a:ext cx="402371" cy="274344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>
            <a:off x="2811632" y="4763457"/>
            <a:ext cx="2927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576" y="4775081"/>
            <a:ext cx="304826" cy="12193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513" y="4775081"/>
            <a:ext cx="304826" cy="121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25" y="620688"/>
            <a:ext cx="1456890" cy="227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C8D23C-C337-0BC5-CFD3-B0818B34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89574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SOS CAS TOA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12768" cy="15419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De A weet je (=7) en de O moet je uitrekenen. Dus OA = TOA = tangens</a:t>
                </a:r>
              </a:p>
              <a:p>
                <a:r>
                  <a:rPr lang="nl-NL" b="1" dirty="0">
                    <a:solidFill>
                      <a:schemeClr val="tx1"/>
                    </a:solidFill>
                  </a:rPr>
                  <a:t>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nl-NL" b="1" dirty="0"/>
                  <a:t>dus</a:t>
                </a:r>
                <a:r>
                  <a:rPr lang="nl-NL" b="1" dirty="0">
                    <a:solidFill>
                      <a:srgbClr val="FF0000"/>
                    </a:solidFill>
                  </a:rPr>
                  <a:t> Tan(30)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𝑫𝑬</m:t>
                        </m:r>
                      </m:num>
                      <m:den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nl-NL" sz="2800" b="1" dirty="0">
                    <a:solidFill>
                      <a:srgbClr val="FF0000"/>
                    </a:solidFill>
                  </a:rPr>
                  <a:t> </a:t>
                </a:r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	</a:t>
                </a:r>
              </a:p>
            </p:txBody>
          </p:sp>
        </mc:Choice>
        <mc:Fallback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12768" cy="1541961"/>
              </a:xfrm>
              <a:prstGeom prst="rect">
                <a:avLst/>
              </a:prstGeom>
              <a:blipFill>
                <a:blip r:embed="rId3"/>
                <a:stretch>
                  <a:fillRect l="-794" t="-237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7E76024-75F1-7D3C-D57C-05947D558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461CDB29-6F27-E6BF-21CF-C4275F822400}"/>
              </a:ext>
            </a:extLst>
          </p:cNvPr>
          <p:cNvSpPr/>
          <p:nvPr/>
        </p:nvSpPr>
        <p:spPr>
          <a:xfrm flipH="1">
            <a:off x="3631738" y="4904848"/>
            <a:ext cx="747011" cy="7564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31ACBAEE-9F32-144D-3DF8-F376866D9086}"/>
              </a:ext>
            </a:extLst>
          </p:cNvPr>
          <p:cNvSpPr/>
          <p:nvPr/>
        </p:nvSpPr>
        <p:spPr>
          <a:xfrm flipH="1">
            <a:off x="2190654" y="3709874"/>
            <a:ext cx="747011" cy="75640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499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F3EA6-39F8-4951-8904-2A611D4B9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73E8AE-BFD3-47CA-BD69-5CED355C1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409" y="1463675"/>
            <a:ext cx="7239000" cy="4846638"/>
          </a:xfrm>
        </p:spPr>
        <p:txBody>
          <a:bodyPr/>
          <a:lstStyle/>
          <a:p>
            <a:r>
              <a:rPr lang="nl-NL" dirty="0"/>
              <a:t>Standaard: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 weet je of je moet delen of vermenigvuldigen?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353C5B-F8BE-4B04-B8D5-4F63051EBB04}"/>
              </a:ext>
            </a:extLst>
          </p:cNvPr>
          <p:cNvSpPr txBox="1"/>
          <p:nvPr/>
        </p:nvSpPr>
        <p:spPr>
          <a:xfrm>
            <a:off x="484676" y="3033363"/>
            <a:ext cx="115212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ZIJDE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FFCD71-2452-4BBF-8F61-3C0E0D46B02E}"/>
              </a:ext>
            </a:extLst>
          </p:cNvPr>
          <p:cNvSpPr txBox="1"/>
          <p:nvPr/>
        </p:nvSpPr>
        <p:spPr>
          <a:xfrm>
            <a:off x="1819537" y="3007058"/>
            <a:ext cx="317394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=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A78966E-232A-478F-BE3F-B9471CE0A5F1}"/>
              </a:ext>
            </a:extLst>
          </p:cNvPr>
          <p:cNvSpPr txBox="1"/>
          <p:nvPr/>
        </p:nvSpPr>
        <p:spPr>
          <a:xfrm>
            <a:off x="2335037" y="3025120"/>
            <a:ext cx="1362337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HET GETAL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3787465-DF7C-4C9D-80FC-F5A94F0E9F37}"/>
              </a:ext>
            </a:extLst>
          </p:cNvPr>
          <p:cNvSpPr txBox="1"/>
          <p:nvPr/>
        </p:nvSpPr>
        <p:spPr>
          <a:xfrm>
            <a:off x="5722278" y="2999270"/>
            <a:ext cx="1728192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FUNCTIE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A673AA1-9646-4104-A5B7-45993D21BB2B}"/>
              </a:ext>
            </a:extLst>
          </p:cNvPr>
          <p:cNvSpPr txBox="1"/>
          <p:nvPr/>
        </p:nvSpPr>
        <p:spPr>
          <a:xfrm flipH="1">
            <a:off x="3987124" y="2868558"/>
            <a:ext cx="1568964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Delen/vermenigvuldigen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5E01FA3-5B53-48F5-ADBB-B35265DAB1AC}"/>
              </a:ext>
            </a:extLst>
          </p:cNvPr>
          <p:cNvSpPr txBox="1"/>
          <p:nvPr/>
        </p:nvSpPr>
        <p:spPr>
          <a:xfrm>
            <a:off x="3275856" y="2130455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446B87F7-B12A-0893-A8DF-853AA6372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5567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885078" y="1727701"/>
                <a:ext cx="6912768" cy="32415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sz="3200" i="1" dirty="0"/>
                  <a:t>Tan 30</a:t>
                </a:r>
                <a:r>
                  <a:rPr lang="nl-NL" sz="3200" i="1" baseline="30000" dirty="0"/>
                  <a:t>o</a:t>
                </a:r>
                <a:r>
                  <a:rPr lang="nl-NL" sz="3200" i="1" dirty="0"/>
                  <a:t> =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4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4000" b="0" i="1" smtClean="0">
                            <a:latin typeface="Cambria Math" panose="02040503050406030204" pitchFamily="18" charset="0"/>
                          </a:rPr>
                          <m:t>𝐷𝐸</m:t>
                        </m:r>
                      </m:num>
                      <m:den>
                        <m:r>
                          <a:rPr lang="nl-NL" sz="40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nl-NL" sz="3200" i="1" dirty="0"/>
              </a:p>
              <a:p>
                <a:r>
                  <a:rPr lang="nl-NL" sz="3200" i="1" dirty="0"/>
                  <a:t>                 </a:t>
                </a:r>
              </a:p>
              <a:p>
                <a:endParaRPr lang="nl-NL" sz="3200" dirty="0"/>
              </a:p>
              <a:p>
                <a:r>
                  <a:rPr lang="nl-NL" sz="4400" dirty="0"/>
                  <a:t>DE = 7     Tan(30)</a:t>
                </a:r>
              </a:p>
              <a:p>
                <a:endParaRPr lang="nl-NL" sz="1400" dirty="0">
                  <a:solidFill>
                    <a:srgbClr val="FF0000"/>
                  </a:solidFill>
                </a:endParaRPr>
              </a:p>
              <a:p>
                <a:endParaRPr lang="nl-NL" sz="1400" dirty="0">
                  <a:solidFill>
                    <a:srgbClr val="FF0000"/>
                  </a:solidFill>
                </a:endParaRPr>
              </a:p>
              <a:p>
                <a:endParaRPr lang="nl-NL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078" y="1727701"/>
                <a:ext cx="6912768" cy="3241593"/>
              </a:xfrm>
              <a:prstGeom prst="rect">
                <a:avLst/>
              </a:prstGeom>
              <a:blipFill>
                <a:blip r:embed="rId2"/>
                <a:stretch>
                  <a:fillRect l="-3527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kstvak 20">
            <a:extLst>
              <a:ext uri="{FF2B5EF4-FFF2-40B4-BE49-F238E27FC236}">
                <a16:creationId xmlns:a16="http://schemas.microsoft.com/office/drawing/2014/main" id="{1C086E64-6B54-4D49-B640-C0906DA44C1A}"/>
              </a:ext>
            </a:extLst>
          </p:cNvPr>
          <p:cNvSpPr txBox="1"/>
          <p:nvPr/>
        </p:nvSpPr>
        <p:spPr>
          <a:xfrm>
            <a:off x="4341462" y="2691132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F52C0DC-BB1B-4CE3-8E86-C024CD249B4C}"/>
              </a:ext>
            </a:extLst>
          </p:cNvPr>
          <p:cNvSpPr txBox="1"/>
          <p:nvPr/>
        </p:nvSpPr>
        <p:spPr>
          <a:xfrm flipH="1">
            <a:off x="2771800" y="3789040"/>
            <a:ext cx="468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X</a:t>
            </a: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A28C41C6-1E77-AF35-09ED-FF590D49DA98}"/>
              </a:ext>
            </a:extLst>
          </p:cNvPr>
          <p:cNvCxnSpPr/>
          <p:nvPr/>
        </p:nvCxnSpPr>
        <p:spPr>
          <a:xfrm flipH="1" flipV="1">
            <a:off x="3513370" y="2115068"/>
            <a:ext cx="1656184" cy="57606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B4DEE2C-A4F7-7079-D1B9-7695731F5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9946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Tan (30) =  DE </a:t>
            </a:r>
          </a:p>
          <a:p>
            <a:r>
              <a:rPr lang="nl-NL" i="1" dirty="0"/>
              <a:t>                 7 </a:t>
            </a:r>
          </a:p>
          <a:p>
            <a:endParaRPr lang="nl-NL" i="1" dirty="0"/>
          </a:p>
          <a:p>
            <a:r>
              <a:rPr lang="nl-NL" dirty="0"/>
              <a:t>DE =  7 x tan(30)</a:t>
            </a:r>
          </a:p>
          <a:p>
            <a:r>
              <a:rPr lang="nl-NL" b="1" dirty="0">
                <a:solidFill>
                  <a:srgbClr val="FF0000"/>
                </a:solidFill>
              </a:rPr>
              <a:t>DE = 4,0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69BC253-5FDB-28A3-6A9A-01DAE5E57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7200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8495C6C-9F2E-3980-5186-C3B0C6CD8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877941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91684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14213" y="5054279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47764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97402" y="4456563"/>
            <a:ext cx="601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FD1DFA4-0471-7DD9-0ECD-FA4BB23DF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62931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720834" y="5041339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564160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349171" y="516411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A9FC8C53-2376-B43E-5F3E-5F0CFECCA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806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327079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98246" y="3996293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77359" y="4480484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09490" cy="80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nl-NL" i="1" dirty="0"/>
              </a:p>
              <a:p>
                <a:r>
                  <a:rPr lang="nl-NL" b="1" dirty="0"/>
                  <a:t>Tangens</a:t>
                </a:r>
                <a:r>
                  <a:rPr lang="nl-NL" b="1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b="1" dirty="0">
                    <a:solidFill>
                      <a:schemeClr val="tx1"/>
                    </a:solidFill>
                  </a:rPr>
                  <a:t> dus </a:t>
                </a:r>
                <a:r>
                  <a:rPr lang="nl-NL" b="1" dirty="0">
                    <a:solidFill>
                      <a:srgbClr val="FF0000"/>
                    </a:solidFill>
                  </a:rPr>
                  <a:t>tan  </a:t>
                </a:r>
                <a:r>
                  <a:rPr lang="nl-NL" i="1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 </a:t>
                </a:r>
                <a:r>
                  <a:rPr lang="nl-NL" b="1" dirty="0">
                    <a:solidFill>
                      <a:srgbClr val="FF0000"/>
                    </a:solidFill>
                  </a:rPr>
                  <a:t>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nl-NL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09490" cy="809132"/>
              </a:xfrm>
              <a:prstGeom prst="rect">
                <a:avLst/>
              </a:prstGeom>
              <a:blipFill>
                <a:blip r:embed="rId3"/>
                <a:stretch>
                  <a:fillRect l="-794" b="-451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2ECC3C4-9427-B944-E126-EFB438B2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260989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Rekenen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298824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539552" y="1611236"/>
                <a:ext cx="6912768" cy="144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tan </a:t>
                </a:r>
                <a:r>
                  <a:rPr lang="nl-NL" i="1" dirty="0">
                    <a:sym typeface="Symbol"/>
                  </a:rPr>
                  <a:t> F</a:t>
                </a:r>
                <a:r>
                  <a:rPr lang="nl-NL" i="1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nl-NL" sz="24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nl-NL" i="1" dirty="0"/>
              </a:p>
              <a:p>
                <a:endParaRPr lang="nl-NL" i="1" dirty="0"/>
              </a:p>
              <a:p>
                <a:r>
                  <a:rPr lang="nl-NL" i="1" dirty="0">
                    <a:sym typeface="Symbol"/>
                  </a:rPr>
                  <a:t> F</a:t>
                </a:r>
                <a:r>
                  <a:rPr lang="nl-NL" dirty="0"/>
                  <a:t> = tan</a:t>
                </a:r>
                <a:r>
                  <a:rPr lang="nl-NL" baseline="30000" dirty="0"/>
                  <a:t>-1</a:t>
                </a:r>
                <a:r>
                  <a:rPr lang="nl-NL" dirty="0"/>
                  <a:t>(8:12)</a:t>
                </a:r>
              </a:p>
              <a:p>
                <a:r>
                  <a:rPr lang="nl-NL" i="1" dirty="0">
                    <a:solidFill>
                      <a:srgbClr val="FF0000"/>
                    </a:solidFill>
                    <a:sym typeface="Symbol"/>
                  </a:rPr>
                  <a:t> F</a:t>
                </a:r>
                <a:r>
                  <a:rPr lang="nl-NL" i="1" dirty="0">
                    <a:solidFill>
                      <a:srgbClr val="FF0000"/>
                    </a:solidFill>
                  </a:rPr>
                  <a:t> </a:t>
                </a:r>
                <a:r>
                  <a:rPr lang="nl-NL" b="1" dirty="0">
                    <a:solidFill>
                      <a:srgbClr val="FF0000"/>
                    </a:solidFill>
                  </a:rPr>
                  <a:t> = 34</a:t>
                </a:r>
                <a:r>
                  <a:rPr lang="nl-NL" b="1" baseline="30000" dirty="0">
                    <a:solidFill>
                      <a:srgbClr val="FF0000"/>
                    </a:solidFill>
                  </a:rPr>
                  <a:t>0</a:t>
                </a:r>
                <a:endParaRPr lang="nl-NL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611236"/>
                <a:ext cx="6912768" cy="1445652"/>
              </a:xfrm>
              <a:prstGeom prst="rect">
                <a:avLst/>
              </a:prstGeom>
              <a:blipFill>
                <a:blip r:embed="rId3"/>
                <a:stretch>
                  <a:fillRect l="-794" b="-548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B6120D7-4531-71B1-1D89-7E40E7F16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92752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E9DA57-310B-9EC5-F93E-A527603F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Sinus Cosinus Tangens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E21DE7-1C56-EA69-2342-E91D2F0876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Voor het berekenen van hoeken en zijdes in een rechthoekige driehoek: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Tangens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Sinus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Cosinus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C6B323-D2EF-70BE-D463-0593E61C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811189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SOSCASTOA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Ezelsbruggetje.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Kijkt naar de twee zijdes waarmee je moet gaan werken (</a:t>
            </a:r>
            <a:r>
              <a:rPr lang="nl-NL" b="1" dirty="0">
                <a:solidFill>
                  <a:srgbClr val="FF0000"/>
                </a:solidFill>
              </a:rPr>
              <a:t>O</a:t>
            </a:r>
            <a:r>
              <a:rPr lang="nl-NL" dirty="0"/>
              <a:t>, </a:t>
            </a:r>
            <a:r>
              <a:rPr lang="nl-NL" b="1" dirty="0">
                <a:solidFill>
                  <a:srgbClr val="FF0000"/>
                </a:solidFill>
              </a:rPr>
              <a:t>S</a:t>
            </a:r>
            <a:r>
              <a:rPr lang="nl-NL" dirty="0"/>
              <a:t> of </a:t>
            </a:r>
            <a:r>
              <a:rPr lang="nl-NL" b="1" dirty="0">
                <a:solidFill>
                  <a:srgbClr val="FF0000"/>
                </a:solidFill>
              </a:rPr>
              <a:t>A</a:t>
            </a:r>
            <a:r>
              <a:rPr lang="nl-NL" dirty="0"/>
              <a:t>).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Je zoekt in S</a:t>
            </a:r>
            <a:r>
              <a:rPr lang="nl-NL" b="1" dirty="0">
                <a:solidFill>
                  <a:srgbClr val="FF0000"/>
                </a:solidFill>
              </a:rPr>
              <a:t>OS</a:t>
            </a:r>
            <a:r>
              <a:rPr lang="nl-NL" dirty="0"/>
              <a:t> C</a:t>
            </a:r>
            <a:r>
              <a:rPr lang="nl-NL" b="1" dirty="0">
                <a:solidFill>
                  <a:srgbClr val="FF0000"/>
                </a:solidFill>
              </a:rPr>
              <a:t>AS</a:t>
            </a:r>
            <a:r>
              <a:rPr lang="nl-NL" dirty="0"/>
              <a:t> T</a:t>
            </a:r>
            <a:r>
              <a:rPr lang="nl-NL" b="1" dirty="0">
                <a:solidFill>
                  <a:srgbClr val="FF0000"/>
                </a:solidFill>
              </a:rPr>
              <a:t>OA</a:t>
            </a:r>
            <a:r>
              <a:rPr lang="nl-NL" dirty="0"/>
              <a:t>  die twee letters op.</a:t>
            </a:r>
          </a:p>
          <a:p>
            <a:endParaRPr lang="nl-NL" dirty="0"/>
          </a:p>
          <a:p>
            <a:r>
              <a:rPr lang="nl-NL" dirty="0"/>
              <a:t>De afkorting wijst je dan of je </a:t>
            </a:r>
            <a:r>
              <a:rPr lang="nl-NL" b="1" dirty="0"/>
              <a:t>Sinus</a:t>
            </a:r>
            <a:r>
              <a:rPr lang="nl-NL" dirty="0"/>
              <a:t>, </a:t>
            </a:r>
            <a:r>
              <a:rPr lang="nl-NL" b="1" dirty="0"/>
              <a:t>Cosinus</a:t>
            </a:r>
            <a:r>
              <a:rPr lang="nl-NL" dirty="0"/>
              <a:t> of </a:t>
            </a:r>
            <a:r>
              <a:rPr lang="nl-NL" b="1" dirty="0"/>
              <a:t>Tangens</a:t>
            </a:r>
            <a:r>
              <a:rPr lang="nl-NL" dirty="0"/>
              <a:t> moet gebruiken. </a:t>
            </a:r>
          </a:p>
        </p:txBody>
      </p:sp>
      <p:sp>
        <p:nvSpPr>
          <p:cNvPr id="5" name="Gekromde PIJL-OMLAAG 4"/>
          <p:cNvSpPr/>
          <p:nvPr/>
        </p:nvSpPr>
        <p:spPr>
          <a:xfrm rot="11040358">
            <a:off x="3920780" y="4799586"/>
            <a:ext cx="360040" cy="21602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4763457"/>
            <a:ext cx="402371" cy="27434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5940" y="4753579"/>
            <a:ext cx="402371" cy="274344"/>
          </a:xfrm>
          <a:prstGeom prst="rect">
            <a:avLst/>
          </a:prstGeom>
        </p:spPr>
      </p:pic>
      <p:cxnSp>
        <p:nvCxnSpPr>
          <p:cNvPr id="9" name="Rechte verbindingslijn 8"/>
          <p:cNvCxnSpPr/>
          <p:nvPr/>
        </p:nvCxnSpPr>
        <p:spPr>
          <a:xfrm>
            <a:off x="2811632" y="4763457"/>
            <a:ext cx="2927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8576" y="4775081"/>
            <a:ext cx="304826" cy="12193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5513" y="4775081"/>
            <a:ext cx="304826" cy="12193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625" y="620688"/>
            <a:ext cx="1456890" cy="2274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EC8B74-87A3-1D1B-BA6B-6BFBF2AE7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2561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Tangens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Tangens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Overstaande</a:t>
            </a:r>
            <a:r>
              <a:rPr lang="nl-NL" dirty="0"/>
              <a:t> gedeeld door </a:t>
            </a:r>
            <a:r>
              <a:rPr lang="nl-NL" b="1" dirty="0"/>
              <a:t>Aanliggende</a:t>
            </a:r>
            <a:r>
              <a:rPr lang="nl-NL" dirty="0"/>
              <a:t> zijde!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Aanliggende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74B3AFF-1D2E-3261-0AF6-A7490ED08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813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sinus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Sinus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Overstaande</a:t>
            </a:r>
            <a:r>
              <a:rPr lang="nl-NL" dirty="0"/>
              <a:t> gedeeld door </a:t>
            </a:r>
            <a:r>
              <a:rPr lang="nl-NL" b="1" dirty="0"/>
              <a:t>Schuine</a:t>
            </a:r>
            <a:r>
              <a:rPr lang="nl-NL" dirty="0"/>
              <a:t> zijde!</a:t>
            </a:r>
          </a:p>
          <a:p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71800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Overstaande rechthoekszijde</a:t>
            </a:r>
          </a:p>
          <a:p>
            <a:r>
              <a:rPr lang="nl-NL" dirty="0"/>
              <a:t>          Schuine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4CB5310-F5C0-1048-6A97-BD9BE39C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53646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4468" y="420771"/>
            <a:ext cx="7239000" cy="1143000"/>
          </a:xfrm>
        </p:spPr>
        <p:txBody>
          <a:bodyPr/>
          <a:lstStyle/>
          <a:p>
            <a:r>
              <a:rPr lang="nl-NL" dirty="0" err="1"/>
              <a:t>COsinus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  <a:p>
            <a:r>
              <a:rPr lang="nl-NL" dirty="0"/>
              <a:t>Cosinus </a:t>
            </a:r>
            <a:r>
              <a:rPr lang="nl-NL" dirty="0">
                <a:sym typeface="Symbol" panose="05050102010706020507" pitchFamily="18" charset="2"/>
              </a:rPr>
              <a:t> = </a:t>
            </a:r>
            <a:endParaRPr lang="nl-NL" dirty="0"/>
          </a:p>
          <a:p>
            <a:endParaRPr lang="nl-NL" dirty="0"/>
          </a:p>
          <a:p>
            <a:r>
              <a:rPr lang="nl-NL" b="1" dirty="0"/>
              <a:t>Aanliggende</a:t>
            </a:r>
            <a:r>
              <a:rPr lang="nl-NL" dirty="0"/>
              <a:t> gedeeld door </a:t>
            </a:r>
            <a:r>
              <a:rPr lang="nl-NL" b="1" dirty="0"/>
              <a:t>Schuine</a:t>
            </a:r>
            <a:r>
              <a:rPr lang="nl-NL" dirty="0"/>
              <a:t> zijde!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5" name="Tekstvak 4"/>
          <p:cNvSpPr txBox="1"/>
          <p:nvPr/>
        </p:nvSpPr>
        <p:spPr>
          <a:xfrm>
            <a:off x="2709303" y="198884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u="sng" dirty="0"/>
              <a:t>Aanliggende rechthoekszijde</a:t>
            </a:r>
          </a:p>
          <a:p>
            <a:r>
              <a:rPr lang="nl-NL" dirty="0"/>
              <a:t>          Schuine zijde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DB7D497-04F7-0DB2-28A4-E4A4BBE56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6228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78706"/>
            <a:ext cx="7239000" cy="4846638"/>
          </a:xfrm>
        </p:spPr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0872CF-2274-1A99-5F2B-B611C59F3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71017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6D3AF73-71E2-0A67-EF97-0B5712E8D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185472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E77718E1-01C5-5E3C-A997-94C5367D6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5480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12768" cy="1264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O</a:t>
                </a:r>
                <a:r>
                  <a:rPr lang="nl-NL" i="1" dirty="0"/>
                  <a:t> moet je berekenen, 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A</a:t>
                </a:r>
                <a:r>
                  <a:rPr lang="nl-NL" i="1" dirty="0"/>
                  <a:t> is 7.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OA</a:t>
                </a:r>
                <a:r>
                  <a:rPr lang="nl-NL" i="1" dirty="0"/>
                  <a:t> zit in TOA dus  TANGENS.</a:t>
                </a:r>
              </a:p>
              <a:p>
                <a:r>
                  <a:rPr lang="nl-NL" b="1" dirty="0">
                    <a:solidFill>
                      <a:schemeClr val="tx1"/>
                    </a:solidFill>
                  </a:rPr>
                  <a:t>Tangens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𝑨𝒂𝒏𝒍𝒊𝒈𝒈𝒆𝒏𝒅𝒆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nl-NL" b="1" dirty="0"/>
                  <a:t>dus</a:t>
                </a:r>
                <a:r>
                  <a:rPr lang="nl-NL" b="1" dirty="0">
                    <a:solidFill>
                      <a:srgbClr val="FF0000"/>
                    </a:solidFill>
                  </a:rPr>
                  <a:t> Tan(30)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𝑫𝑬</m:t>
                        </m:r>
                      </m:num>
                      <m:den>
                        <m:r>
                          <a:rPr lang="nl-NL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den>
                    </m:f>
                  </m:oMath>
                </a14:m>
                <a:r>
                  <a:rPr lang="nl-NL" sz="2800" b="1" dirty="0">
                    <a:solidFill>
                      <a:srgbClr val="FF0000"/>
                    </a:solidFill>
                  </a:rPr>
                  <a:t> </a:t>
                </a:r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12768" cy="1264962"/>
              </a:xfrm>
              <a:prstGeom prst="rect">
                <a:avLst/>
              </a:prstGeom>
              <a:blipFill>
                <a:blip r:embed="rId3"/>
                <a:stretch>
                  <a:fillRect l="-794" t="-288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2DCC61B-F169-2C6B-733E-9444F660D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29941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9F3EA6-39F8-4951-8904-2A611D4B9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73E8AE-BFD3-47CA-BD69-5CED355C1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409" y="1463675"/>
            <a:ext cx="7239000" cy="4846638"/>
          </a:xfrm>
        </p:spPr>
        <p:txBody>
          <a:bodyPr/>
          <a:lstStyle/>
          <a:p>
            <a:r>
              <a:rPr lang="nl-NL" dirty="0"/>
              <a:t>Standaard: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Hoe weet je of je moet delen of vermenigvuldigen?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1353C5B-F8BE-4B04-B8D5-4F63051EBB04}"/>
              </a:ext>
            </a:extLst>
          </p:cNvPr>
          <p:cNvSpPr txBox="1"/>
          <p:nvPr/>
        </p:nvSpPr>
        <p:spPr>
          <a:xfrm>
            <a:off x="484676" y="3033363"/>
            <a:ext cx="1152128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ZIJDE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FFCD71-2452-4BBF-8F61-3C0E0D46B02E}"/>
              </a:ext>
            </a:extLst>
          </p:cNvPr>
          <p:cNvSpPr txBox="1"/>
          <p:nvPr/>
        </p:nvSpPr>
        <p:spPr>
          <a:xfrm>
            <a:off x="1819537" y="3007058"/>
            <a:ext cx="317394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=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A78966E-232A-478F-BE3F-B9471CE0A5F1}"/>
              </a:ext>
            </a:extLst>
          </p:cNvPr>
          <p:cNvSpPr txBox="1"/>
          <p:nvPr/>
        </p:nvSpPr>
        <p:spPr>
          <a:xfrm>
            <a:off x="2335037" y="3025120"/>
            <a:ext cx="1362337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HET GETAL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3787465-DF7C-4C9D-80FC-F5A94F0E9F37}"/>
              </a:ext>
            </a:extLst>
          </p:cNvPr>
          <p:cNvSpPr txBox="1"/>
          <p:nvPr/>
        </p:nvSpPr>
        <p:spPr>
          <a:xfrm>
            <a:off x="5722278" y="2999270"/>
            <a:ext cx="1728192" cy="3693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 FUNCTIE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1A673AA1-9646-4104-A5B7-45993D21BB2B}"/>
              </a:ext>
            </a:extLst>
          </p:cNvPr>
          <p:cNvSpPr txBox="1"/>
          <p:nvPr/>
        </p:nvSpPr>
        <p:spPr>
          <a:xfrm flipH="1">
            <a:off x="3987124" y="2868558"/>
            <a:ext cx="1568964" cy="6463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Delen/vermenigvuldigen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95E01FA3-5B53-48F5-ADBB-B35265DAB1AC}"/>
              </a:ext>
            </a:extLst>
          </p:cNvPr>
          <p:cNvSpPr txBox="1"/>
          <p:nvPr/>
        </p:nvSpPr>
        <p:spPr>
          <a:xfrm>
            <a:off x="3275856" y="2130455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9906637F-FA12-EA50-A483-10C533B07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8674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p:sp>
        <p:nvSpPr>
          <p:cNvPr id="12" name="Tekstvak 11"/>
          <p:cNvSpPr txBox="1"/>
          <p:nvPr/>
        </p:nvSpPr>
        <p:spPr>
          <a:xfrm>
            <a:off x="885078" y="1727701"/>
            <a:ext cx="691276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i="1" dirty="0"/>
              <a:t>Tan 30</a:t>
            </a:r>
            <a:r>
              <a:rPr lang="nl-NL" sz="3200" i="1" baseline="30000" dirty="0"/>
              <a:t>o</a:t>
            </a:r>
            <a:r>
              <a:rPr lang="nl-NL" sz="3200" i="1" dirty="0"/>
              <a:t> =  DE </a:t>
            </a:r>
          </a:p>
          <a:p>
            <a:r>
              <a:rPr lang="nl-NL" sz="3200" i="1" dirty="0"/>
              <a:t>                 7 </a:t>
            </a:r>
          </a:p>
          <a:p>
            <a:endParaRPr lang="nl-NL" sz="3200" dirty="0"/>
          </a:p>
          <a:p>
            <a:r>
              <a:rPr lang="nl-NL" sz="4400" dirty="0"/>
              <a:t>DE = 7      Tan(30)</a:t>
            </a:r>
          </a:p>
          <a:p>
            <a:endParaRPr lang="nl-NL" sz="1400" dirty="0">
              <a:solidFill>
                <a:srgbClr val="FF0000"/>
              </a:solidFill>
            </a:endParaRPr>
          </a:p>
          <a:p>
            <a:endParaRPr lang="nl-NL" sz="1400" dirty="0">
              <a:solidFill>
                <a:srgbClr val="FF0000"/>
              </a:solidFill>
            </a:endParaRPr>
          </a:p>
          <a:p>
            <a:endParaRPr lang="nl-NL" sz="1200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3059832" y="2276872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vak 20">
            <a:extLst>
              <a:ext uri="{FF2B5EF4-FFF2-40B4-BE49-F238E27FC236}">
                <a16:creationId xmlns:a16="http://schemas.microsoft.com/office/drawing/2014/main" id="{1C086E64-6B54-4D49-B640-C0906DA44C1A}"/>
              </a:ext>
            </a:extLst>
          </p:cNvPr>
          <p:cNvSpPr txBox="1"/>
          <p:nvPr/>
        </p:nvSpPr>
        <p:spPr>
          <a:xfrm>
            <a:off x="4044811" y="2420888"/>
            <a:ext cx="3492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ONDERDELEN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FF52C0DC-BB1B-4CE3-8E86-C024CD249B4C}"/>
              </a:ext>
            </a:extLst>
          </p:cNvPr>
          <p:cNvSpPr txBox="1"/>
          <p:nvPr/>
        </p:nvSpPr>
        <p:spPr>
          <a:xfrm flipH="1">
            <a:off x="2862086" y="3356992"/>
            <a:ext cx="468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X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B7183CB-9986-A8E6-391D-85ABE6FB9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38436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</a:t>
            </a:r>
            <a:r>
              <a:rPr lang="nl-NL" dirty="0" err="1"/>
              <a:t>REkenen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645387" y="497945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7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30</a:t>
            </a:r>
            <a:r>
              <a:rPr lang="nl-NL" baseline="30000" dirty="0"/>
              <a:t>o</a:t>
            </a:r>
            <a:endParaRPr lang="nl-NL" dirty="0"/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Tan (30) =  DE </a:t>
            </a:r>
          </a:p>
          <a:p>
            <a:r>
              <a:rPr lang="nl-NL" i="1" dirty="0"/>
              <a:t>                 7 </a:t>
            </a:r>
          </a:p>
          <a:p>
            <a:endParaRPr lang="nl-NL" i="1" dirty="0"/>
          </a:p>
          <a:p>
            <a:r>
              <a:rPr lang="nl-NL" dirty="0"/>
              <a:t>DE =  7 x tan(30)</a:t>
            </a:r>
          </a:p>
          <a:p>
            <a:r>
              <a:rPr lang="nl-NL" b="1" dirty="0">
                <a:solidFill>
                  <a:srgbClr val="FF0000"/>
                </a:solidFill>
              </a:rPr>
              <a:t>DE = 4,0</a:t>
            </a: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BA78DA3-71AE-C628-2841-28A301CB5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851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2289C41-5E50-9798-5BA2-6B23A44A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470425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91684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852061" y="342900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47764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97402" y="4456563"/>
            <a:ext cx="601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/>
              <a:t>?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65E93F6-9B22-469C-FB4B-9C92B9B8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643099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0525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564160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349171" y="516411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1338BA2A-5041-01EF-A5C4-03B21E6C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74978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1381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498246" y="3996293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09490" cy="1062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O</a:t>
                </a:r>
                <a:r>
                  <a:rPr lang="nl-NL" i="1" dirty="0"/>
                  <a:t> is 8, 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S</a:t>
                </a:r>
                <a:r>
                  <a:rPr lang="nl-NL" i="1" dirty="0"/>
                  <a:t> is 12. De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 OS</a:t>
                </a:r>
                <a:r>
                  <a:rPr lang="nl-NL" i="1" dirty="0"/>
                  <a:t> zit in SOS, dus de SINUS.</a:t>
                </a:r>
              </a:p>
              <a:p>
                <a:endParaRPr lang="nl-NL" i="1" dirty="0"/>
              </a:p>
              <a:p>
                <a:r>
                  <a:rPr lang="nl-NL" b="1" dirty="0">
                    <a:solidFill>
                      <a:schemeClr val="tx1"/>
                    </a:solidFill>
                  </a:rPr>
                  <a:t>Sinus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𝑶𝒗𝒆𝒓𝒔𝒕𝒂𝒂𝒏𝒅𝒆</m:t>
                        </m:r>
                      </m:num>
                      <m:den>
                        <m:r>
                          <a:rPr lang="nl-NL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𝑺𝒄𝒉𝒖𝒊𝒏𝒆</m:t>
                        </m:r>
                      </m:den>
                    </m:f>
                    <m:r>
                      <a:rPr lang="nl-NL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b="1" dirty="0">
                    <a:solidFill>
                      <a:schemeClr val="tx1"/>
                    </a:solidFill>
                  </a:rPr>
                  <a:t> dus </a:t>
                </a:r>
                <a:r>
                  <a:rPr lang="nl-NL" b="1" dirty="0">
                    <a:solidFill>
                      <a:srgbClr val="FF0000"/>
                    </a:solidFill>
                  </a:rPr>
                  <a:t>sinus F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nl-N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den>
                    </m:f>
                    <m:r>
                      <a:rPr lang="nl-NL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09490" cy="1062535"/>
              </a:xfrm>
              <a:prstGeom prst="rect">
                <a:avLst/>
              </a:prstGeom>
              <a:blipFill>
                <a:blip r:embed="rId3"/>
                <a:stretch>
                  <a:fillRect l="-794" t="-3429" b="-571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9E7A75D-55C6-A394-D305-7C2869FDB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4814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Rekenen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230736" y="376579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12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2608497" y="3947971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13291" y="1628800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/>
              <a:t>Sin</a:t>
            </a:r>
            <a:r>
              <a:rPr lang="nl-NL" i="1" dirty="0"/>
              <a:t> </a:t>
            </a:r>
            <a:r>
              <a:rPr lang="nl-NL" i="1" dirty="0">
                <a:sym typeface="Symbol"/>
              </a:rPr>
              <a:t> F</a:t>
            </a:r>
            <a:r>
              <a:rPr lang="nl-NL" i="1" dirty="0"/>
              <a:t> =   8 </a:t>
            </a:r>
          </a:p>
          <a:p>
            <a:r>
              <a:rPr lang="nl-NL" i="1" dirty="0"/>
              <a:t>                12 </a:t>
            </a:r>
          </a:p>
          <a:p>
            <a:endParaRPr lang="nl-NL" i="1" dirty="0"/>
          </a:p>
          <a:p>
            <a:r>
              <a:rPr lang="nl-NL" i="1" dirty="0">
                <a:sym typeface="Symbol"/>
              </a:rPr>
              <a:t> F</a:t>
            </a:r>
            <a:r>
              <a:rPr lang="nl-NL" dirty="0"/>
              <a:t> = Sin</a:t>
            </a:r>
            <a:r>
              <a:rPr lang="nl-NL" baseline="30000" dirty="0"/>
              <a:t>-1</a:t>
            </a:r>
            <a:r>
              <a:rPr lang="nl-NL" dirty="0"/>
              <a:t>(8:12)</a:t>
            </a:r>
          </a:p>
          <a:p>
            <a:r>
              <a:rPr lang="nl-NL" i="1" dirty="0">
                <a:solidFill>
                  <a:srgbClr val="FF0000"/>
                </a:solidFill>
                <a:sym typeface="Symbol"/>
              </a:rPr>
              <a:t> F</a:t>
            </a:r>
            <a:r>
              <a:rPr lang="nl-NL" i="1" dirty="0">
                <a:solidFill>
                  <a:srgbClr val="FF0000"/>
                </a:solidFill>
              </a:rPr>
              <a:t> </a:t>
            </a:r>
            <a:r>
              <a:rPr lang="nl-NL" b="1" dirty="0">
                <a:solidFill>
                  <a:srgbClr val="FF0000"/>
                </a:solidFill>
              </a:rPr>
              <a:t> = 42</a:t>
            </a:r>
            <a:r>
              <a:rPr lang="nl-NL" b="1" baseline="30000" dirty="0">
                <a:solidFill>
                  <a:srgbClr val="FF0000"/>
                </a:solidFill>
              </a:rPr>
              <a:t>0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2D1CE56-BBE3-86E7-3190-B4F9DC6F3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4171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  <a:p>
            <a:r>
              <a:rPr lang="nl-NL" dirty="0"/>
              <a:t>2. SOA</a:t>
            </a:r>
          </a:p>
          <a:p>
            <a:r>
              <a:rPr lang="nl-NL" dirty="0"/>
              <a:t>3. SOS CAS TOA</a:t>
            </a:r>
          </a:p>
          <a:p>
            <a:r>
              <a:rPr lang="nl-NL" dirty="0"/>
              <a:t>4. Rekenen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9232464-15D1-F0EF-AF58-FBD3D161F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535435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1. Schets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91684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3852061" y="342900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823177" y="500857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497402" y="4456563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60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DA56816-387F-AC59-0E42-8746FF09A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41941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2. Soa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7039" y="3192184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0525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3664594" y="4933196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60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213" y="4458247"/>
            <a:ext cx="749873" cy="749873"/>
          </a:xfrm>
          <a:prstGeom prst="rect">
            <a:avLst/>
          </a:prstGeom>
        </p:spPr>
      </p:pic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349171" y="516411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428757" y="3852565"/>
            <a:ext cx="40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O</a:t>
            </a:r>
          </a:p>
        </p:txBody>
      </p:sp>
      <p:sp>
        <p:nvSpPr>
          <p:cNvPr id="12" name="Tijdelijke aanduiding voor voettekst 11">
            <a:extLst>
              <a:ext uri="{FF2B5EF4-FFF2-40B4-BE49-F238E27FC236}">
                <a16:creationId xmlns:a16="http://schemas.microsoft.com/office/drawing/2014/main" id="{96A2D917-705B-75A6-C8F5-30D4B9CF0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683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3. </a:t>
            </a:r>
            <a:r>
              <a:rPr lang="nl-NL" dirty="0" err="1"/>
              <a:t>Sos</a:t>
            </a:r>
            <a:r>
              <a:rPr lang="nl-NL" dirty="0"/>
              <a:t> </a:t>
            </a:r>
            <a:r>
              <a:rPr lang="nl-NL" dirty="0" err="1"/>
              <a:t>cas</a:t>
            </a:r>
            <a:r>
              <a:rPr lang="nl-NL" dirty="0"/>
              <a:t> </a:t>
            </a:r>
            <a:r>
              <a:rPr lang="nl-NL" dirty="0" err="1"/>
              <a:t>toa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88196" y="315906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313813" y="3833595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221474" y="4977683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60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/>
              <p:cNvSpPr txBox="1"/>
              <p:nvPr/>
            </p:nvSpPr>
            <p:spPr>
              <a:xfrm>
                <a:off x="614838" y="1600019"/>
                <a:ext cx="6912768" cy="1732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l-NL" i="1" dirty="0"/>
                  <a:t>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A</a:t>
                </a:r>
                <a:r>
                  <a:rPr lang="nl-NL" i="1" dirty="0"/>
                  <a:t> is 8, de 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S</a:t>
                </a:r>
                <a:r>
                  <a:rPr lang="nl-NL" i="1" dirty="0"/>
                  <a:t> is ?. De</a:t>
                </a:r>
                <a:r>
                  <a:rPr lang="nl-NL" b="1" i="1" dirty="0">
                    <a:solidFill>
                      <a:srgbClr val="FF0000"/>
                    </a:solidFill>
                  </a:rPr>
                  <a:t> AS</a:t>
                </a:r>
                <a:r>
                  <a:rPr lang="nl-NL" i="1" dirty="0"/>
                  <a:t> zit in CAS, dus de COSINUS.</a:t>
                </a:r>
              </a:p>
              <a:p>
                <a:endParaRPr lang="nl-NL" i="1" dirty="0"/>
              </a:p>
              <a:p>
                <a:r>
                  <a:rPr lang="nl-NL" b="1" dirty="0"/>
                  <a:t>Cosinus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1" i="1" smtClean="0">
                            <a:latin typeface="Cambria Math" panose="02040503050406030204" pitchFamily="18" charset="0"/>
                          </a:rPr>
                          <m:t>𝑨𝒂𝒏𝒍𝒊𝒈𝒈𝒆𝒏</m:t>
                        </m:r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𝒅𝒆</m:t>
                        </m:r>
                      </m:num>
                      <m:den>
                        <m:r>
                          <a:rPr lang="nl-NL" b="1" i="1">
                            <a:latin typeface="Cambria Math" panose="02040503050406030204" pitchFamily="18" charset="0"/>
                          </a:rPr>
                          <m:t>𝑺𝒄𝒉𝒖𝒊𝒏𝒆</m:t>
                        </m:r>
                      </m:den>
                    </m:f>
                    <m:r>
                      <a:rPr lang="nl-NL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l-NL" b="1" dirty="0"/>
                  <a:t> dus </a:t>
                </a:r>
                <a:r>
                  <a:rPr lang="nl-NL" b="1" dirty="0">
                    <a:solidFill>
                      <a:srgbClr val="FF0000"/>
                    </a:solidFill>
                  </a:rPr>
                  <a:t>cosinus (60)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𝟖</m:t>
                        </m:r>
                      </m:num>
                      <m:den>
                        <m:r>
                          <a:rPr lang="nl-NL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𝑫𝑭</m:t>
                        </m:r>
                      </m:den>
                    </m:f>
                    <m:r>
                      <a:rPr lang="nl-NL" sz="24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nl-NL" sz="2400" b="1" dirty="0"/>
              </a:p>
              <a:p>
                <a:endParaRPr lang="nl-NL" b="1" dirty="0">
                  <a:solidFill>
                    <a:srgbClr val="FF0000"/>
                  </a:solidFill>
                </a:endParaRPr>
              </a:p>
              <a:p>
                <a:r>
                  <a:rPr lang="nl-NL" b="1" dirty="0">
                    <a:solidFill>
                      <a:srgbClr val="FF0000"/>
                    </a:solidFill>
                  </a:rPr>
                  <a:t>	   </a:t>
                </a:r>
              </a:p>
            </p:txBody>
          </p:sp>
        </mc:Choice>
        <mc:Fallback xmlns="">
          <p:sp>
            <p:nvSpPr>
              <p:cNvPr id="12" name="Tekstvak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38" y="1600019"/>
                <a:ext cx="6912768" cy="1732077"/>
              </a:xfrm>
              <a:prstGeom prst="rect">
                <a:avLst/>
              </a:prstGeom>
              <a:blipFill>
                <a:blip r:embed="rId3"/>
                <a:stretch>
                  <a:fillRect l="-794" t="-210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91E578D-C9DC-77B8-1C57-991DFE012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250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4. Rekenen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8249" y="3161240"/>
            <a:ext cx="2456901" cy="1743607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2564160" y="4856673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E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573003" y="290197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D</a:t>
            </a:r>
          </a:p>
        </p:txBody>
      </p:sp>
      <p:sp>
        <p:nvSpPr>
          <p:cNvPr id="7" name="Tekstvak 6"/>
          <p:cNvSpPr txBox="1"/>
          <p:nvPr/>
        </p:nvSpPr>
        <p:spPr>
          <a:xfrm>
            <a:off x="5305150" y="479478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F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4230736" y="3765790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?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301850" y="4904248"/>
            <a:ext cx="449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8</a:t>
            </a:r>
          </a:p>
        </p:txBody>
      </p:sp>
      <p:sp>
        <p:nvSpPr>
          <p:cNvPr id="10" name="Tekstvak 9"/>
          <p:cNvSpPr txBox="1"/>
          <p:nvPr/>
        </p:nvSpPr>
        <p:spPr>
          <a:xfrm>
            <a:off x="4283968" y="4507421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60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3995936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S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3891202" y="502345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A</a:t>
            </a:r>
          </a:p>
        </p:txBody>
      </p:sp>
      <p:sp>
        <p:nvSpPr>
          <p:cNvPr id="14" name="Tekstvak 13"/>
          <p:cNvSpPr txBox="1"/>
          <p:nvPr/>
        </p:nvSpPr>
        <p:spPr>
          <a:xfrm>
            <a:off x="2352277" y="381162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/>
              <a:t>O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539552" y="1650527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 err="1"/>
              <a:t>Cos</a:t>
            </a:r>
            <a:r>
              <a:rPr lang="nl-NL" i="1" dirty="0"/>
              <a:t>(60) =  8 </a:t>
            </a:r>
          </a:p>
          <a:p>
            <a:r>
              <a:rPr lang="nl-NL" i="1" dirty="0"/>
              <a:t>               DF </a:t>
            </a:r>
          </a:p>
          <a:p>
            <a:endParaRPr lang="nl-NL" i="1" dirty="0"/>
          </a:p>
          <a:p>
            <a:r>
              <a:rPr lang="nl-NL" i="1" dirty="0">
                <a:sym typeface="Symbol"/>
              </a:rPr>
              <a:t>DF</a:t>
            </a:r>
            <a:r>
              <a:rPr lang="nl-NL" dirty="0"/>
              <a:t> = 8 : </a:t>
            </a:r>
            <a:r>
              <a:rPr lang="nl-NL" dirty="0" err="1"/>
              <a:t>Cos</a:t>
            </a:r>
            <a:r>
              <a:rPr lang="nl-NL" dirty="0"/>
              <a:t>(60)</a:t>
            </a:r>
          </a:p>
          <a:p>
            <a:r>
              <a:rPr lang="nl-NL" i="1" dirty="0">
                <a:solidFill>
                  <a:srgbClr val="FF0000"/>
                </a:solidFill>
                <a:sym typeface="Symbol"/>
              </a:rPr>
              <a:t>DF = 16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16" name="Rechte verbindingslijn 15"/>
          <p:cNvCxnSpPr/>
          <p:nvPr/>
        </p:nvCxnSpPr>
        <p:spPr>
          <a:xfrm>
            <a:off x="1626173" y="1919781"/>
            <a:ext cx="27030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fbeelding 2">
            <a:extLst>
              <a:ext uri="{FF2B5EF4-FFF2-40B4-BE49-F238E27FC236}">
                <a16:creationId xmlns:a16="http://schemas.microsoft.com/office/drawing/2014/main" id="{46F90D58-E8E9-4302-B4AA-08EB6FC99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926" y="691384"/>
            <a:ext cx="3438326" cy="2578745"/>
          </a:xfrm>
          <a:prstGeom prst="rect">
            <a:avLst/>
          </a:prstGeom>
        </p:spPr>
      </p:pic>
      <p:sp>
        <p:nvSpPr>
          <p:cNvPr id="15" name="Tijdelijke aanduiding voor voettekst 14">
            <a:extLst>
              <a:ext uri="{FF2B5EF4-FFF2-40B4-BE49-F238E27FC236}">
                <a16:creationId xmlns:a16="http://schemas.microsoft.com/office/drawing/2014/main" id="{0DC27BE3-25D1-41E6-EE5E-8ABB5AB0F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4828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905E07-6671-4D2C-B1CA-7B180F4E3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OMG – TMI!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7C99E1-5059-4FD4-9EC4-5BC03C453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Wat nu als je heel veel cijfers hebt?</a:t>
            </a:r>
          </a:p>
          <a:p>
            <a:endParaRPr lang="nl-NL" dirty="0"/>
          </a:p>
          <a:p>
            <a:r>
              <a:rPr lang="nl-NL" dirty="0"/>
              <a:t>Dan heb je heel veel mogelijkheden!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Sinus, cosinus, tangens…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B8D05A6-EE87-4383-8476-E5DFADF09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616178">
            <a:off x="3042711" y="3969621"/>
            <a:ext cx="2456901" cy="174360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7C728CE5-D5EA-41DF-AB9B-8C87E935D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4365852"/>
            <a:ext cx="597460" cy="493819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8E9B8CC-CD6D-4AA4-9635-DAFC5289F5A6}"/>
              </a:ext>
            </a:extLst>
          </p:cNvPr>
          <p:cNvSpPr txBox="1"/>
          <p:nvPr/>
        </p:nvSpPr>
        <p:spPr>
          <a:xfrm>
            <a:off x="3970325" y="5063609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5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FD2BA0F-403F-40E8-BFA8-3140C8CDB2E9}"/>
              </a:ext>
            </a:extLst>
          </p:cNvPr>
          <p:cNvSpPr txBox="1"/>
          <p:nvPr/>
        </p:nvSpPr>
        <p:spPr>
          <a:xfrm>
            <a:off x="3203848" y="3663712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3,2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4DF5399-1671-48BC-B297-109A380CA7C0}"/>
              </a:ext>
            </a:extLst>
          </p:cNvPr>
          <p:cNvSpPr txBox="1"/>
          <p:nvPr/>
        </p:nvSpPr>
        <p:spPr>
          <a:xfrm>
            <a:off x="5330014" y="3797802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?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44E9A70B-1BED-4448-87E8-02BAF1CD9918}"/>
              </a:ext>
            </a:extLst>
          </p:cNvPr>
          <p:cNvCxnSpPr/>
          <p:nvPr/>
        </p:nvCxnSpPr>
        <p:spPr>
          <a:xfrm>
            <a:off x="4572000" y="3611983"/>
            <a:ext cx="144017" cy="1620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F88AC10D-AD90-4666-A63D-43362FE9642F}"/>
              </a:ext>
            </a:extLst>
          </p:cNvPr>
          <p:cNvCxnSpPr>
            <a:cxnSpLocks/>
          </p:cNvCxnSpPr>
          <p:nvPr/>
        </p:nvCxnSpPr>
        <p:spPr>
          <a:xfrm flipV="1">
            <a:off x="4716017" y="3611983"/>
            <a:ext cx="204907" cy="1620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D875C9EB-0B7D-414B-9FF6-F58365684A02}"/>
              </a:ext>
            </a:extLst>
          </p:cNvPr>
          <p:cNvSpPr txBox="1"/>
          <p:nvPr/>
        </p:nvSpPr>
        <p:spPr>
          <a:xfrm>
            <a:off x="3176443" y="4428095"/>
            <a:ext cx="601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 30</a:t>
            </a:r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3CB0F044-7E35-408D-78BB-8943660B3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68534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Soms zit een hoek in 2 (of meer) driehoeken.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B94670FC-70A4-4A95-ACD8-DAE42C4AB1C7}"/>
              </a:ext>
            </a:extLst>
          </p:cNvPr>
          <p:cNvCxnSpPr>
            <a:endCxn id="4" idx="3"/>
          </p:cNvCxnSpPr>
          <p:nvPr/>
        </p:nvCxnSpPr>
        <p:spPr>
          <a:xfrm>
            <a:off x="3995317" y="2824480"/>
            <a:ext cx="619" cy="277278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6DE42D61-3C64-4074-B80A-85B30BE62484}"/>
              </a:ext>
            </a:extLst>
          </p:cNvPr>
          <p:cNvCxnSpPr/>
          <p:nvPr/>
        </p:nvCxnSpPr>
        <p:spPr>
          <a:xfrm flipH="1">
            <a:off x="1547664" y="5597264"/>
            <a:ext cx="246348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88D87531-A5D6-4483-8327-99FB726E0BC8}"/>
              </a:ext>
            </a:extLst>
          </p:cNvPr>
          <p:cNvCxnSpPr>
            <a:endCxn id="4" idx="0"/>
          </p:cNvCxnSpPr>
          <p:nvPr/>
        </p:nvCxnSpPr>
        <p:spPr>
          <a:xfrm flipV="1">
            <a:off x="1547664" y="2708920"/>
            <a:ext cx="2448272" cy="2888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D60AE3-E6DE-41A3-8862-928FD5F90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09632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DC79A0-5FED-4612-A0CA-58C348E74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Notatie van Hoeken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95562E-7C19-43D9-864F-4C2E8C65CA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 dirty="0"/>
              <a:t>Middelste letter is de hoek in de driehoek van de 3 letters.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45188419-6837-4200-B1D6-5DC9F3D394B6}"/>
              </a:ext>
            </a:extLst>
          </p:cNvPr>
          <p:cNvSpPr/>
          <p:nvPr/>
        </p:nvSpPr>
        <p:spPr>
          <a:xfrm>
            <a:off x="1547664" y="2708920"/>
            <a:ext cx="4896544" cy="2888344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4499A1C6-F73B-4A85-AFCD-8D7097A30F4D}"/>
              </a:ext>
            </a:extLst>
          </p:cNvPr>
          <p:cNvCxnSpPr>
            <a:cxnSpLocks/>
          </p:cNvCxnSpPr>
          <p:nvPr/>
        </p:nvCxnSpPr>
        <p:spPr>
          <a:xfrm>
            <a:off x="3995317" y="2781695"/>
            <a:ext cx="0" cy="2888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610D109D-218D-416F-B4E6-A6F9E3709EDE}"/>
              </a:ext>
            </a:extLst>
          </p:cNvPr>
          <p:cNvSpPr txBox="1"/>
          <p:nvPr/>
        </p:nvSpPr>
        <p:spPr>
          <a:xfrm>
            <a:off x="1123764" y="548170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D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59E0A7B-3D03-44EE-8F28-CD2E299C91D9}"/>
              </a:ext>
            </a:extLst>
          </p:cNvPr>
          <p:cNvSpPr txBox="1"/>
          <p:nvPr/>
        </p:nvSpPr>
        <p:spPr>
          <a:xfrm>
            <a:off x="3833918" y="5602236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S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610052A-E74D-47E0-BA0D-18936A06002D}"/>
              </a:ext>
            </a:extLst>
          </p:cNvPr>
          <p:cNvSpPr txBox="1"/>
          <p:nvPr/>
        </p:nvSpPr>
        <p:spPr>
          <a:xfrm>
            <a:off x="3752664" y="2112675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F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4A9FBBA-17F2-4E98-BAF5-12746E0AA269}"/>
              </a:ext>
            </a:extLst>
          </p:cNvPr>
          <p:cNvSpPr txBox="1"/>
          <p:nvPr/>
        </p:nvSpPr>
        <p:spPr>
          <a:xfrm>
            <a:off x="6544072" y="5372494"/>
            <a:ext cx="648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/>
              <a:t>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560C406-6C73-4933-AE61-363A51E518A3}"/>
              </a:ext>
            </a:extLst>
          </p:cNvPr>
          <p:cNvSpPr txBox="1"/>
          <p:nvPr/>
        </p:nvSpPr>
        <p:spPr>
          <a:xfrm>
            <a:off x="5660883" y="322950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CC00CC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CC00CC"/>
                </a:solidFill>
              </a:rPr>
              <a:t>EFS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89CE6D7-59F5-42E4-A1DD-875B956B6AC4}"/>
              </a:ext>
            </a:extLst>
          </p:cNvPr>
          <p:cNvSpPr txBox="1"/>
          <p:nvPr/>
        </p:nvSpPr>
        <p:spPr>
          <a:xfrm>
            <a:off x="1739193" y="2562870"/>
            <a:ext cx="16665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 </a:t>
            </a:r>
            <a:r>
              <a:rPr lang="nl-NL" sz="2800" b="1" dirty="0">
                <a:solidFill>
                  <a:srgbClr val="FF0000"/>
                </a:solidFill>
                <a:sym typeface="Symbol" panose="05050102010706020507" pitchFamily="18" charset="2"/>
              </a:rPr>
              <a:t> </a:t>
            </a:r>
            <a:r>
              <a:rPr lang="nl-NL" sz="2800" dirty="0">
                <a:solidFill>
                  <a:srgbClr val="FF0000"/>
                </a:solidFill>
                <a:sym typeface="Symbol" panose="05050102010706020507" pitchFamily="18" charset="2"/>
              </a:rPr>
              <a:t>S</a:t>
            </a:r>
            <a:r>
              <a:rPr lang="nl-NL" sz="2800" dirty="0">
                <a:solidFill>
                  <a:srgbClr val="FF0000"/>
                </a:solidFill>
              </a:rPr>
              <a:t>FD</a:t>
            </a:r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85CF6E9E-9160-4F0C-B248-9939748572D2}"/>
              </a:ext>
            </a:extLst>
          </p:cNvPr>
          <p:cNvCxnSpPr>
            <a:cxnSpLocks/>
          </p:cNvCxnSpPr>
          <p:nvPr/>
        </p:nvCxnSpPr>
        <p:spPr>
          <a:xfrm flipH="1" flipV="1">
            <a:off x="4252335" y="3173031"/>
            <a:ext cx="1584183" cy="4050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80171F76-382D-4737-B5B4-DC6D4C4C92C6}"/>
              </a:ext>
            </a:extLst>
          </p:cNvPr>
          <p:cNvCxnSpPr/>
          <p:nvPr/>
        </p:nvCxnSpPr>
        <p:spPr>
          <a:xfrm>
            <a:off x="3131840" y="2824480"/>
            <a:ext cx="702078" cy="3485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kstvak 16">
            <a:extLst>
              <a:ext uri="{FF2B5EF4-FFF2-40B4-BE49-F238E27FC236}">
                <a16:creationId xmlns:a16="http://schemas.microsoft.com/office/drawing/2014/main" id="{A49EF239-7E3D-4274-90E0-F7038833631F}"/>
              </a:ext>
            </a:extLst>
          </p:cNvPr>
          <p:cNvSpPr txBox="1"/>
          <p:nvPr/>
        </p:nvSpPr>
        <p:spPr>
          <a:xfrm>
            <a:off x="3725904" y="2879332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1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70D14907-8F07-459A-B1DC-8082E2459E15}"/>
              </a:ext>
            </a:extLst>
          </p:cNvPr>
          <p:cNvSpPr txBox="1"/>
          <p:nvPr/>
        </p:nvSpPr>
        <p:spPr>
          <a:xfrm>
            <a:off x="4011151" y="2890946"/>
            <a:ext cx="2340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2</a:t>
            </a: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81082C68-9F32-4512-BECD-46DD9CA1FF4C}"/>
              </a:ext>
            </a:extLst>
          </p:cNvPr>
          <p:cNvCxnSpPr/>
          <p:nvPr/>
        </p:nvCxnSpPr>
        <p:spPr>
          <a:xfrm>
            <a:off x="3995317" y="2824480"/>
            <a:ext cx="0" cy="277278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Rechte verbindingslijn 18">
            <a:extLst>
              <a:ext uri="{FF2B5EF4-FFF2-40B4-BE49-F238E27FC236}">
                <a16:creationId xmlns:a16="http://schemas.microsoft.com/office/drawing/2014/main" id="{327CEAFA-0346-4ACA-90CD-024547D851FA}"/>
              </a:ext>
            </a:extLst>
          </p:cNvPr>
          <p:cNvCxnSpPr>
            <a:endCxn id="4" idx="4"/>
          </p:cNvCxnSpPr>
          <p:nvPr/>
        </p:nvCxnSpPr>
        <p:spPr>
          <a:xfrm>
            <a:off x="4011151" y="5597264"/>
            <a:ext cx="2433057" cy="0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ECBBEB0B-4E1F-4836-9BF6-A125B98F20BC}"/>
              </a:ext>
            </a:extLst>
          </p:cNvPr>
          <p:cNvCxnSpPr>
            <a:stCxn id="4" idx="0"/>
            <a:endCxn id="4" idx="4"/>
          </p:cNvCxnSpPr>
          <p:nvPr/>
        </p:nvCxnSpPr>
        <p:spPr>
          <a:xfrm>
            <a:off x="3995936" y="2708920"/>
            <a:ext cx="2448272" cy="2888344"/>
          </a:xfrm>
          <a:prstGeom prst="line">
            <a:avLst/>
          </a:prstGeom>
          <a:ln>
            <a:solidFill>
              <a:srgbClr val="CC00CC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5B1389-1653-B37C-21C0-E6322B0D3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16108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B5B72-1D71-4D47-98EA-CF8CEE1A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Wanneer welk stuk gereedschap?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8FFC2D-C7A6-4E16-82F9-2935A0E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Hoekensom driehoeken.</a:t>
            </a:r>
          </a:p>
          <a:p>
            <a:r>
              <a:rPr lang="nl-NL" dirty="0"/>
              <a:t>Pythagoras.</a:t>
            </a:r>
          </a:p>
          <a:p>
            <a:r>
              <a:rPr lang="nl-NL" dirty="0"/>
              <a:t>SOSCASTOA.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9FFADE-203E-4A39-8478-616A32355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2348880"/>
            <a:ext cx="3799111" cy="379911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C2D650D-5F26-4612-9C0C-97586416B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803300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B5B72-1D71-4D47-98EA-CF8CEE1A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Hoek berekenen?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8FFC2D-C7A6-4E16-82F9-2935A0E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Hoekensom driehoeken, als je al een hoek weet.</a:t>
            </a:r>
          </a:p>
          <a:p>
            <a:endParaRPr lang="nl-NL" dirty="0"/>
          </a:p>
          <a:p>
            <a:r>
              <a:rPr lang="nl-NL" dirty="0"/>
              <a:t>SOSCASTOA, als je twee </a:t>
            </a:r>
            <a:r>
              <a:rPr lang="nl-NL"/>
              <a:t>zijdes weet.</a:t>
            </a: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9FFADE-203E-4A39-8478-616A32355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3717032"/>
            <a:ext cx="2595203" cy="2595203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2A40561-FDD4-033B-2E3D-83B3167CF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7920339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0B5B72-1D71-4D47-98EA-CF8CEE1A3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Zijde berekenen?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8FFC2D-C7A6-4E16-82F9-2935A0E53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Pythagoras, als je al 2 zijdes weet.</a:t>
            </a:r>
          </a:p>
          <a:p>
            <a:endParaRPr lang="nl-NL" dirty="0"/>
          </a:p>
          <a:p>
            <a:r>
              <a:rPr lang="nl-NL" dirty="0"/>
              <a:t>SOSCASTOA, als je een zijde en een hoek weet.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B9FFADE-203E-4A39-8478-616A32355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3058889"/>
            <a:ext cx="3799111" cy="3799111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8A8BF9-5D67-562F-5D10-71F63F91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596410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stelling van Pythagoras gebruik je: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Alleen voor </a:t>
            </a:r>
            <a:r>
              <a:rPr lang="nl-NL" dirty="0">
                <a:solidFill>
                  <a:srgbClr val="FF0000"/>
                </a:solidFill>
              </a:rPr>
              <a:t>rechthoek</a:t>
            </a:r>
            <a:r>
              <a:rPr lang="nl-NL" dirty="0"/>
              <a:t>ige driehoeken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schuine zijde te berekenen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Om de rechthoekzijdes te bereken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4405502"/>
            <a:ext cx="1524000" cy="1866900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4446637"/>
            <a:ext cx="2466975" cy="184785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238125"/>
            <a:ext cx="1495425" cy="13716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3A67506-73A5-8A32-B4FF-A96233E10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26568929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Opdracht: Bereken zijde BC.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340856"/>
            <a:ext cx="5558281" cy="3384376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1788959" y="3848378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076700" y="5927367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1752956" y="3848378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050199" y="5927367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BA7D175-9A2B-F968-185C-5F295F6E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5231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Werkschema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59476" y="1859089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0" name="Ovaal 9"/>
          <p:cNvSpPr/>
          <p:nvPr/>
        </p:nvSpPr>
        <p:spPr>
          <a:xfrm>
            <a:off x="4803781" y="908720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5931132" y="1859089"/>
            <a:ext cx="344283" cy="369332"/>
          </a:xfrm>
          <a:prstGeom prst="ellipse">
            <a:avLst/>
          </a:prstGeom>
          <a:noFill/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>
            <a:stCxn id="10" idx="4"/>
          </p:cNvCxnSpPr>
          <p:nvPr/>
        </p:nvCxnSpPr>
        <p:spPr>
          <a:xfrm flipH="1">
            <a:off x="3419872" y="1278052"/>
            <a:ext cx="1556051" cy="15748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/>
          <p:cNvCxnSpPr>
            <a:stCxn id="12" idx="3"/>
          </p:cNvCxnSpPr>
          <p:nvPr/>
        </p:nvCxnSpPr>
        <p:spPr>
          <a:xfrm flipH="1">
            <a:off x="3491880" y="2174334"/>
            <a:ext cx="2489671" cy="1110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24596F-0F77-6D80-BF7A-E9E27E62A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77913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25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25 = 5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LZ = 5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𝐿𝑍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432362" y="4088364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468560" y="630227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5</a:t>
            </a: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6296" y="3284984"/>
            <a:ext cx="310923" cy="310923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5235" y="188640"/>
            <a:ext cx="2743438" cy="1670449"/>
          </a:xfrm>
          <a:prstGeom prst="rect">
            <a:avLst/>
          </a:prstGeom>
        </p:spPr>
      </p:pic>
      <p:sp>
        <p:nvSpPr>
          <p:cNvPr id="9" name="Tekstvak 8"/>
          <p:cNvSpPr txBox="1"/>
          <p:nvPr/>
        </p:nvSpPr>
        <p:spPr>
          <a:xfrm>
            <a:off x="4803781" y="908720"/>
            <a:ext cx="27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3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943307" y="186221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5220072" y="278092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5" name="Tekstvak 14"/>
          <p:cNvSpPr txBox="1"/>
          <p:nvPr/>
        </p:nvSpPr>
        <p:spPr>
          <a:xfrm>
            <a:off x="5220072" y="3150260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16</a:t>
            </a:r>
          </a:p>
        </p:txBody>
      </p:sp>
      <p:sp>
        <p:nvSpPr>
          <p:cNvPr id="17" name="Tekstvak 16"/>
          <p:cNvSpPr txBox="1"/>
          <p:nvPr/>
        </p:nvSpPr>
        <p:spPr>
          <a:xfrm>
            <a:off x="5220072" y="349787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25</a:t>
            </a:r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B37A453B-1588-DBAF-17AC-DB889396E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084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778 -0.05811 L 0.42118 -0.425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3" grpId="0"/>
      <p:bldP spid="15" grpId="0"/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224510"/>
            <a:ext cx="7239000" cy="1143000"/>
          </a:xfrm>
        </p:spPr>
        <p:txBody>
          <a:bodyPr/>
          <a:lstStyle/>
          <a:p>
            <a:r>
              <a:rPr lang="nl-NL" dirty="0"/>
              <a:t>Pythagoras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Werkschema</a:t>
                </a: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dirty="0"/>
                  <a:t>Wortel van 45 =</a:t>
                </a:r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√ 45 = 6,7</a:t>
                </a:r>
              </a:p>
              <a:p>
                <a:r>
                  <a:rPr lang="nl-NL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KZ = 6,7</a:t>
                </a:r>
              </a:p>
              <a:p>
                <a14:m>
                  <m:oMath xmlns:m="http://schemas.openxmlformats.org/officeDocument/2006/math"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𝑂𝐹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𝑠𝑛𝑒𝑙𝑙𝑒𝑟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:       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𝐾𝑍</m:t>
                    </m:r>
                    <m:r>
                      <a:rPr lang="nl-NL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rad>
                      <m:radPr>
                        <m:degHide m:val="on"/>
                        <m:ctrlP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𝐿𝑍</m:t>
                        </m:r>
                        <m:r>
                          <a:rPr lang="nl-NL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nl-NL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𝐾𝑍</m:t>
                        </m:r>
                      </m:e>
                    </m:rad>
                    <m:r>
                      <a:rPr lang="nl-NL" baseline="30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nl-NL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endParaRPr lang="nl-NL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el 3"/>
          <p:cNvGraphicFramePr>
            <a:graphicFrameLocks noGrp="1"/>
          </p:cNvGraphicFramePr>
          <p:nvPr/>
        </p:nvGraphicFramePr>
        <p:xfrm>
          <a:off x="1111052" y="2348880"/>
          <a:ext cx="6096000" cy="14833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Naam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Lengte zijde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Kwadraat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Gekromde PIJL-OMLAAG 4"/>
          <p:cNvSpPr/>
          <p:nvPr/>
        </p:nvSpPr>
        <p:spPr>
          <a:xfrm rot="10800000">
            <a:off x="4076700" y="4033044"/>
            <a:ext cx="1575420" cy="62009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-612576" y="630227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>
                <a:solidFill>
                  <a:srgbClr val="FF0000"/>
                </a:solidFill>
              </a:rPr>
              <a:t>6,7</a:t>
            </a:r>
          </a:p>
        </p:txBody>
      </p:sp>
      <p:sp>
        <p:nvSpPr>
          <p:cNvPr id="8" name="Tekstvak 7"/>
          <p:cNvSpPr txBox="1"/>
          <p:nvPr/>
        </p:nvSpPr>
        <p:spPr>
          <a:xfrm>
            <a:off x="5220072" y="3070317"/>
            <a:ext cx="122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45 (</a:t>
            </a:r>
            <a:r>
              <a:rPr lang="nl-NL" sz="1200" dirty="0"/>
              <a:t>81-36)</a:t>
            </a:r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031" y="422935"/>
            <a:ext cx="2743438" cy="1670449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185612" y="888827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9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4937316" y="104701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6</a:t>
            </a:r>
          </a:p>
        </p:txBody>
      </p:sp>
      <p:sp>
        <p:nvSpPr>
          <p:cNvPr id="12" name="Ovaal 11"/>
          <p:cNvSpPr/>
          <p:nvPr/>
        </p:nvSpPr>
        <p:spPr>
          <a:xfrm>
            <a:off x="4888031" y="1047015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Ovaal 12"/>
          <p:cNvSpPr/>
          <p:nvPr/>
        </p:nvSpPr>
        <p:spPr>
          <a:xfrm>
            <a:off x="6229540" y="870816"/>
            <a:ext cx="355779" cy="36933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5" name="Rechte verbindingslijn met pijl 14"/>
          <p:cNvCxnSpPr/>
          <p:nvPr/>
        </p:nvCxnSpPr>
        <p:spPr>
          <a:xfrm flipH="1">
            <a:off x="3419872" y="1354229"/>
            <a:ext cx="1517444" cy="1478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Rechte verbindingslijn met pijl 16"/>
          <p:cNvCxnSpPr/>
          <p:nvPr/>
        </p:nvCxnSpPr>
        <p:spPr>
          <a:xfrm flipH="1">
            <a:off x="3563888" y="1224155"/>
            <a:ext cx="2665652" cy="2370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vak 13">
            <a:extLst>
              <a:ext uri="{FF2B5EF4-FFF2-40B4-BE49-F238E27FC236}">
                <a16:creationId xmlns:a16="http://schemas.microsoft.com/office/drawing/2014/main" id="{8CE85317-1F17-8493-08FF-1BB209B17613}"/>
              </a:ext>
            </a:extLst>
          </p:cNvPr>
          <p:cNvSpPr txBox="1"/>
          <p:nvPr/>
        </p:nvSpPr>
        <p:spPr>
          <a:xfrm>
            <a:off x="7307610" y="2631636"/>
            <a:ext cx="2880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</a:rPr>
              <a:t>_</a:t>
            </a:r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0D632669-50F4-E022-EC1A-5DD336686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63681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57 -0.11459 L 0.40139 -0.4821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48" y="-18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/>
      <p:bldP spid="12" grpId="0" animBg="1"/>
      <p:bldP spid="1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Hoekensom driehoeken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elke driehoek zijn de drie </a:t>
            </a:r>
            <a:r>
              <a:rPr lang="nl-NL"/>
              <a:t>hoeken opgeteld:…</a:t>
            </a:r>
            <a:endParaRPr lang="nl-N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828584"/>
            <a:ext cx="5040560" cy="335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2189E3-38B5-57F0-3CEB-EDF919FC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81080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SOSCASTOA Moeilijk?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0" y="2132856"/>
            <a:ext cx="5871107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D3F7807-3E59-25D3-5EC4-A08EEB179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427914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1478</Words>
  <Application>Microsoft Office PowerPoint</Application>
  <PresentationFormat>Diavoorstelling (4:3)</PresentationFormat>
  <Paragraphs>588</Paragraphs>
  <Slides>56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56</vt:i4>
      </vt:variant>
    </vt:vector>
  </HeadingPairs>
  <TitlesOfParts>
    <vt:vector size="64" baseType="lpstr">
      <vt:lpstr>Aptos</vt:lpstr>
      <vt:lpstr>Cambria Math</vt:lpstr>
      <vt:lpstr>Symbol</vt:lpstr>
      <vt:lpstr>Times New Roman</vt:lpstr>
      <vt:lpstr>Trebuchet MS</vt:lpstr>
      <vt:lpstr>Wingdings</vt:lpstr>
      <vt:lpstr>Wingdings 2</vt:lpstr>
      <vt:lpstr>H1.4-1.6-oudpp</vt:lpstr>
      <vt:lpstr>Wiskunde</vt:lpstr>
      <vt:lpstr>Wiskunde leer je door:</vt:lpstr>
      <vt:lpstr>Rechthoekige driehoek</vt:lpstr>
      <vt:lpstr>Rechthoekige driehoek</vt:lpstr>
      <vt:lpstr>Rechthoekige driehoek</vt:lpstr>
      <vt:lpstr>Rechthoekige driehoek</vt:lpstr>
      <vt:lpstr>Zijde of hoek berekenen van rechthoekige driehoek</vt:lpstr>
      <vt:lpstr>TOA = Tangens</vt:lpstr>
      <vt:lpstr>Stappenplan </vt:lpstr>
      <vt:lpstr>1. Schets</vt:lpstr>
      <vt:lpstr>2. Soa</vt:lpstr>
      <vt:lpstr>SOSCASTOA</vt:lpstr>
      <vt:lpstr>3. SOS CAS TOA</vt:lpstr>
      <vt:lpstr>Rekenen</vt:lpstr>
      <vt:lpstr>4. REkenen</vt:lpstr>
      <vt:lpstr>4. REkenen</vt:lpstr>
      <vt:lpstr>Stappenplan </vt:lpstr>
      <vt:lpstr>1. Schets</vt:lpstr>
      <vt:lpstr>2. Soa</vt:lpstr>
      <vt:lpstr>3. Sos cas toa</vt:lpstr>
      <vt:lpstr>4. Rekenen</vt:lpstr>
      <vt:lpstr>Sinus Cosinus Tangens</vt:lpstr>
      <vt:lpstr>SOSCASTOA</vt:lpstr>
      <vt:lpstr>Tangens</vt:lpstr>
      <vt:lpstr>sinus</vt:lpstr>
      <vt:lpstr>COsinus</vt:lpstr>
      <vt:lpstr>Stappenplan </vt:lpstr>
      <vt:lpstr>1. Schets</vt:lpstr>
      <vt:lpstr>2. Soa</vt:lpstr>
      <vt:lpstr>3. Sos cas toa</vt:lpstr>
      <vt:lpstr>Rekenen</vt:lpstr>
      <vt:lpstr>4. REkenen</vt:lpstr>
      <vt:lpstr>4. REkenen</vt:lpstr>
      <vt:lpstr>Stappenplan </vt:lpstr>
      <vt:lpstr>1. Schets</vt:lpstr>
      <vt:lpstr>2. Soa</vt:lpstr>
      <vt:lpstr>3. Sos cas toa</vt:lpstr>
      <vt:lpstr>4. Rekenen</vt:lpstr>
      <vt:lpstr>Stappenplan </vt:lpstr>
      <vt:lpstr>1. Schets</vt:lpstr>
      <vt:lpstr>2. Soa</vt:lpstr>
      <vt:lpstr>3. Sos cas toa</vt:lpstr>
      <vt:lpstr>4. Rekenen</vt:lpstr>
      <vt:lpstr>OMG – TMI!</vt:lpstr>
      <vt:lpstr>Notatie van Hoeken</vt:lpstr>
      <vt:lpstr>Notatie van Hoeken</vt:lpstr>
      <vt:lpstr>Wanneer welk stuk gereedschap?</vt:lpstr>
      <vt:lpstr>Hoek berekenen?</vt:lpstr>
      <vt:lpstr>Zijde berekenen?</vt:lpstr>
      <vt:lpstr>Pythagoras</vt:lpstr>
      <vt:lpstr>Pythagoras</vt:lpstr>
      <vt:lpstr>Pythagoras</vt:lpstr>
      <vt:lpstr>Pythagoras</vt:lpstr>
      <vt:lpstr>Pythagoras</vt:lpstr>
      <vt:lpstr>Hoekensom driehoeken</vt:lpstr>
      <vt:lpstr>SOSCASTOA Moeilijk?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192</cp:revision>
  <dcterms:created xsi:type="dcterms:W3CDTF">2013-09-15T12:09:42Z</dcterms:created>
  <dcterms:modified xsi:type="dcterms:W3CDTF">2026-07-23T09:39:17Z</dcterms:modified>
</cp:coreProperties>
</file>