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309" r:id="rId3"/>
    <p:sldId id="422" r:id="rId4"/>
    <p:sldId id="414" r:id="rId5"/>
    <p:sldId id="421" r:id="rId6"/>
    <p:sldId id="416" r:id="rId7"/>
    <p:sldId id="417" r:id="rId8"/>
    <p:sldId id="419" r:id="rId9"/>
    <p:sldId id="420" r:id="rId10"/>
    <p:sldId id="423" r:id="rId11"/>
    <p:sldId id="426" r:id="rId12"/>
    <p:sldId id="425" r:id="rId13"/>
    <p:sldId id="424" r:id="rId14"/>
    <p:sldId id="457" r:id="rId15"/>
    <p:sldId id="411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k Klepke" initials="EK" lastIdx="1" clrIdx="0">
    <p:extLst>
      <p:ext uri="{19B8F6BF-5375-455C-9EA6-DF929625EA0E}">
        <p15:presenceInfo xmlns:p15="http://schemas.microsoft.com/office/powerpoint/2012/main" userId="S::eklepke@beatrix-college.nl::680af37f-b324-4236-b60a-9f95bc45c6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72" autoAdjust="0"/>
    <p:restoredTop sz="94660"/>
  </p:normalViewPr>
  <p:slideViewPr>
    <p:cSldViewPr>
      <p:cViewPr varScale="1">
        <p:scale>
          <a:sx n="78" d="100"/>
          <a:sy n="78" d="100"/>
        </p:scale>
        <p:origin x="1603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95CCD-5783-45E3-975C-B839FAE90396}" type="datetimeFigureOut">
              <a:rPr lang="nl-NL" smtClean="0"/>
              <a:t>23-7-2026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99BA4-F334-4671-A3A4-A7AA96A8621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1963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B7F170E-5DFB-4C80-84DE-E800787C06BF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1566E-28F7-44C0-99CF-B0D09DEB755A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98326491-D5A2-4B77-9EE9-AD89A639811C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CE0E0-CFB2-4E14-89D8-2F5A0D2D713C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9F4AE-48DA-4601-999E-B1CBCB1E0747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F468B-CD1C-42C4-BFCB-1A941F274FD5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25A90-4F36-4AB3-9E28-256C9EF10442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0F1AC-43DE-4273-9DCF-67AF8E5CE1EB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76A7471-E808-47F8-B0B0-23493845FE76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80D3F-C306-4805-866A-A1D927C39AE6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1C86DBE-4D23-4A2A-973D-FE8705F3DDB3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2414E81-DED1-49BF-B99A-E9C97E52FD48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Hellingshoek en hellingspercentage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08CB81B-2F9C-7959-D5D2-70FCA5BF4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E55A1AF-E5E1-193F-EE29-F21F52D90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EC1C9-07AE-43A0-B17B-12C8769F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Tangens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ECAA8A-F6DF-4CA3-9D6E-EFAC0FA45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727795"/>
            <a:ext cx="7239000" cy="4846638"/>
          </a:xfrm>
          <a:solidFill>
            <a:schemeClr val="bg1"/>
          </a:solidFill>
        </p:spPr>
        <p:txBody>
          <a:bodyPr/>
          <a:lstStyle/>
          <a:p>
            <a:r>
              <a:rPr lang="nl-NL" dirty="0"/>
              <a:t>Waar zit de knop “tan” (voor tangens) op jouw rekenmachine?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8A34AE6-31F7-474A-9D8C-CB9CFF44C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683" y="2420888"/>
            <a:ext cx="2088232" cy="4278329"/>
          </a:xfrm>
          <a:prstGeom prst="rect">
            <a:avLst/>
          </a:prstGeom>
        </p:spPr>
      </p:pic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F2587DAA-4CBB-4A8F-8F95-C0F618D13E7D}"/>
              </a:ext>
            </a:extLst>
          </p:cNvPr>
          <p:cNvCxnSpPr/>
          <p:nvPr/>
        </p:nvCxnSpPr>
        <p:spPr>
          <a:xfrm>
            <a:off x="2843808" y="3284984"/>
            <a:ext cx="2736304" cy="15841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BC7CDDF-776F-B9D6-A3F2-4C7A221BA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0302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Hellingspercentage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opdracht beschrijft een helling naar boven.</a:t>
            </a:r>
          </a:p>
          <a:p>
            <a:r>
              <a:rPr lang="nl-NL" dirty="0"/>
              <a:t>Hoe steil de helling is: </a:t>
            </a:r>
            <a:r>
              <a:rPr lang="nl-NL" b="1" dirty="0">
                <a:solidFill>
                  <a:srgbClr val="FF0000"/>
                </a:solidFill>
              </a:rPr>
              <a:t>hellingspercentage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31" y="4390778"/>
            <a:ext cx="1750558" cy="175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965E336-70BA-4A78-9CDC-89D1397CF3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2510"/>
          <a:stretch/>
        </p:blipFill>
        <p:spPr>
          <a:xfrm>
            <a:off x="2417298" y="3639803"/>
            <a:ext cx="1666813" cy="211661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500EF56-A3C5-4E21-B268-985D501C9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3802" y="5009790"/>
            <a:ext cx="2788946" cy="156181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0A8FB34-8AF7-46FB-8843-ACBDA88D9A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3052" y="3231958"/>
            <a:ext cx="2322313" cy="115882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6E78DBE-B25E-2838-FD23-695D77E6E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7390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Hellingshoek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Als er uit het verhaaltje blijkt dat er sprake is van een helling, dan is de </a:t>
            </a:r>
            <a:r>
              <a:rPr lang="nl-NL" b="1" dirty="0">
                <a:solidFill>
                  <a:srgbClr val="FF0000"/>
                </a:solidFill>
              </a:rPr>
              <a:t>hellingshoek</a:t>
            </a:r>
            <a:r>
              <a:rPr lang="nl-NL" b="1" dirty="0"/>
              <a:t> </a:t>
            </a:r>
            <a:r>
              <a:rPr lang="nl-NL" dirty="0"/>
              <a:t>de hoek op de aarde.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140968"/>
            <a:ext cx="2952328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C618AE45-3F97-400F-A96F-EFEAE619CF4B}"/>
              </a:ext>
            </a:extLst>
          </p:cNvPr>
          <p:cNvCxnSpPr/>
          <p:nvPr/>
        </p:nvCxnSpPr>
        <p:spPr>
          <a:xfrm>
            <a:off x="1979712" y="4293096"/>
            <a:ext cx="1512168" cy="15121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0561A76-59AF-C03C-F8A7-35190D684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39432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EC1C9-07AE-43A0-B17B-12C8769F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hellingspercentage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ECAA8A-F6DF-4CA3-9D6E-EFAC0FA45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727795"/>
            <a:ext cx="7239000" cy="4846638"/>
          </a:xfrm>
          <a:solidFill>
            <a:schemeClr val="bg1"/>
          </a:solidFill>
        </p:spPr>
        <p:txBody>
          <a:bodyPr/>
          <a:lstStyle/>
          <a:p>
            <a:r>
              <a:rPr lang="nl-NL" dirty="0"/>
              <a:t>Hoe bereken je het hellingpercentage als je de </a:t>
            </a:r>
            <a:r>
              <a:rPr lang="nl-NL" b="1" dirty="0"/>
              <a:t>afstanden</a:t>
            </a:r>
            <a:r>
              <a:rPr lang="nl-NL" dirty="0"/>
              <a:t> weet?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hellingspercentage =                           x 100</a:t>
            </a:r>
          </a:p>
          <a:p>
            <a:endParaRPr lang="nl-NL" dirty="0"/>
          </a:p>
          <a:p>
            <a:r>
              <a:rPr lang="nl-NL" dirty="0"/>
              <a:t>Rond af op een heel getal!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Rechthoekige driehoek 4">
            <a:extLst>
              <a:ext uri="{FF2B5EF4-FFF2-40B4-BE49-F238E27FC236}">
                <a16:creationId xmlns:a16="http://schemas.microsoft.com/office/drawing/2014/main" id="{ADBC6BE4-1B16-4E1F-A394-390E476067AF}"/>
              </a:ext>
            </a:extLst>
          </p:cNvPr>
          <p:cNvSpPr/>
          <p:nvPr/>
        </p:nvSpPr>
        <p:spPr>
          <a:xfrm flipH="1">
            <a:off x="1835696" y="300811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293744F-3264-4DFE-9BA2-B41EB10ED65A}"/>
              </a:ext>
            </a:extLst>
          </p:cNvPr>
          <p:cNvSpPr txBox="1"/>
          <p:nvPr/>
        </p:nvSpPr>
        <p:spPr>
          <a:xfrm>
            <a:off x="3203848" y="429309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horizontale afstand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247777F-1EF0-4A82-9B65-AE8B474F6956}"/>
              </a:ext>
            </a:extLst>
          </p:cNvPr>
          <p:cNvSpPr txBox="1"/>
          <p:nvPr/>
        </p:nvSpPr>
        <p:spPr>
          <a:xfrm flipH="1">
            <a:off x="5966315" y="2749570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hoogteverschil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DCCA615F-6F47-4C24-B42D-9B386029657E}"/>
              </a:ext>
            </a:extLst>
          </p:cNvPr>
          <p:cNvSpPr txBox="1"/>
          <p:nvPr/>
        </p:nvSpPr>
        <p:spPr>
          <a:xfrm>
            <a:off x="4354350" y="4804410"/>
            <a:ext cx="2592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u="sng" dirty="0"/>
              <a:t>Hoogteverschil</a:t>
            </a:r>
          </a:p>
          <a:p>
            <a:r>
              <a:rPr lang="nl-NL" sz="2000" dirty="0"/>
              <a:t>Horizontale afstand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9E1B3F8-AB27-C812-989E-51512CAC0D2F}"/>
              </a:ext>
            </a:extLst>
          </p:cNvPr>
          <p:cNvSpPr txBox="1"/>
          <p:nvPr/>
        </p:nvSpPr>
        <p:spPr>
          <a:xfrm>
            <a:off x="1979712" y="34290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7EA31D05-521B-8A66-5AB4-73171C09A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7291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EC1C9-07AE-43A0-B17B-12C8769F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hellingspercentage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ECAA8A-F6DF-4CA3-9D6E-EFAC0FA45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727795"/>
            <a:ext cx="7239000" cy="4846638"/>
          </a:xfrm>
          <a:solidFill>
            <a:schemeClr val="bg1"/>
          </a:solidFill>
        </p:spPr>
        <p:txBody>
          <a:bodyPr/>
          <a:lstStyle/>
          <a:p>
            <a:r>
              <a:rPr lang="nl-NL" b="1" dirty="0"/>
              <a:t>Voorbeeld A</a:t>
            </a:r>
            <a:r>
              <a:rPr lang="nl-NL" dirty="0"/>
              <a:t>: 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hellingspercentage =        x 100  </a:t>
            </a:r>
          </a:p>
          <a:p>
            <a:endParaRPr lang="nl-NL" dirty="0"/>
          </a:p>
          <a:p>
            <a:r>
              <a:rPr lang="nl-NL" dirty="0"/>
              <a:t>Afgerond: 9%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Rechthoekige driehoek 4">
            <a:extLst>
              <a:ext uri="{FF2B5EF4-FFF2-40B4-BE49-F238E27FC236}">
                <a16:creationId xmlns:a16="http://schemas.microsoft.com/office/drawing/2014/main" id="{ADBC6BE4-1B16-4E1F-A394-390E476067AF}"/>
              </a:ext>
            </a:extLst>
          </p:cNvPr>
          <p:cNvSpPr/>
          <p:nvPr/>
        </p:nvSpPr>
        <p:spPr>
          <a:xfrm flipH="1">
            <a:off x="1835696" y="300811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293744F-3264-4DFE-9BA2-B41EB10ED65A}"/>
              </a:ext>
            </a:extLst>
          </p:cNvPr>
          <p:cNvSpPr txBox="1"/>
          <p:nvPr/>
        </p:nvSpPr>
        <p:spPr>
          <a:xfrm>
            <a:off x="3203848" y="429309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150 meter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247777F-1EF0-4A82-9B65-AE8B474F6956}"/>
              </a:ext>
            </a:extLst>
          </p:cNvPr>
          <p:cNvSpPr txBox="1"/>
          <p:nvPr/>
        </p:nvSpPr>
        <p:spPr>
          <a:xfrm flipH="1">
            <a:off x="5966315" y="2749570"/>
            <a:ext cx="461665" cy="172819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nl-NL" dirty="0"/>
              <a:t>     13 meter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DCCA615F-6F47-4C24-B42D-9B386029657E}"/>
              </a:ext>
            </a:extLst>
          </p:cNvPr>
          <p:cNvSpPr txBox="1"/>
          <p:nvPr/>
        </p:nvSpPr>
        <p:spPr>
          <a:xfrm>
            <a:off x="4283968" y="4986754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u="sng" dirty="0"/>
              <a:t>13</a:t>
            </a:r>
          </a:p>
          <a:p>
            <a:r>
              <a:rPr lang="nl-NL" sz="2000" dirty="0"/>
              <a:t>150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0854A54-0903-2172-CE32-5DD1E8302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473" y="4477762"/>
            <a:ext cx="938865" cy="191431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63736315-955C-E518-7910-B427683A57BD}"/>
              </a:ext>
            </a:extLst>
          </p:cNvPr>
          <p:cNvSpPr txBox="1"/>
          <p:nvPr/>
        </p:nvSpPr>
        <p:spPr>
          <a:xfrm>
            <a:off x="1979712" y="34290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91A0A3DC-8FAD-7E60-F63F-2DC33B2A2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3867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EC1C9-07AE-43A0-B17B-12C8769F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hellingspercentage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ECAA8A-F6DF-4CA3-9D6E-EFAC0FA45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727795"/>
            <a:ext cx="7239000" cy="4846638"/>
          </a:xfrm>
          <a:solidFill>
            <a:schemeClr val="bg1"/>
          </a:solidFill>
        </p:spPr>
        <p:txBody>
          <a:bodyPr/>
          <a:lstStyle/>
          <a:p>
            <a:r>
              <a:rPr lang="nl-NL" dirty="0"/>
              <a:t>Hoe bereken je het hellingpercentage als je de </a:t>
            </a:r>
            <a:r>
              <a:rPr lang="nl-NL" b="1" dirty="0"/>
              <a:t>hellingshoek</a:t>
            </a:r>
            <a:r>
              <a:rPr lang="nl-NL" dirty="0"/>
              <a:t> weet?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hellingspercentage =tangens(hoek)  x 100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Rechthoekige driehoek 4">
            <a:extLst>
              <a:ext uri="{FF2B5EF4-FFF2-40B4-BE49-F238E27FC236}">
                <a16:creationId xmlns:a16="http://schemas.microsoft.com/office/drawing/2014/main" id="{ADBC6BE4-1B16-4E1F-A394-390E476067AF}"/>
              </a:ext>
            </a:extLst>
          </p:cNvPr>
          <p:cNvSpPr/>
          <p:nvPr/>
        </p:nvSpPr>
        <p:spPr>
          <a:xfrm flipH="1">
            <a:off x="1835696" y="300811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293744F-3264-4DFE-9BA2-B41EB10ED65A}"/>
              </a:ext>
            </a:extLst>
          </p:cNvPr>
          <p:cNvSpPr txBox="1"/>
          <p:nvPr/>
        </p:nvSpPr>
        <p:spPr>
          <a:xfrm>
            <a:off x="1835696" y="3568105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15 graden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D9DADF6-3161-F819-566B-A4AFF56AE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0852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EC1C9-07AE-43A0-B17B-12C8769F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hellingspercentage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ECAA8A-F6DF-4CA3-9D6E-EFAC0FA45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727795"/>
            <a:ext cx="7239000" cy="4846638"/>
          </a:xfrm>
          <a:solidFill>
            <a:schemeClr val="bg1"/>
          </a:solidFill>
        </p:spPr>
        <p:txBody>
          <a:bodyPr/>
          <a:lstStyle/>
          <a:p>
            <a:r>
              <a:rPr lang="nl-NL" b="1" dirty="0"/>
              <a:t>Voorbeeld B: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hellingspercentage = tan(15) x 100  </a:t>
            </a:r>
          </a:p>
          <a:p>
            <a:endParaRPr lang="nl-NL" dirty="0"/>
          </a:p>
          <a:p>
            <a:r>
              <a:rPr lang="nl-NL" dirty="0"/>
              <a:t>Afgerond: 27%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Rechthoekige driehoek 4">
            <a:extLst>
              <a:ext uri="{FF2B5EF4-FFF2-40B4-BE49-F238E27FC236}">
                <a16:creationId xmlns:a16="http://schemas.microsoft.com/office/drawing/2014/main" id="{ADBC6BE4-1B16-4E1F-A394-390E476067AF}"/>
              </a:ext>
            </a:extLst>
          </p:cNvPr>
          <p:cNvSpPr/>
          <p:nvPr/>
        </p:nvSpPr>
        <p:spPr>
          <a:xfrm flipH="1">
            <a:off x="1835696" y="300811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293744F-3264-4DFE-9BA2-B41EB10ED65A}"/>
              </a:ext>
            </a:extLst>
          </p:cNvPr>
          <p:cNvSpPr txBox="1"/>
          <p:nvPr/>
        </p:nvSpPr>
        <p:spPr>
          <a:xfrm>
            <a:off x="1979712" y="34290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15 graden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C8C495-6912-6F6F-C011-214FD5BEB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807" y="4678014"/>
            <a:ext cx="932769" cy="1914310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F35BBB00-E6C8-F898-A411-0F0C04676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899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EC1C9-07AE-43A0-B17B-12C8769F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hellingsHOEK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ECAA8A-F6DF-4CA3-9D6E-EFAC0FA45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727795"/>
            <a:ext cx="7239000" cy="4846638"/>
          </a:xfrm>
          <a:solidFill>
            <a:schemeClr val="bg1"/>
          </a:solidFill>
        </p:spPr>
        <p:txBody>
          <a:bodyPr/>
          <a:lstStyle/>
          <a:p>
            <a:r>
              <a:rPr lang="nl-NL" dirty="0"/>
              <a:t>Hoe bereken je het hellingshoek als je het </a:t>
            </a:r>
            <a:r>
              <a:rPr lang="nl-NL" b="1" dirty="0"/>
              <a:t>hellingspercentage</a:t>
            </a:r>
            <a:r>
              <a:rPr lang="nl-NL" dirty="0"/>
              <a:t> weet?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hellingshoek =tangens</a:t>
            </a:r>
            <a:r>
              <a:rPr lang="nl-NL" baseline="30000" dirty="0"/>
              <a:t>-1</a:t>
            </a:r>
            <a:r>
              <a:rPr lang="nl-NL" dirty="0"/>
              <a:t> (                       )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Rechthoekige driehoek 4">
            <a:extLst>
              <a:ext uri="{FF2B5EF4-FFF2-40B4-BE49-F238E27FC236}">
                <a16:creationId xmlns:a16="http://schemas.microsoft.com/office/drawing/2014/main" id="{ADBC6BE4-1B16-4E1F-A394-390E476067AF}"/>
              </a:ext>
            </a:extLst>
          </p:cNvPr>
          <p:cNvSpPr/>
          <p:nvPr/>
        </p:nvSpPr>
        <p:spPr>
          <a:xfrm flipH="1">
            <a:off x="1835696" y="300811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293744F-3264-4DFE-9BA2-B41EB10ED65A}"/>
              </a:ext>
            </a:extLst>
          </p:cNvPr>
          <p:cNvSpPr txBox="1"/>
          <p:nvPr/>
        </p:nvSpPr>
        <p:spPr>
          <a:xfrm>
            <a:off x="1763688" y="357961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27%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44B24BB-3337-5CCF-B092-8BD902F616A6}"/>
              </a:ext>
            </a:extLst>
          </p:cNvPr>
          <p:cNvSpPr txBox="1"/>
          <p:nvPr/>
        </p:nvSpPr>
        <p:spPr>
          <a:xfrm>
            <a:off x="4788024" y="4869160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u="sng" dirty="0"/>
              <a:t>Hellingpercentage</a:t>
            </a:r>
          </a:p>
          <a:p>
            <a:r>
              <a:rPr lang="nl-NL" sz="2000" dirty="0"/>
              <a:t>         100                   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BF2AB65-FBCB-88F1-01BF-8E2530299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4403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EC1C9-07AE-43A0-B17B-12C8769F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hellingshoek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ECAA8A-F6DF-4CA3-9D6E-EFAC0FA45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727795"/>
            <a:ext cx="7239000" cy="4846638"/>
          </a:xfrm>
          <a:solidFill>
            <a:schemeClr val="bg1"/>
          </a:solidFill>
        </p:spPr>
        <p:txBody>
          <a:bodyPr/>
          <a:lstStyle/>
          <a:p>
            <a:r>
              <a:rPr lang="nl-NL" b="1" dirty="0"/>
              <a:t>Voorbeeld C: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hellingshoek = tan</a:t>
            </a:r>
            <a:r>
              <a:rPr lang="nl-NL" baseline="30000" dirty="0"/>
              <a:t>-1 </a:t>
            </a:r>
            <a:r>
              <a:rPr lang="nl-NL" dirty="0"/>
              <a:t>(          )  </a:t>
            </a:r>
          </a:p>
          <a:p>
            <a:endParaRPr lang="nl-NL" dirty="0"/>
          </a:p>
          <a:p>
            <a:r>
              <a:rPr lang="nl-NL" dirty="0"/>
              <a:t>Afgerond: 15 graden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Rechthoekige driehoek 4">
            <a:extLst>
              <a:ext uri="{FF2B5EF4-FFF2-40B4-BE49-F238E27FC236}">
                <a16:creationId xmlns:a16="http://schemas.microsoft.com/office/drawing/2014/main" id="{ADBC6BE4-1B16-4E1F-A394-390E476067AF}"/>
              </a:ext>
            </a:extLst>
          </p:cNvPr>
          <p:cNvSpPr/>
          <p:nvPr/>
        </p:nvSpPr>
        <p:spPr>
          <a:xfrm flipH="1">
            <a:off x="1835696" y="300811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293744F-3264-4DFE-9BA2-B41EB10ED65A}"/>
              </a:ext>
            </a:extLst>
          </p:cNvPr>
          <p:cNvSpPr txBox="1"/>
          <p:nvPr/>
        </p:nvSpPr>
        <p:spPr>
          <a:xfrm>
            <a:off x="1979712" y="34290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27%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C7773FC-09DC-56A4-1464-A4CBF505D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264" y="4509120"/>
            <a:ext cx="932769" cy="191431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AF5EA8DE-8F50-DA51-1B8D-A460DAC96B0B}"/>
              </a:ext>
            </a:extLst>
          </p:cNvPr>
          <p:cNvSpPr txBox="1"/>
          <p:nvPr/>
        </p:nvSpPr>
        <p:spPr>
          <a:xfrm>
            <a:off x="4375076" y="4941168"/>
            <a:ext cx="700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u="sng" dirty="0"/>
              <a:t>27</a:t>
            </a:r>
          </a:p>
          <a:p>
            <a:r>
              <a:rPr lang="nl-NL" sz="2000" dirty="0"/>
              <a:t>100    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8295BF1-248C-444D-03BC-FC5CEF78E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6178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EC1C9-07AE-43A0-B17B-12C8769F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hellingsHOEK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ECAA8A-F6DF-4CA3-9D6E-EFAC0FA45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727795"/>
            <a:ext cx="7239000" cy="4846638"/>
          </a:xfrm>
          <a:solidFill>
            <a:schemeClr val="bg1"/>
          </a:solidFill>
        </p:spPr>
        <p:txBody>
          <a:bodyPr/>
          <a:lstStyle/>
          <a:p>
            <a:r>
              <a:rPr lang="nl-NL" dirty="0"/>
              <a:t>Hoe bereken je het hellingshoek als je de </a:t>
            </a:r>
            <a:r>
              <a:rPr lang="nl-NL" b="1" dirty="0"/>
              <a:t>afstanden</a:t>
            </a:r>
            <a:r>
              <a:rPr lang="nl-NL" dirty="0"/>
              <a:t> weet?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hellingshoek =tangens</a:t>
            </a:r>
            <a:r>
              <a:rPr lang="nl-NL" baseline="30000" dirty="0"/>
              <a:t>-1</a:t>
            </a:r>
            <a:r>
              <a:rPr lang="nl-NL" dirty="0"/>
              <a:t> (                        )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Rechthoekige driehoek 4">
            <a:extLst>
              <a:ext uri="{FF2B5EF4-FFF2-40B4-BE49-F238E27FC236}">
                <a16:creationId xmlns:a16="http://schemas.microsoft.com/office/drawing/2014/main" id="{ADBC6BE4-1B16-4E1F-A394-390E476067AF}"/>
              </a:ext>
            </a:extLst>
          </p:cNvPr>
          <p:cNvSpPr/>
          <p:nvPr/>
        </p:nvSpPr>
        <p:spPr>
          <a:xfrm flipH="1">
            <a:off x="1835696" y="300811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2A0504F-07FD-F24D-7BF6-9653C8C9965E}"/>
              </a:ext>
            </a:extLst>
          </p:cNvPr>
          <p:cNvSpPr txBox="1"/>
          <p:nvPr/>
        </p:nvSpPr>
        <p:spPr>
          <a:xfrm>
            <a:off x="4788024" y="4869160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u="sng" dirty="0"/>
              <a:t>Hoogteverschil</a:t>
            </a:r>
          </a:p>
          <a:p>
            <a:r>
              <a:rPr lang="nl-NL" sz="2000" dirty="0"/>
              <a:t>Horizontale afstand    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0DBD7E4-114A-E1CB-156B-1895D262D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4292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EC1C9-07AE-43A0-B17B-12C8769F1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hellingshoek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ECAA8A-F6DF-4CA3-9D6E-EFAC0FA45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1727795"/>
            <a:ext cx="7239000" cy="4846638"/>
          </a:xfrm>
          <a:solidFill>
            <a:schemeClr val="bg1"/>
          </a:solidFill>
        </p:spPr>
        <p:txBody>
          <a:bodyPr/>
          <a:lstStyle/>
          <a:p>
            <a:r>
              <a:rPr lang="nl-NL" b="1" dirty="0"/>
              <a:t>Voorbeeld D: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hellingshoek = tan</a:t>
            </a:r>
            <a:r>
              <a:rPr lang="nl-NL" baseline="30000" dirty="0"/>
              <a:t>-1 </a:t>
            </a:r>
            <a:r>
              <a:rPr lang="nl-NL" dirty="0"/>
              <a:t>(13:150)  </a:t>
            </a:r>
          </a:p>
          <a:p>
            <a:endParaRPr lang="nl-NL" dirty="0"/>
          </a:p>
          <a:p>
            <a:r>
              <a:rPr lang="nl-NL" dirty="0"/>
              <a:t>Afgerond: 5 graden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Rechthoekige driehoek 4">
            <a:extLst>
              <a:ext uri="{FF2B5EF4-FFF2-40B4-BE49-F238E27FC236}">
                <a16:creationId xmlns:a16="http://schemas.microsoft.com/office/drawing/2014/main" id="{ADBC6BE4-1B16-4E1F-A394-390E476067AF}"/>
              </a:ext>
            </a:extLst>
          </p:cNvPr>
          <p:cNvSpPr/>
          <p:nvPr/>
        </p:nvSpPr>
        <p:spPr>
          <a:xfrm flipH="1">
            <a:off x="1835696" y="3008114"/>
            <a:ext cx="3980132" cy="1143000"/>
          </a:xfrm>
          <a:prstGeom prst="rtTriangl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293744F-3264-4DFE-9BA2-B41EB10ED65A}"/>
              </a:ext>
            </a:extLst>
          </p:cNvPr>
          <p:cNvSpPr txBox="1"/>
          <p:nvPr/>
        </p:nvSpPr>
        <p:spPr>
          <a:xfrm>
            <a:off x="1979712" y="34290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496EAFD-EFA9-9098-24CC-6067E2E60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9844" y="2852936"/>
            <a:ext cx="580460" cy="149388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2B2B7F0-AE57-98E2-0DC0-72E454A40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256" y="4301876"/>
            <a:ext cx="3005588" cy="493819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191919B-0782-BCC1-BDA8-515F5F0044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5838" y="4741756"/>
            <a:ext cx="932769" cy="1920406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DDF7511-6FBD-7FB2-FBAA-66FEAA4D3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4948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0D7FB2-3083-A58E-DF57-0910143BB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Overzicht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967E902-3759-FCFB-CE1F-4C121DF3F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>
                <a:solidFill>
                  <a:srgbClr val="FF0000"/>
                </a:solidFill>
              </a:rPr>
              <a:t>Hellingspercentage:</a:t>
            </a:r>
          </a:p>
          <a:p>
            <a:r>
              <a:rPr lang="nl-NL" dirty="0"/>
              <a:t>hellingspercentage =tang(hoek)  x 100</a:t>
            </a:r>
          </a:p>
          <a:p>
            <a:endParaRPr lang="nl-NL" dirty="0"/>
          </a:p>
          <a:p>
            <a:r>
              <a:rPr lang="nl-NL" dirty="0"/>
              <a:t>hellingspercentage =                           x 100</a:t>
            </a:r>
          </a:p>
          <a:p>
            <a:endParaRPr lang="nl-NL" b="1" dirty="0">
              <a:solidFill>
                <a:srgbClr val="FF0000"/>
              </a:solidFill>
            </a:endParaRPr>
          </a:p>
          <a:p>
            <a:r>
              <a:rPr lang="nl-NL" b="1">
                <a:solidFill>
                  <a:srgbClr val="FF0000"/>
                </a:solidFill>
              </a:rPr>
              <a:t>Hellingshoek</a:t>
            </a:r>
            <a:r>
              <a:rPr lang="nl-NL" b="1" dirty="0">
                <a:solidFill>
                  <a:srgbClr val="FF0000"/>
                </a:solidFill>
              </a:rPr>
              <a:t>:</a:t>
            </a:r>
          </a:p>
          <a:p>
            <a:r>
              <a:rPr lang="nl-NL"/>
              <a:t>hellingshoek </a:t>
            </a:r>
            <a:r>
              <a:rPr lang="nl-NL" dirty="0"/>
              <a:t>=tangens</a:t>
            </a:r>
            <a:r>
              <a:rPr lang="nl-NL" baseline="30000" dirty="0"/>
              <a:t>-1</a:t>
            </a:r>
            <a:r>
              <a:rPr lang="nl-NL" dirty="0"/>
              <a:t> (                       )</a:t>
            </a:r>
          </a:p>
          <a:p>
            <a:endParaRPr lang="nl-NL" dirty="0"/>
          </a:p>
          <a:p>
            <a:r>
              <a:rPr lang="nl-NL" dirty="0"/>
              <a:t>hellingshoek =tangens</a:t>
            </a:r>
            <a:r>
              <a:rPr lang="nl-NL" baseline="30000" dirty="0"/>
              <a:t>-1</a:t>
            </a:r>
            <a:r>
              <a:rPr lang="nl-NL" dirty="0"/>
              <a:t> (                        )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DBCE659-D7A5-B42D-5ED5-551FDD9CC4EA}"/>
              </a:ext>
            </a:extLst>
          </p:cNvPr>
          <p:cNvSpPr txBox="1"/>
          <p:nvPr/>
        </p:nvSpPr>
        <p:spPr>
          <a:xfrm>
            <a:off x="4427984" y="5248275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u="sng" dirty="0"/>
              <a:t>Hoogteverschil</a:t>
            </a:r>
          </a:p>
          <a:p>
            <a:r>
              <a:rPr lang="nl-NL" sz="2000" dirty="0"/>
              <a:t>Horizontale afstand    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E6AFD0F-B8C1-0775-61A0-EB2455149FB2}"/>
              </a:ext>
            </a:extLst>
          </p:cNvPr>
          <p:cNvSpPr txBox="1"/>
          <p:nvPr/>
        </p:nvSpPr>
        <p:spPr>
          <a:xfrm>
            <a:off x="4427984" y="4393548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u="sng" dirty="0"/>
              <a:t>Hellingpercentage</a:t>
            </a:r>
          </a:p>
          <a:p>
            <a:r>
              <a:rPr lang="nl-NL" sz="2000" dirty="0"/>
              <a:t>         100                  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1B13191-32F7-F6ED-269A-3B29AC6EEEA5}"/>
              </a:ext>
            </a:extLst>
          </p:cNvPr>
          <p:cNvSpPr txBox="1"/>
          <p:nvPr/>
        </p:nvSpPr>
        <p:spPr>
          <a:xfrm>
            <a:off x="3923928" y="2924944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u="sng" dirty="0"/>
              <a:t>Hoogteverschil</a:t>
            </a:r>
          </a:p>
          <a:p>
            <a:r>
              <a:rPr lang="nl-NL" sz="2000" dirty="0"/>
              <a:t>Horizontale afstand    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0EC29EB-D087-E524-4237-DA7A228D2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4619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Extra (voor nerds </a:t>
            </a:r>
            <a:r>
              <a:rPr lang="nl-NL" dirty="0" err="1"/>
              <a:t>only</a:t>
            </a:r>
            <a:r>
              <a:rPr lang="nl-NL" dirty="0"/>
              <a:t>)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Hoek – zijden - hellingspercentage</a:t>
            </a:r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851385"/>
              </p:ext>
            </p:extLst>
          </p:nvPr>
        </p:nvGraphicFramePr>
        <p:xfrm>
          <a:off x="683566" y="2276872"/>
          <a:ext cx="7056785" cy="2465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1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1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13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13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r>
                        <a:rPr lang="nl-NL" dirty="0"/>
                        <a:t>Hoek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Zijde (O:A)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447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Tan(hoek)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X 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447"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30</a:t>
                      </a:r>
                      <a:r>
                        <a:rPr lang="nl-NL" baseline="30000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baseline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0447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Tan</a:t>
                      </a:r>
                      <a:r>
                        <a:rPr lang="nl-NL" baseline="30000" dirty="0"/>
                        <a:t>-1</a:t>
                      </a:r>
                      <a:r>
                        <a:rPr lang="nl-NL" baseline="0" dirty="0"/>
                        <a:t> (O/A)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: 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447">
                <a:tc>
                  <a:txBody>
                    <a:bodyPr/>
                    <a:lstStyle/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PIJL-RECHTS 4"/>
          <p:cNvSpPr/>
          <p:nvPr/>
        </p:nvSpPr>
        <p:spPr>
          <a:xfrm>
            <a:off x="3275856" y="2914075"/>
            <a:ext cx="720080" cy="11888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PIJL-RECHTS 6"/>
          <p:cNvSpPr/>
          <p:nvPr/>
        </p:nvSpPr>
        <p:spPr>
          <a:xfrm>
            <a:off x="5724128" y="2914075"/>
            <a:ext cx="720080" cy="11888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PIJL-RECHTS 7"/>
          <p:cNvSpPr/>
          <p:nvPr/>
        </p:nvSpPr>
        <p:spPr>
          <a:xfrm rot="10800000">
            <a:off x="3333816" y="3933056"/>
            <a:ext cx="720080" cy="11888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PIJL-RECHTS 8"/>
          <p:cNvSpPr/>
          <p:nvPr/>
        </p:nvSpPr>
        <p:spPr>
          <a:xfrm rot="10800000">
            <a:off x="5747857" y="3873616"/>
            <a:ext cx="720080" cy="11888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/>
          <p:cNvSpPr txBox="1"/>
          <p:nvPr/>
        </p:nvSpPr>
        <p:spPr>
          <a:xfrm>
            <a:off x="2125307" y="3284984"/>
            <a:ext cx="113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Tan(30) =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3650406" y="3298340"/>
            <a:ext cx="113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0,577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932040" y="3284984"/>
            <a:ext cx="1414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0,577 x 100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6444208" y="3284984"/>
            <a:ext cx="113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57,7%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5029988" y="4282847"/>
            <a:ext cx="1414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16 : 100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3650405" y="4282847"/>
            <a:ext cx="1138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0,16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2095105" y="4230508"/>
            <a:ext cx="1442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Tan</a:t>
            </a:r>
            <a:r>
              <a:rPr lang="nl-NL" baseline="30000" dirty="0">
                <a:solidFill>
                  <a:srgbClr val="FF0000"/>
                </a:solidFill>
              </a:rPr>
              <a:t>-1</a:t>
            </a:r>
            <a:r>
              <a:rPr lang="nl-NL" dirty="0">
                <a:solidFill>
                  <a:srgbClr val="FF0000"/>
                </a:solidFill>
              </a:rPr>
              <a:t>(0,16)</a:t>
            </a:r>
          </a:p>
          <a:p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747691" y="4254513"/>
            <a:ext cx="1234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9</a:t>
            </a:r>
            <a:r>
              <a:rPr lang="nl-NL" baseline="30000" dirty="0">
                <a:solidFill>
                  <a:srgbClr val="FF0000"/>
                </a:solidFill>
              </a:rPr>
              <a:t>0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17" name="Tijdelijke aanduiding voor voettekst 16">
            <a:extLst>
              <a:ext uri="{FF2B5EF4-FFF2-40B4-BE49-F238E27FC236}">
                <a16:creationId xmlns:a16="http://schemas.microsoft.com/office/drawing/2014/main" id="{472A0A28-9230-4346-0E56-698EEFB05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9344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397</Words>
  <Application>Microsoft Office PowerPoint</Application>
  <PresentationFormat>Diavoorstelling (4:3)</PresentationFormat>
  <Paragraphs>174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0" baseType="lpstr">
      <vt:lpstr>Aptos</vt:lpstr>
      <vt:lpstr>Trebuchet MS</vt:lpstr>
      <vt:lpstr>Wingdings</vt:lpstr>
      <vt:lpstr>Wingdings 2</vt:lpstr>
      <vt:lpstr>H1.4-1.6-oudpp</vt:lpstr>
      <vt:lpstr>Wiskunde</vt:lpstr>
      <vt:lpstr>Wiskunde leer je door:</vt:lpstr>
      <vt:lpstr>Tangens</vt:lpstr>
      <vt:lpstr>Hellingspercentage</vt:lpstr>
      <vt:lpstr>Hellingshoek</vt:lpstr>
      <vt:lpstr>hellingspercentage</vt:lpstr>
      <vt:lpstr>hellingspercentage</vt:lpstr>
      <vt:lpstr>hellingspercentage</vt:lpstr>
      <vt:lpstr>hellingspercentage</vt:lpstr>
      <vt:lpstr>hellingsHOEK</vt:lpstr>
      <vt:lpstr>hellingshoek</vt:lpstr>
      <vt:lpstr>hellingsHOEK</vt:lpstr>
      <vt:lpstr>hellingshoek</vt:lpstr>
      <vt:lpstr>Overzicht</vt:lpstr>
      <vt:lpstr>Extra (voor nerds only)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190</cp:revision>
  <dcterms:created xsi:type="dcterms:W3CDTF">2013-09-15T12:09:42Z</dcterms:created>
  <dcterms:modified xsi:type="dcterms:W3CDTF">2026-07-23T08:50:05Z</dcterms:modified>
</cp:coreProperties>
</file>