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309" r:id="rId3"/>
    <p:sldId id="392" r:id="rId4"/>
    <p:sldId id="409" r:id="rId5"/>
    <p:sldId id="410" r:id="rId6"/>
    <p:sldId id="411" r:id="rId7"/>
    <p:sldId id="412" r:id="rId8"/>
    <p:sldId id="418" r:id="rId9"/>
    <p:sldId id="468" r:id="rId10"/>
    <p:sldId id="419" r:id="rId11"/>
    <p:sldId id="469" r:id="rId12"/>
    <p:sldId id="470" r:id="rId13"/>
    <p:sldId id="471" r:id="rId14"/>
    <p:sldId id="472" r:id="rId15"/>
    <p:sldId id="473" r:id="rId16"/>
    <p:sldId id="474" r:id="rId17"/>
    <p:sldId id="475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86960-C62E-48E6-9141-D5D8B3EA63B9}" type="datetimeFigureOut">
              <a:rPr lang="nl-NL" smtClean="0"/>
              <a:t>24-7-2026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3E00B-91AD-41A2-B171-4C018AC837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1644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6D5D565-5BEF-4B64-9C70-7DCAEC990971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331A3-E52E-4CDA-896F-1E8CE5ECBE74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0DEF505A-A88A-4DB0-9F45-D5B15D7C9EDE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63870-5A55-41C2-8406-795D5731C1B4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522DD-4AB0-4384-B2BC-9984F60296FE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B2DE8-DC12-4086-875D-021BD1C4E046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FDA0C-D842-4B87-96F0-4AEC3B9EAA81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2CED1-B9F0-4EEC-BB42-409F476F717E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01BAA8A-1AF8-4858-A913-756121F64875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1E068-EFDB-4B3F-80E1-912402437064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17B5E7F-0A6C-46E7-90E6-B3BEB0BD49D9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0BF09EB-27F4-4A6F-81F2-50EC50959441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Inhoud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0D5301C-80A2-C901-BD5B-155B9FA9F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D66CCD-2C88-44D9-BA5C-E7C25E4B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Inhoud afhankelijk van: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Grondvlak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Hoogte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r>
              <a:rPr lang="nl-NL" dirty="0"/>
              <a:t>Inhoud berekenen: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grondvlak berekenen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Oppervlakte x hoogte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844824"/>
            <a:ext cx="2466975" cy="18478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7550D5-4E7F-0EFD-5EEB-D49F9B0CB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3114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Kubus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Oppervlakte grondvlak</a:t>
            </a:r>
            <a:r>
              <a:rPr lang="nl-NL" dirty="0"/>
              <a:t>: </a:t>
            </a:r>
          </a:p>
          <a:p>
            <a:pPr marL="0" indent="0">
              <a:buNone/>
            </a:pPr>
            <a:r>
              <a:rPr lang="nl-NL" i="1" dirty="0"/>
              <a:t>lengte x breedte </a:t>
            </a:r>
            <a:r>
              <a:rPr lang="nl-NL" dirty="0"/>
              <a:t>dus 24 x 24 = 576 cm</a:t>
            </a:r>
            <a:r>
              <a:rPr lang="nl-NL" baseline="30000" dirty="0"/>
              <a:t>2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Oppervlakte x hoogte: </a:t>
            </a:r>
          </a:p>
          <a:p>
            <a:pPr marL="0" indent="0">
              <a:buNone/>
            </a:pPr>
            <a:r>
              <a:rPr lang="nl-NL" dirty="0"/>
              <a:t>dus 576 x 24 = 13.824 cm</a:t>
            </a:r>
            <a:r>
              <a:rPr lang="nl-NL" baseline="30000" dirty="0"/>
              <a:t>3</a:t>
            </a:r>
            <a:r>
              <a:rPr lang="nl-NL" dirty="0"/>
              <a:t>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844824"/>
            <a:ext cx="3152775" cy="14478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EA16C9-7A68-7085-7A34-36478AB1B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90003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balk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Oppervlakte grondvlak</a:t>
            </a:r>
            <a:r>
              <a:rPr lang="nl-NL" dirty="0"/>
              <a:t>: </a:t>
            </a:r>
          </a:p>
          <a:p>
            <a:pPr marL="0" indent="0">
              <a:buNone/>
            </a:pPr>
            <a:r>
              <a:rPr lang="nl-NL" i="1" dirty="0"/>
              <a:t>lengte x breedte </a:t>
            </a:r>
            <a:r>
              <a:rPr lang="nl-NL" dirty="0"/>
              <a:t>dus 10 x 4 = 40 cm</a:t>
            </a:r>
            <a:r>
              <a:rPr lang="nl-NL" baseline="30000" dirty="0"/>
              <a:t>2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Oppervlakte x hoogte: </a:t>
            </a:r>
          </a:p>
          <a:p>
            <a:pPr marL="0" indent="0">
              <a:buNone/>
            </a:pPr>
            <a:r>
              <a:rPr lang="nl-NL" dirty="0"/>
              <a:t>dus 40 x 3 = 120 cm</a:t>
            </a:r>
            <a:r>
              <a:rPr lang="nl-NL" baseline="30000" dirty="0"/>
              <a:t>3</a:t>
            </a: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937" y="1908947"/>
            <a:ext cx="3057525" cy="14954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633E19B-6463-884D-C579-994DA52B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65479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prisma</a:t>
            </a:r>
          </a:p>
        </p:txBody>
      </p:sp>
      <p:sp>
        <p:nvSpPr>
          <p:cNvPr id="4" name="AutoShape 2" descr="Afbeeldingsresultaat voor wiskunde kubus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Oppervlakte grondvlak driehoek</a:t>
            </a:r>
            <a:r>
              <a:rPr lang="nl-NL" dirty="0"/>
              <a:t>: </a:t>
            </a:r>
          </a:p>
          <a:p>
            <a:pPr marL="0" indent="0">
              <a:buNone/>
            </a:pPr>
            <a:r>
              <a:rPr lang="nl-NL" i="1" dirty="0"/>
              <a:t>0,5 x zijde x bijbehorende hoogte </a:t>
            </a:r>
          </a:p>
          <a:p>
            <a:pPr marL="0" indent="0">
              <a:buNone/>
            </a:pPr>
            <a:r>
              <a:rPr lang="nl-NL" dirty="0"/>
              <a:t>dus 0,5 x 5 x 4 = 10 cm</a:t>
            </a:r>
            <a:r>
              <a:rPr lang="nl-NL" baseline="30000" dirty="0"/>
              <a:t>2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Oppervlakte x hoogte: </a:t>
            </a:r>
          </a:p>
          <a:p>
            <a:pPr marL="0" indent="0">
              <a:buNone/>
            </a:pPr>
            <a:r>
              <a:rPr lang="nl-NL" dirty="0"/>
              <a:t>dus 10 x 6 = 60 cm</a:t>
            </a:r>
            <a:r>
              <a:rPr lang="nl-NL" baseline="30000" dirty="0"/>
              <a:t>3</a:t>
            </a: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607881"/>
            <a:ext cx="1209675" cy="1714500"/>
          </a:xfrm>
          <a:prstGeom prst="rect">
            <a:avLst/>
          </a:prstGeom>
        </p:spPr>
      </p:pic>
      <p:cxnSp>
        <p:nvCxnSpPr>
          <p:cNvPr id="7" name="Rechte verbindingslijn 6"/>
          <p:cNvCxnSpPr/>
          <p:nvPr/>
        </p:nvCxnSpPr>
        <p:spPr>
          <a:xfrm>
            <a:off x="7092280" y="2060848"/>
            <a:ext cx="0" cy="1261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6588224" y="1607881"/>
            <a:ext cx="345579" cy="452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 flipV="1">
            <a:off x="5940152" y="1844824"/>
            <a:ext cx="72008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vak 11"/>
          <p:cNvSpPr txBox="1"/>
          <p:nvPr/>
        </p:nvSpPr>
        <p:spPr>
          <a:xfrm>
            <a:off x="7164288" y="2511971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6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6876256" y="1700808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4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6328965" y="1952836"/>
            <a:ext cx="187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5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0A30748-627F-7902-12BE-9A01B5B9D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47460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Oppervlakte grondvlak</a:t>
            </a:r>
            <a:r>
              <a:rPr lang="nl-NL" dirty="0"/>
              <a:t>: </a:t>
            </a:r>
          </a:p>
          <a:p>
            <a:pPr marL="0" indent="0">
              <a:buNone/>
            </a:pPr>
            <a:r>
              <a:rPr lang="nl-NL" dirty="0"/>
              <a:t>Grondvlak is cirkel dus</a:t>
            </a:r>
          </a:p>
          <a:p>
            <a:pPr marL="0" indent="0">
              <a:buNone/>
            </a:pPr>
            <a:r>
              <a:rPr lang="nl-NL" i="1" dirty="0"/>
              <a:t>Pi x straal</a:t>
            </a:r>
            <a:r>
              <a:rPr lang="nl-NL" i="1" baseline="30000" dirty="0"/>
              <a:t>2</a:t>
            </a:r>
            <a:r>
              <a:rPr lang="nl-NL" i="1" dirty="0"/>
              <a:t> </a:t>
            </a:r>
            <a:r>
              <a:rPr lang="nl-NL" dirty="0"/>
              <a:t>dus pi x 5,5</a:t>
            </a:r>
            <a:r>
              <a:rPr lang="nl-NL" baseline="30000" dirty="0"/>
              <a:t>2</a:t>
            </a:r>
            <a:r>
              <a:rPr lang="nl-NL" dirty="0"/>
              <a:t> = 95 cm</a:t>
            </a:r>
            <a:r>
              <a:rPr lang="nl-NL" baseline="30000" dirty="0"/>
              <a:t>2</a:t>
            </a:r>
            <a:endParaRPr lang="nl-NL" dirty="0"/>
          </a:p>
          <a:p>
            <a:pPr marL="0" indent="0">
              <a:buNone/>
            </a:pPr>
            <a:r>
              <a:rPr lang="nl-NL" b="1" dirty="0"/>
              <a:t>Oppervlakte x hoogte: </a:t>
            </a:r>
          </a:p>
          <a:p>
            <a:pPr marL="0" indent="0">
              <a:buNone/>
            </a:pPr>
            <a:r>
              <a:rPr lang="nl-NL" dirty="0"/>
              <a:t>dus 20 x 95 = 1800 cm</a:t>
            </a:r>
            <a:r>
              <a:rPr lang="nl-NL" baseline="30000" dirty="0"/>
              <a:t>3</a:t>
            </a:r>
            <a:r>
              <a:rPr lang="nl-NL" dirty="0"/>
              <a:t>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642269"/>
            <a:ext cx="1914525" cy="239077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F4137A-018F-C089-DE8C-385837B1F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95151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piramide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Oppervlakte grondvlak:  </a:t>
            </a:r>
            <a:r>
              <a:rPr lang="nl-NL" i="1" dirty="0">
                <a:solidFill>
                  <a:srgbClr val="FF0000"/>
                </a:solidFill>
              </a:rPr>
              <a:t>lengte x breedte</a:t>
            </a:r>
          </a:p>
          <a:p>
            <a:r>
              <a:rPr lang="nl-NL" dirty="0"/>
              <a:t>Oppervlakte </a:t>
            </a:r>
            <a:r>
              <a:rPr lang="nl-NL" i="1" dirty="0">
                <a:solidFill>
                  <a:srgbClr val="FF0000"/>
                </a:solidFill>
              </a:rPr>
              <a:t>x hoogte </a:t>
            </a:r>
          </a:p>
          <a:p>
            <a:r>
              <a:rPr lang="nl-NL" dirty="0"/>
              <a:t>Delen door </a:t>
            </a:r>
            <a:r>
              <a:rPr lang="nl-NL" i="1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/>
              <a:t>Piramide: </a:t>
            </a:r>
            <a:r>
              <a:rPr lang="nl-NL" dirty="0"/>
              <a:t>(lengte x breedte x hoogte) : 3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B0C4289-EA63-43A2-A5CC-03982BECA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254" y="1700808"/>
            <a:ext cx="2450891" cy="1781452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67ECB99-2F86-CBAB-BB38-50204172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9366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piramide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Piramide heeft als grondvlak een vierkant met een zijde van 150m. Hij is 80m hoog. Hoe groot is de inhoud in m</a:t>
            </a:r>
            <a:r>
              <a:rPr lang="nl-NL" baseline="30000" dirty="0"/>
              <a:t>3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Oppervlakte grondvlak:  </a:t>
            </a:r>
            <a:r>
              <a:rPr lang="nl-NL" i="1" dirty="0">
                <a:solidFill>
                  <a:srgbClr val="FF0000"/>
                </a:solidFill>
              </a:rPr>
              <a:t>150 x 150</a:t>
            </a:r>
          </a:p>
          <a:p>
            <a:r>
              <a:rPr lang="nl-NL" dirty="0"/>
              <a:t>Oppervlakte </a:t>
            </a:r>
            <a:r>
              <a:rPr lang="nl-NL" i="1" dirty="0">
                <a:solidFill>
                  <a:srgbClr val="FF0000"/>
                </a:solidFill>
              </a:rPr>
              <a:t>x 80</a:t>
            </a:r>
          </a:p>
          <a:p>
            <a:r>
              <a:rPr lang="nl-NL" dirty="0"/>
              <a:t>Delen door </a:t>
            </a:r>
            <a:r>
              <a:rPr lang="nl-NL" i="1" dirty="0">
                <a:solidFill>
                  <a:srgbClr val="FF0000"/>
                </a:solidFill>
              </a:rPr>
              <a:t>3</a:t>
            </a:r>
          </a:p>
          <a:p>
            <a:endParaRPr lang="nl-NL" i="1" dirty="0">
              <a:solidFill>
                <a:srgbClr val="FF0000"/>
              </a:solidFill>
            </a:endParaRPr>
          </a:p>
          <a:p>
            <a:r>
              <a:rPr lang="nl-NL" i="1" dirty="0">
                <a:solidFill>
                  <a:srgbClr val="FF0000"/>
                </a:solidFill>
              </a:rPr>
              <a:t>Antwoord: 600.000m</a:t>
            </a:r>
            <a:r>
              <a:rPr lang="nl-NL" i="1" baseline="30000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endParaRPr lang="nl-NL" b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B0C4289-EA63-43A2-A5CC-03982BECA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4437112"/>
            <a:ext cx="2450891" cy="1781452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EC1A181-7829-1B36-54D4-C711712EF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6616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kegel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Oppervlakte grondvlak:  </a:t>
            </a:r>
            <a:r>
              <a:rPr lang="nl-NL" i="1" dirty="0">
                <a:solidFill>
                  <a:srgbClr val="FF0000"/>
                </a:solidFill>
              </a:rPr>
              <a:t>π x straal</a:t>
            </a:r>
            <a:r>
              <a:rPr lang="nl-NL" i="1" baseline="30000" dirty="0">
                <a:solidFill>
                  <a:srgbClr val="FF0000"/>
                </a:solidFill>
              </a:rPr>
              <a:t>2</a:t>
            </a:r>
            <a:r>
              <a:rPr lang="nl-NL" i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nl-NL" dirty="0"/>
              <a:t>Oppervlakte </a:t>
            </a:r>
            <a:r>
              <a:rPr lang="nl-NL" i="1" dirty="0">
                <a:solidFill>
                  <a:srgbClr val="FF0000"/>
                </a:solidFill>
              </a:rPr>
              <a:t>x hoogte </a:t>
            </a:r>
          </a:p>
          <a:p>
            <a:pPr marL="0" indent="0">
              <a:buNone/>
            </a:pPr>
            <a:r>
              <a:rPr lang="nl-NL" dirty="0"/>
              <a:t>Delen door </a:t>
            </a:r>
            <a:r>
              <a:rPr lang="nl-NL" i="1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Kegel: </a:t>
            </a:r>
            <a:r>
              <a:rPr lang="nl-NL" dirty="0"/>
              <a:t>(π x straal</a:t>
            </a:r>
            <a:r>
              <a:rPr lang="nl-NL" baseline="30000" dirty="0"/>
              <a:t>2</a:t>
            </a:r>
            <a:r>
              <a:rPr lang="nl-NL" dirty="0"/>
              <a:t> x hoogte) : 3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F6587BD-7777-4F85-84FD-8DDB50926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1358679"/>
            <a:ext cx="2066339" cy="207032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2BAFF11-84A1-B3D1-42D2-43626F5A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8871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kegel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Een kegel heeft een diameter van 10cm en een hoogte van 7 cm. Wat is de inhoud?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Oppervlakte grondvlak:  </a:t>
            </a:r>
            <a:r>
              <a:rPr lang="nl-NL" i="1" dirty="0">
                <a:solidFill>
                  <a:srgbClr val="FF0000"/>
                </a:solidFill>
              </a:rPr>
              <a:t>π x 5</a:t>
            </a:r>
            <a:r>
              <a:rPr lang="nl-NL" i="1" baseline="30000" dirty="0">
                <a:solidFill>
                  <a:srgbClr val="FF0000"/>
                </a:solidFill>
              </a:rPr>
              <a:t>2</a:t>
            </a:r>
            <a:r>
              <a:rPr lang="nl-NL" i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nl-NL" dirty="0"/>
              <a:t>Oppervlakte </a:t>
            </a:r>
            <a:r>
              <a:rPr lang="nl-NL" i="1" dirty="0">
                <a:solidFill>
                  <a:srgbClr val="FF0000"/>
                </a:solidFill>
              </a:rPr>
              <a:t>x 7 </a:t>
            </a:r>
          </a:p>
          <a:p>
            <a:pPr marL="0" indent="0">
              <a:buNone/>
            </a:pPr>
            <a:r>
              <a:rPr lang="nl-NL" dirty="0"/>
              <a:t>Delen door </a:t>
            </a:r>
            <a:r>
              <a:rPr lang="nl-NL" i="1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endParaRPr lang="nl-NL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l-NL" i="1" dirty="0">
                <a:solidFill>
                  <a:srgbClr val="FF0000"/>
                </a:solidFill>
              </a:rPr>
              <a:t>Antwoord: 183,3 cm</a:t>
            </a:r>
            <a:r>
              <a:rPr lang="nl-NL" i="1" baseline="30000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F6587BD-7777-4F85-84FD-8DDB50926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861" y="4386042"/>
            <a:ext cx="2066339" cy="207032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60581E-91E2-4D45-501E-6C9E2876E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1760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Bereken </a:t>
            </a:r>
            <a:r>
              <a:rPr lang="nl-NL" dirty="0"/>
              <a:t>de inhoud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l-NL" sz="2200" dirty="0"/>
              <a:t>Een kubus heeft ribben van 4cm. </a:t>
            </a:r>
          </a:p>
          <a:p>
            <a:pPr marL="457200" indent="-457200">
              <a:buFont typeface="+mj-lt"/>
              <a:buAutoNum type="arabicPeriod"/>
            </a:pPr>
            <a:endParaRPr lang="nl-NL" sz="2200" dirty="0"/>
          </a:p>
          <a:p>
            <a:pPr marL="457200" indent="-457200">
              <a:buFont typeface="+mj-lt"/>
              <a:buAutoNum type="arabicPeriod"/>
            </a:pPr>
            <a:r>
              <a:rPr lang="nl-NL" sz="2200" dirty="0"/>
              <a:t>Een balk van 20cm bij 25cm  bij 100cm.</a:t>
            </a:r>
          </a:p>
          <a:p>
            <a:pPr marL="457200" indent="-457200">
              <a:buFont typeface="+mj-lt"/>
              <a:buAutoNum type="arabicPeriod"/>
            </a:pPr>
            <a:endParaRPr lang="nl-NL" sz="2200" dirty="0"/>
          </a:p>
          <a:p>
            <a:pPr marL="457200" indent="-457200">
              <a:buFont typeface="+mj-lt"/>
              <a:buAutoNum type="arabicPeriod"/>
            </a:pPr>
            <a:r>
              <a:rPr lang="nl-NL" sz="2200" dirty="0"/>
              <a:t>Een cilinder met een diameter van 14cm en hoogte van 3 dm.</a:t>
            </a:r>
          </a:p>
          <a:p>
            <a:pPr marL="457200" indent="-457200">
              <a:buFont typeface="+mj-lt"/>
              <a:buAutoNum type="arabicPeriod"/>
            </a:pPr>
            <a:endParaRPr lang="nl-NL" sz="2200" dirty="0"/>
          </a:p>
          <a:p>
            <a:pPr marL="457200" indent="-457200">
              <a:buFont typeface="+mj-lt"/>
              <a:buAutoNum type="arabicPeriod"/>
            </a:pPr>
            <a:r>
              <a:rPr lang="nl-NL" sz="2200" dirty="0"/>
              <a:t>Een vierkante piramide met zijde van 125m en hoogte van 60m.</a:t>
            </a:r>
          </a:p>
          <a:p>
            <a:pPr marL="457200" indent="-457200">
              <a:buFont typeface="+mj-lt"/>
              <a:buAutoNum type="arabicPeriod"/>
            </a:pPr>
            <a:endParaRPr lang="nl-NL" sz="2200" dirty="0"/>
          </a:p>
          <a:p>
            <a:pPr marL="457200" indent="-457200">
              <a:buFont typeface="+mj-lt"/>
              <a:buAutoNum type="arabicPeriod"/>
            </a:pPr>
            <a:r>
              <a:rPr lang="nl-NL" sz="2200" dirty="0"/>
              <a:t>Een kegel met diameter van 1,2dm en hoogte van 10cm.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3B1FEDD-BCCB-CEF8-8AFF-11C4A4A6A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65814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Een kubus heeft ribben van 4cm. </a:t>
            </a:r>
          </a:p>
          <a:p>
            <a:endParaRPr lang="nl-NL" sz="2400" dirty="0"/>
          </a:p>
          <a:p>
            <a:r>
              <a:rPr lang="nl-NL" sz="2400" dirty="0"/>
              <a:t>Grondvlak: 4 x 4 = 16</a:t>
            </a:r>
          </a:p>
          <a:p>
            <a:endParaRPr lang="nl-NL" sz="2400" dirty="0"/>
          </a:p>
          <a:p>
            <a:r>
              <a:rPr lang="nl-NL" sz="2400" dirty="0"/>
              <a:t>16 x 4 = 64 cm</a:t>
            </a:r>
            <a:r>
              <a:rPr lang="nl-NL" sz="2400" baseline="30000" dirty="0"/>
              <a:t>3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958202F-039C-B5A3-D108-D88484657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0299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Een balk van 20cm bij 25cm  bij 100cm.</a:t>
            </a:r>
          </a:p>
          <a:p>
            <a:endParaRPr lang="nl-NL" sz="2400" dirty="0"/>
          </a:p>
          <a:p>
            <a:r>
              <a:rPr lang="nl-NL" sz="2400" dirty="0"/>
              <a:t>Grondvlak van 20 x 25 = 500</a:t>
            </a:r>
          </a:p>
          <a:p>
            <a:endParaRPr lang="nl-NL" sz="2400" dirty="0"/>
          </a:p>
          <a:p>
            <a:r>
              <a:rPr lang="nl-NL" sz="2400" dirty="0"/>
              <a:t>500 x 100 = 50.000cm</a:t>
            </a:r>
            <a:r>
              <a:rPr lang="nl-NL" sz="2400" baseline="30000" dirty="0"/>
              <a:t>3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39F3907-BF01-4908-A54D-F46BFA79B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8174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Een cilinder met een diameter van 14cm en hoogte van 3 dm.</a:t>
            </a:r>
          </a:p>
          <a:p>
            <a:endParaRPr lang="nl-NL" sz="2400" dirty="0"/>
          </a:p>
          <a:p>
            <a:r>
              <a:rPr lang="nl-NL" sz="2400" dirty="0"/>
              <a:t>Straal = 14: 2 = 7cm</a:t>
            </a:r>
          </a:p>
          <a:p>
            <a:endParaRPr lang="nl-NL" sz="2400" dirty="0"/>
          </a:p>
          <a:p>
            <a:r>
              <a:rPr lang="nl-NL" sz="2400" dirty="0"/>
              <a:t>Grondvlak: pi x 7</a:t>
            </a:r>
            <a:r>
              <a:rPr lang="nl-NL" sz="2400" baseline="30000" dirty="0"/>
              <a:t>2</a:t>
            </a:r>
            <a:r>
              <a:rPr lang="nl-NL" sz="2400" dirty="0"/>
              <a:t> = 153,938</a:t>
            </a:r>
          </a:p>
          <a:p>
            <a:endParaRPr lang="nl-NL" sz="2400" baseline="30000" dirty="0"/>
          </a:p>
          <a:p>
            <a:r>
              <a:rPr lang="nl-NL" sz="2400" dirty="0"/>
              <a:t>153,938 x 30 = 4.618,1 cm</a:t>
            </a:r>
            <a:r>
              <a:rPr lang="nl-NL" sz="2400" baseline="30000" dirty="0"/>
              <a:t>3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B475A3-E7D3-DA53-B125-9A0DD1431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4100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Een vierkante piramide met zijde van 125m en hoogte van 60m.</a:t>
            </a:r>
          </a:p>
          <a:p>
            <a:endParaRPr lang="nl-NL" sz="2400" dirty="0"/>
          </a:p>
          <a:p>
            <a:r>
              <a:rPr lang="nl-NL" sz="2400" dirty="0"/>
              <a:t>Grondvlak = 125 x 125 = 15.625</a:t>
            </a:r>
          </a:p>
          <a:p>
            <a:endParaRPr lang="nl-NL" sz="2400" dirty="0"/>
          </a:p>
          <a:p>
            <a:r>
              <a:rPr lang="nl-NL" sz="2400" dirty="0"/>
              <a:t>15.625 x 60 = 937.500</a:t>
            </a:r>
          </a:p>
          <a:p>
            <a:endParaRPr lang="nl-NL" sz="2400" dirty="0"/>
          </a:p>
          <a:p>
            <a:r>
              <a:rPr lang="nl-NL" sz="2400" dirty="0"/>
              <a:t>937.500 : 3 = 312.500m</a:t>
            </a:r>
            <a:r>
              <a:rPr lang="nl-NL" sz="2400" baseline="30000" dirty="0"/>
              <a:t>3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F1894A9-3542-458E-C806-295938BE8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2974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2208D-9EFE-4BED-B796-99E6D0A6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Antwoorden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F3FA3-6E52-6165-DAE4-0CA0698F4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Een kegel met diameter van 1,2dm en hoogte van 10cm.</a:t>
            </a:r>
          </a:p>
          <a:p>
            <a:endParaRPr lang="nl-NL" sz="2400" dirty="0"/>
          </a:p>
          <a:p>
            <a:r>
              <a:rPr lang="nl-NL" sz="2400" dirty="0"/>
              <a:t>Straal = 1,2 dm : 2 = 0,6 dm = 6cm.</a:t>
            </a:r>
          </a:p>
          <a:p>
            <a:endParaRPr lang="nl-NL" sz="2400" dirty="0"/>
          </a:p>
          <a:p>
            <a:r>
              <a:rPr lang="nl-NL" sz="2400" dirty="0"/>
              <a:t>Grondvlak = pi x 6</a:t>
            </a:r>
            <a:r>
              <a:rPr lang="nl-NL" sz="2400" baseline="30000" dirty="0"/>
              <a:t>2</a:t>
            </a:r>
            <a:r>
              <a:rPr lang="nl-NL" sz="2400" dirty="0"/>
              <a:t> = 113,0973</a:t>
            </a:r>
          </a:p>
          <a:p>
            <a:endParaRPr lang="nl-NL" sz="2400" dirty="0"/>
          </a:p>
          <a:p>
            <a:r>
              <a:rPr lang="nl-NL" sz="2400" dirty="0"/>
              <a:t>113,0973 x 10 = 1130,973</a:t>
            </a:r>
          </a:p>
          <a:p>
            <a:endParaRPr lang="nl-NL" sz="2400" dirty="0"/>
          </a:p>
          <a:p>
            <a:r>
              <a:rPr lang="nl-NL" sz="2400" dirty="0"/>
              <a:t>1130,973 : 3 = 377 cm</a:t>
            </a:r>
            <a:r>
              <a:rPr lang="nl-NL" sz="2400" baseline="30000" dirty="0"/>
              <a:t>3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0519A2D-F301-C5C8-868E-D1203FDE0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1506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551</Words>
  <Application>Microsoft Office PowerPoint</Application>
  <PresentationFormat>Diavoorstelling (4:3)</PresentationFormat>
  <Paragraphs>159</Paragraphs>
  <Slides>17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2" baseType="lpstr">
      <vt:lpstr>Aptos</vt:lpstr>
      <vt:lpstr>Trebuchet MS</vt:lpstr>
      <vt:lpstr>Wingdings</vt:lpstr>
      <vt:lpstr>Wingdings 2</vt:lpstr>
      <vt:lpstr>H1.4-1.6-oudpp</vt:lpstr>
      <vt:lpstr>Wiskunde</vt:lpstr>
      <vt:lpstr>Wiskunde leer je door:</vt:lpstr>
      <vt:lpstr>inhoud berekenen</vt:lpstr>
      <vt:lpstr>Kubus</vt:lpstr>
      <vt:lpstr>balk</vt:lpstr>
      <vt:lpstr>prisma</vt:lpstr>
      <vt:lpstr>cilinder</vt:lpstr>
      <vt:lpstr>piramide</vt:lpstr>
      <vt:lpstr>piramide</vt:lpstr>
      <vt:lpstr>kegel</vt:lpstr>
      <vt:lpstr>kegel</vt:lpstr>
      <vt:lpstr>Bereken de inhoud</vt:lpstr>
      <vt:lpstr>Antwoorden</vt:lpstr>
      <vt:lpstr>Antwoorden</vt:lpstr>
      <vt:lpstr>Antwoorden</vt:lpstr>
      <vt:lpstr>Antwoorden</vt:lpstr>
      <vt:lpstr>Antwoorden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263</cp:revision>
  <dcterms:created xsi:type="dcterms:W3CDTF">2013-09-15T12:09:42Z</dcterms:created>
  <dcterms:modified xsi:type="dcterms:W3CDTF">2026-07-24T09:40:07Z</dcterms:modified>
</cp:coreProperties>
</file>