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6" r:id="rId2"/>
    <p:sldId id="309" r:id="rId3"/>
    <p:sldId id="353" r:id="rId4"/>
    <p:sldId id="350" r:id="rId5"/>
    <p:sldId id="349" r:id="rId6"/>
    <p:sldId id="420" r:id="rId7"/>
    <p:sldId id="421" r:id="rId8"/>
    <p:sldId id="422" r:id="rId9"/>
    <p:sldId id="423" r:id="rId10"/>
    <p:sldId id="424" r:id="rId11"/>
    <p:sldId id="425" r:id="rId12"/>
  </p:sldIdLst>
  <p:sldSz cx="9144000" cy="6858000" type="screen4x3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FF"/>
    <a:srgbClr val="CC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ijl, gemiddeld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Stijl, lich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8034E78-7F5D-4C2E-B375-FC64B27BC917}" styleName="Stijl, donker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E171933-4619-4E11-9A3F-F7608DF75F80}" styleName="Stijl, gemiddeld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793D81CF-94F2-401A-BA57-92F5A7B2D0C5}" styleName="Stijl, gemiddeld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940675A-B579-460E-94D1-54222C63F5DA}" styleName="Geen stijl, tabel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Stijl, licht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594" y="67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5D8C29-C1DC-4658-BF56-8A8D0B118953}" type="datetimeFigureOut">
              <a:rPr lang="nl-NL" smtClean="0"/>
              <a:t>21-7-2026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4EE176-B4BD-4D3E-A90B-0DFD92F496C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697251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hte verbindingslijn 4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2" name="Titel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>
            <a:noAutofit/>
          </a:bodyPr>
          <a:lstStyle>
            <a:lvl1pPr algn="r">
              <a:defRPr sz="4200" b="1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25" name="Ondertitel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nl-NL"/>
              <a:t>Klik om de ondertitelstijl van het model te bewerken</a:t>
            </a:r>
            <a:endParaRPr lang="en-US"/>
          </a:p>
        </p:txBody>
      </p:sp>
      <p:sp>
        <p:nvSpPr>
          <p:cNvPr id="6" name="Tijdelijke aanduiding voor datum 30"/>
          <p:cNvSpPr>
            <a:spLocks noGrp="1"/>
          </p:cNvSpPr>
          <p:nvPr>
            <p:ph type="dt" sz="half" idx="10"/>
          </p:nvPr>
        </p:nvSpPr>
        <p:spPr>
          <a:xfrm>
            <a:off x="5870575" y="6557963"/>
            <a:ext cx="2003425" cy="227012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B0F3C7B4-1371-4D3B-B2B1-5DE58EA067A3}" type="datetime1">
              <a:rPr lang="nl-NL" smtClean="0"/>
              <a:t>21-7-2026</a:t>
            </a:fld>
            <a:endParaRPr lang="nl-NL" dirty="0"/>
          </a:p>
        </p:txBody>
      </p:sp>
      <p:sp>
        <p:nvSpPr>
          <p:cNvPr id="7" name="Tijdelijke aanduiding voor voettekst 17"/>
          <p:cNvSpPr>
            <a:spLocks noGrp="1"/>
          </p:cNvSpPr>
          <p:nvPr>
            <p:ph type="ftr" sz="quarter" idx="11"/>
          </p:nvPr>
        </p:nvSpPr>
        <p:spPr>
          <a:xfrm>
            <a:off x="2819400" y="6557963"/>
            <a:ext cx="2927350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8" name="Tijdelijke aanduiding voor dianummer 28"/>
          <p:cNvSpPr>
            <a:spLocks noGrp="1"/>
          </p:cNvSpPr>
          <p:nvPr>
            <p:ph type="sldNum" sz="quarter" idx="12"/>
          </p:nvPr>
        </p:nvSpPr>
        <p:spPr>
          <a:xfrm>
            <a:off x="7880350" y="6556375"/>
            <a:ext cx="588963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85B777D1-3DB8-424B-A32A-59437A737404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8168485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434C62-26F8-4733-9128-A075AAC32DF1}" type="datetime1">
              <a:rPr lang="nl-NL" smtClean="0"/>
              <a:t>21-7-2026</a:t>
            </a:fld>
            <a:endParaRPr lang="nl-NL" dirty="0"/>
          </a:p>
        </p:txBody>
      </p:sp>
      <p:sp>
        <p:nvSpPr>
          <p:cNvPr id="5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96ACE5-58EB-4DD0-81EB-171728CF33BA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485156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anchor="t"/>
          <a:lstStyle>
            <a:lvl1pPr algn="r">
              <a:buNone/>
              <a:defRPr sz="4200" b="1" cap="all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724400" y="6556375"/>
            <a:ext cx="2001838" cy="22701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8BBD133E-69B1-4FD4-991B-935BAE662384}" type="datetime1">
              <a:rPr lang="nl-NL" smtClean="0"/>
              <a:t>21-7-2026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1735138" y="6556375"/>
            <a:ext cx="2895600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734175" y="6554788"/>
            <a:ext cx="587375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61BFD33-C10A-4A23-AE44-7DEC7DC0E725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91139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741B36-E363-4D4D-9C42-640F2D296564}" type="datetime1">
              <a:rPr lang="nl-NL" smtClean="0"/>
              <a:t>21-7-2026</a:t>
            </a:fld>
            <a:endParaRPr lang="nl-NL" dirty="0"/>
          </a:p>
        </p:txBody>
      </p:sp>
      <p:sp>
        <p:nvSpPr>
          <p:cNvPr id="6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7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77A62E-0532-4CA1-812E-CE54C87E6453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582353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7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8A3580-13A6-4BE4-8294-4DD31BB241EE}" type="datetime1">
              <a:rPr lang="nl-NL" smtClean="0"/>
              <a:t>21-7-2026</a:t>
            </a:fld>
            <a:endParaRPr lang="nl-NL" dirty="0"/>
          </a:p>
        </p:txBody>
      </p:sp>
      <p:sp>
        <p:nvSpPr>
          <p:cNvPr id="8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9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6C5757-8D10-4828-8633-E0F97FE0C2B6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24521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C3BAEA-E28C-488C-BDFE-308EDC7762BD}" type="datetime1">
              <a:rPr lang="nl-NL" smtClean="0"/>
              <a:t>21-7-2026</a:t>
            </a:fld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5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1CC620-2A51-4672-B68E-CDDAC82B07B1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293265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2A547D-8AAD-4AED-BBCF-501CD3E920BE}" type="datetime1">
              <a:rPr lang="nl-NL" smtClean="0"/>
              <a:t>21-7-2026</a:t>
            </a:fld>
            <a:endParaRPr lang="nl-NL" dirty="0"/>
          </a:p>
        </p:txBody>
      </p:sp>
      <p:sp>
        <p:nvSpPr>
          <p:cNvPr id="3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4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658DFA-2F92-453C-A8EB-39911EFF139A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398683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lIns="45720" tIns="0" rIns="0" bIns="0" spcCol="0" rtlCol="0" fromWordArt="0" forceAA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5CEDFA-C958-4C43-B5E3-41BC47CC15A3}" type="datetime1">
              <a:rPr lang="nl-NL" smtClean="0"/>
              <a:t>21-7-2026</a:t>
            </a:fld>
            <a:endParaRPr lang="nl-NL" dirty="0"/>
          </a:p>
        </p:txBody>
      </p:sp>
      <p:sp>
        <p:nvSpPr>
          <p:cNvPr id="6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7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4950BC-A32B-4465-B941-F214AFD44CAE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3990200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/>
          <p:cNvSpPr/>
          <p:nvPr/>
        </p:nvSpPr>
        <p:spPr>
          <a:xfrm rot="21240000">
            <a:off x="598488" y="1004888"/>
            <a:ext cx="4319587" cy="4311650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hthoek 5"/>
          <p:cNvSpPr/>
          <p:nvPr/>
        </p:nvSpPr>
        <p:spPr>
          <a:xfrm rot="21420000">
            <a:off x="596900" y="998538"/>
            <a:ext cx="4319588" cy="4313237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lIns="82296" tIns="0" rIns="0" bIns="0" spcCol="0" rtlCol="0" fromWordArt="0" forceAA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10" name="Tijdelijke aanduiding voor afbeelding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nl-NL" noProof="0"/>
              <a:t>Klik op het pictogram als u een afbeelding wilt toevoegen</a:t>
            </a:r>
            <a:endParaRPr lang="en-US" noProof="0" dirty="0"/>
          </a:p>
        </p:txBody>
      </p:sp>
      <p:sp>
        <p:nvSpPr>
          <p:cNvPr id="7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14B2160-F21D-489A-9822-876F25301885}" type="datetime1">
              <a:rPr lang="nl-NL" smtClean="0"/>
              <a:t>21-7-2026</a:t>
            </a:fld>
            <a:endParaRPr lang="nl-NL" dirty="0"/>
          </a:p>
        </p:txBody>
      </p:sp>
      <p:sp>
        <p:nvSpPr>
          <p:cNvPr id="8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9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28F9C53-FAB9-4088-8D55-3B511585E8D3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7868935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24353F-8162-494C-9D81-FCCDF60F5E50}" type="datetime1">
              <a:rPr lang="nl-NL" smtClean="0"/>
              <a:t>21-7-2026</a:t>
            </a:fld>
            <a:endParaRPr lang="nl-NL" dirty="0"/>
          </a:p>
        </p:txBody>
      </p:sp>
      <p:sp>
        <p:nvSpPr>
          <p:cNvPr id="5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4A1EB4-AED1-49DF-BA6A-EC65E085385B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57349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243388" y="6557963"/>
            <a:ext cx="2001837" cy="227012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2DB7D1C-CC26-461A-BC23-1CCB6EFC4E68}" type="datetime1">
              <a:rPr lang="nl-NL" smtClean="0"/>
              <a:t>21-7-2026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457200" y="6556375"/>
            <a:ext cx="3657600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254750" y="6553200"/>
            <a:ext cx="587375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F453B33A-12F3-4CD9-9DC9-3ECAC4B05D45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4276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Tijdelijke aanduiding voor titel 2"/>
          <p:cNvSpPr>
            <a:spLocks noGrp="1"/>
          </p:cNvSpPr>
          <p:nvPr>
            <p:ph type="title"/>
          </p:nvPr>
        </p:nvSpPr>
        <p:spPr>
          <a:xfrm>
            <a:off x="457200" y="320675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1030" name="Tijdelijke aanduiding voor tekst 30"/>
          <p:cNvSpPr>
            <a:spLocks noGrp="1"/>
          </p:cNvSpPr>
          <p:nvPr>
            <p:ph type="body" idx="1"/>
          </p:nvPr>
        </p:nvSpPr>
        <p:spPr bwMode="auto">
          <a:xfrm>
            <a:off x="457200" y="1609725"/>
            <a:ext cx="7239000" cy="484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en-US"/>
              <a:t>Klik om de modelstijlen te bewerken</a:t>
            </a:r>
          </a:p>
          <a:p>
            <a:pPr lvl="1"/>
            <a:r>
              <a:rPr lang="nl-NL" altLang="en-US"/>
              <a:t>Tweede niveau</a:t>
            </a:r>
          </a:p>
          <a:p>
            <a:pPr lvl="2"/>
            <a:r>
              <a:rPr lang="nl-NL" altLang="en-US"/>
              <a:t>Derde niveau</a:t>
            </a:r>
          </a:p>
          <a:p>
            <a:pPr lvl="3"/>
            <a:r>
              <a:rPr lang="nl-NL" altLang="en-US"/>
              <a:t>Vierde niveau</a:t>
            </a:r>
          </a:p>
          <a:p>
            <a:pPr lvl="4"/>
            <a:r>
              <a:rPr lang="nl-NL" altLang="en-US"/>
              <a:t>Vijfde niveau</a:t>
            </a:r>
            <a:endParaRPr lang="en-US" altLang="en-US"/>
          </a:p>
        </p:txBody>
      </p:sp>
      <p:sp>
        <p:nvSpPr>
          <p:cNvPr id="27" name="Tijdelijke aanduiding voor datum 26"/>
          <p:cNvSpPr>
            <a:spLocks noGrp="1"/>
          </p:cNvSpPr>
          <p:nvPr>
            <p:ph type="dt" sz="half" idx="2"/>
          </p:nvPr>
        </p:nvSpPr>
        <p:spPr>
          <a:xfrm>
            <a:off x="4246563" y="6557963"/>
            <a:ext cx="2001837" cy="227012"/>
          </a:xfrm>
          <a:prstGeom prst="rect">
            <a:avLst/>
          </a:prstGeom>
        </p:spPr>
        <p:txBody>
          <a:bodyPr vert="horz" t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1CAC3CAD-8162-47A6-B8AF-9C4EC626CC48}" type="datetime1">
              <a:rPr lang="nl-NL" smtClean="0"/>
              <a:t>21-7-2026</a:t>
            </a:fld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3"/>
          </p:nvPr>
        </p:nvSpPr>
        <p:spPr>
          <a:xfrm>
            <a:off x="457200" y="6557963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16" name="Tijdelijke aanduiding voor dianummer 15"/>
          <p:cNvSpPr>
            <a:spLocks noGrp="1"/>
          </p:cNvSpPr>
          <p:nvPr>
            <p:ph type="sldNum" sz="quarter" idx="4"/>
          </p:nvPr>
        </p:nvSpPr>
        <p:spPr>
          <a:xfrm>
            <a:off x="6251575" y="6556375"/>
            <a:ext cx="588963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D8D073EB-EFD1-47FF-A5D5-7FFA79B53E0F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58" r:id="rId1"/>
    <p:sldLayoutId id="2147484351" r:id="rId2"/>
    <p:sldLayoutId id="2147484359" r:id="rId3"/>
    <p:sldLayoutId id="2147484352" r:id="rId4"/>
    <p:sldLayoutId id="2147484353" r:id="rId5"/>
    <p:sldLayoutId id="2147484354" r:id="rId6"/>
    <p:sldLayoutId id="2147484355" r:id="rId7"/>
    <p:sldLayoutId id="2147484356" r:id="rId8"/>
    <p:sldLayoutId id="2147484360" r:id="rId9"/>
    <p:sldLayoutId id="2147484357" r:id="rId10"/>
    <p:sldLayoutId id="2147484361" r:id="rId11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 b="1" kern="1200" cap="all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9pPr>
      <a:extLst/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tx2"/>
        </a:buClr>
        <a:buSzPct val="73000"/>
        <a:buFont typeface="Wingdings 2" pitchFamily="18" charset="2"/>
        <a:buChar char="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20700" indent="-228600" algn="l" rtl="0" eaLnBrk="0" fontAlgn="base" hangingPunct="0">
        <a:spcBef>
          <a:spcPts val="5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"/>
        <a:defRPr sz="2300" kern="1200">
          <a:solidFill>
            <a:srgbClr val="6C6C6C"/>
          </a:solidFill>
          <a:latin typeface="+mn-lt"/>
          <a:ea typeface="+mn-ea"/>
          <a:cs typeface="+mn-cs"/>
        </a:defRPr>
      </a:lvl2pPr>
      <a:lvl3pPr marL="7588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60000"/>
        <a:buFont typeface="Wingdings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228600" algn="l" rtl="0" eaLnBrk="0" fontAlgn="base" hangingPunct="0">
        <a:spcBef>
          <a:spcPct val="200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"/>
        <a:defRPr sz="2000" kern="1200">
          <a:solidFill>
            <a:srgbClr val="6C6C6C"/>
          </a:solidFill>
          <a:latin typeface="+mn-lt"/>
          <a:ea typeface="+mn-ea"/>
          <a:cs typeface="+mn-cs"/>
        </a:defRPr>
      </a:lvl4pPr>
      <a:lvl5pPr marL="12795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70000"/>
        <a:buFont typeface="Wingdings" pitchFamily="2" charset="2"/>
        <a:buChar char="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VpmuDY2mf8k?feature=oembed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l-NL" dirty="0"/>
              <a:t>Wiskunde </a:t>
            </a:r>
          </a:p>
        </p:txBody>
      </p:sp>
      <p:sp>
        <p:nvSpPr>
          <p:cNvPr id="6147" name="Ondertitel 2"/>
          <p:cNvSpPr>
            <a:spLocks noGrp="1"/>
          </p:cNvSpPr>
          <p:nvPr>
            <p:ph type="subTitle" idx="1"/>
          </p:nvPr>
        </p:nvSpPr>
        <p:spPr>
          <a:xfrm>
            <a:off x="3354388" y="3540125"/>
            <a:ext cx="5114925" cy="1101725"/>
          </a:xfrm>
        </p:spPr>
        <p:txBody>
          <a:bodyPr/>
          <a:lstStyle/>
          <a:p>
            <a:pPr eaLnBrk="1" hangingPunct="1"/>
            <a:r>
              <a:rPr lang="nl-NL" altLang="en-US" dirty="0"/>
              <a:t>Inklemmen</a:t>
            </a:r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509E5B91-9EEF-FD3B-9027-A4A7EAA986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Wiskunde leer je door:</a:t>
            </a:r>
          </a:p>
        </p:txBody>
      </p:sp>
      <p:pic>
        <p:nvPicPr>
          <p:cNvPr id="1638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9925" y="1538288"/>
            <a:ext cx="4824413" cy="48244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4541838"/>
            <a:ext cx="1905000" cy="181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BFE4BC54-B0CE-7A88-6196-BAA191B30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nl-NL" dirty="0"/>
              <a:t>Oplossen met inklemmen 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nl-NL" sz="2800" dirty="0"/>
              <a:t>Vergelijking: 4a + 1  = 13</a:t>
            </a:r>
          </a:p>
          <a:p>
            <a:pPr>
              <a:defRPr/>
            </a:pPr>
            <a:endParaRPr lang="nl-NL" sz="2800" dirty="0"/>
          </a:p>
          <a:p>
            <a:pPr>
              <a:defRPr/>
            </a:pPr>
            <a:r>
              <a:rPr lang="nl-NL" sz="2800" dirty="0"/>
              <a:t>Doel: een vergelijking </a:t>
            </a:r>
            <a:r>
              <a:rPr lang="nl-NL" sz="2800" i="1" dirty="0"/>
              <a:t>oplossen</a:t>
            </a:r>
            <a:r>
              <a:rPr lang="nl-NL" sz="2800" dirty="0"/>
              <a:t>. Uitrekenen wat de juiste waarde van “a” is.</a:t>
            </a:r>
          </a:p>
          <a:p>
            <a:pPr marL="0" indent="0">
              <a:buFont typeface="Wingdings 2" pitchFamily="18" charset="2"/>
              <a:buNone/>
              <a:defRPr/>
            </a:pPr>
            <a:endParaRPr lang="nl-NL" dirty="0"/>
          </a:p>
          <a:p>
            <a:pPr>
              <a:defRPr/>
            </a:pPr>
            <a:r>
              <a:rPr lang="nl-NL" dirty="0"/>
              <a:t>Oplossing: a = 3</a:t>
            </a:r>
          </a:p>
          <a:p>
            <a:pPr>
              <a:defRPr/>
            </a:pPr>
            <a:endParaRPr lang="nl-NL" dirty="0"/>
          </a:p>
          <a:p>
            <a:pPr>
              <a:defRPr/>
            </a:pPr>
            <a:endParaRPr lang="nl-NL" dirty="0"/>
          </a:p>
          <a:p>
            <a:pPr>
              <a:defRPr/>
            </a:pPr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E61E28ED-5441-3DD2-814F-1D56D8758A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523436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Opgave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sz="2400" i="1" dirty="0"/>
              <a:t>Formule </a:t>
            </a:r>
            <a:r>
              <a:rPr lang="nl-NL" sz="2400" b="1" i="1" dirty="0"/>
              <a:t>f = 10 + 35k</a:t>
            </a:r>
          </a:p>
          <a:p>
            <a:r>
              <a:rPr lang="nl-NL" sz="2400" i="1" dirty="0"/>
              <a:t>In 2014 moest je € 185 betalen. Dus f = 185.</a:t>
            </a:r>
          </a:p>
          <a:p>
            <a:r>
              <a:rPr lang="nl-NL" sz="2400" i="1" dirty="0"/>
              <a:t>Hoeveel kaartjes heb je dan gekocht? Wat is de juiste k?</a:t>
            </a:r>
          </a:p>
          <a:p>
            <a:endParaRPr lang="nl-NL" dirty="0"/>
          </a:p>
          <a:p>
            <a:r>
              <a:rPr lang="nl-NL" dirty="0"/>
              <a:t>Oplossen met “Inklemmen”</a:t>
            </a:r>
          </a:p>
          <a:p>
            <a:r>
              <a:rPr lang="nl-NL" dirty="0"/>
              <a:t>Dus: verschillende aantallen kaartjes uitproberen.</a:t>
            </a:r>
          </a:p>
          <a:p>
            <a:pPr marL="0" indent="0">
              <a:buNone/>
            </a:pPr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561393BE-D80F-71F6-F56E-E6554EE6D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4034900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Stappen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Formule: </a:t>
            </a:r>
            <a:r>
              <a:rPr lang="nl-NL" b="1" dirty="0"/>
              <a:t>f = 10 + 35k</a:t>
            </a:r>
          </a:p>
          <a:p>
            <a:r>
              <a:rPr lang="nl-NL" dirty="0"/>
              <a:t>In 2014 moest je € 185 betalen</a:t>
            </a:r>
          </a:p>
          <a:p>
            <a:r>
              <a:rPr lang="nl-NL" dirty="0"/>
              <a:t>Vergelijking: 185 = 10 + 35k. Los op.</a:t>
            </a:r>
          </a:p>
          <a:p>
            <a:endParaRPr lang="nl-NL" dirty="0"/>
          </a:p>
          <a:p>
            <a:r>
              <a:rPr lang="nl-NL" dirty="0"/>
              <a:t>4 kaartjes wordt 10 + 35 </a:t>
            </a:r>
            <a:r>
              <a:rPr lang="nl-NL" baseline="30000" dirty="0"/>
              <a:t>.</a:t>
            </a:r>
            <a:r>
              <a:rPr lang="nl-NL" dirty="0"/>
              <a:t> 4 = € 150 </a:t>
            </a:r>
          </a:p>
          <a:p>
            <a:r>
              <a:rPr lang="nl-NL" dirty="0"/>
              <a:t>6 kaartjes wordt 10 + 35 </a:t>
            </a:r>
            <a:r>
              <a:rPr lang="nl-NL" baseline="30000" dirty="0"/>
              <a:t>.</a:t>
            </a:r>
            <a:r>
              <a:rPr lang="nl-NL" dirty="0"/>
              <a:t> 6 = € 220</a:t>
            </a:r>
          </a:p>
          <a:p>
            <a:endParaRPr lang="nl-NL" dirty="0"/>
          </a:p>
          <a:p>
            <a:r>
              <a:rPr lang="nl-NL" dirty="0"/>
              <a:t>5 kaartjes wordt 10 + 35 </a:t>
            </a:r>
            <a:r>
              <a:rPr lang="nl-NL" baseline="30000" dirty="0"/>
              <a:t>.</a:t>
            </a:r>
            <a:r>
              <a:rPr lang="nl-NL" dirty="0"/>
              <a:t> 5 = € 185 </a:t>
            </a:r>
          </a:p>
          <a:p>
            <a:pPr marL="0" indent="0">
              <a:buNone/>
            </a:pPr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219" r="68915" b="33562"/>
          <a:stretch/>
        </p:blipFill>
        <p:spPr bwMode="auto">
          <a:xfrm>
            <a:off x="6300192" y="3941608"/>
            <a:ext cx="1795686" cy="512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978"/>
          <a:stretch/>
        </p:blipFill>
        <p:spPr bwMode="auto">
          <a:xfrm>
            <a:off x="6300192" y="3563804"/>
            <a:ext cx="1189194" cy="337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7D1EA88F-9505-232C-2DF8-9F2B8ACCEB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582574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97D6B4B-1E51-7C6C-0F06-16B0D57AA0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Inklemmen schema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9E40576-997D-4F47-EAC1-BF9F6632C6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f = 10 + 35k</a:t>
            </a:r>
          </a:p>
          <a:p>
            <a:r>
              <a:rPr lang="nl-NL" dirty="0"/>
              <a:t>Als f = 185, wat is dan de juiste k?</a:t>
            </a:r>
          </a:p>
          <a:p>
            <a:endParaRPr lang="nl-NL" dirty="0"/>
          </a:p>
          <a:p>
            <a:endParaRPr lang="nl-NL" dirty="0"/>
          </a:p>
        </p:txBody>
      </p:sp>
      <p:graphicFrame>
        <p:nvGraphicFramePr>
          <p:cNvPr id="4" name="Tabel 4">
            <a:extLst>
              <a:ext uri="{FF2B5EF4-FFF2-40B4-BE49-F238E27FC236}">
                <a16:creationId xmlns:a16="http://schemas.microsoft.com/office/drawing/2014/main" id="{4B5168D5-93BA-6C12-46AA-F3B093A2631E}"/>
              </a:ext>
            </a:extLst>
          </p:cNvPr>
          <p:cNvGraphicFramePr>
            <a:graphicFrameLocks noGrp="1"/>
          </p:cNvGraphicFramePr>
          <p:nvPr/>
        </p:nvGraphicFramePr>
        <p:xfrm>
          <a:off x="1403648" y="3356992"/>
          <a:ext cx="5976664" cy="2214240"/>
        </p:xfrm>
        <a:graphic>
          <a:graphicData uri="http://schemas.openxmlformats.org/drawingml/2006/table">
            <a:tbl>
              <a:tblPr firstRow="1" bandRow="1">
                <a:tableStyleId>{ED083AE6-46FA-4A59-8FB0-9F97EB10719F}</a:tableStyleId>
              </a:tblPr>
              <a:tblGrid>
                <a:gridCol w="2880320">
                  <a:extLst>
                    <a:ext uri="{9D8B030D-6E8A-4147-A177-3AD203B41FA5}">
                      <a16:colId xmlns:a16="http://schemas.microsoft.com/office/drawing/2014/main" val="2435451571"/>
                    </a:ext>
                  </a:extLst>
                </a:gridCol>
                <a:gridCol w="3096344">
                  <a:extLst>
                    <a:ext uri="{9D8B030D-6E8A-4147-A177-3AD203B41FA5}">
                      <a16:colId xmlns:a16="http://schemas.microsoft.com/office/drawing/2014/main" val="1338960124"/>
                    </a:ext>
                  </a:extLst>
                </a:gridCol>
              </a:tblGrid>
              <a:tr h="442848">
                <a:tc>
                  <a:txBody>
                    <a:bodyPr/>
                    <a:lstStyle/>
                    <a:p>
                      <a:r>
                        <a:rPr lang="nl-NL" dirty="0"/>
                        <a:t>10 + 35k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0342166"/>
                  </a:ext>
                </a:extLst>
              </a:tr>
              <a:tr h="442848">
                <a:tc>
                  <a:txBody>
                    <a:bodyPr/>
                    <a:lstStyle/>
                    <a:p>
                      <a:r>
                        <a:rPr lang="nl-NL" dirty="0"/>
                        <a:t> k = 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150: dus te weinig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4979007"/>
                  </a:ext>
                </a:extLst>
              </a:tr>
              <a:tr h="442848">
                <a:tc>
                  <a:txBody>
                    <a:bodyPr/>
                    <a:lstStyle/>
                    <a:p>
                      <a:r>
                        <a:rPr lang="nl-NL" dirty="0"/>
                        <a:t> k = 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220: dus te veel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1567410"/>
                  </a:ext>
                </a:extLst>
              </a:tr>
              <a:tr h="442848">
                <a:tc>
                  <a:txBody>
                    <a:bodyPr/>
                    <a:lstStyle/>
                    <a:p>
                      <a:r>
                        <a:rPr lang="nl-NL" b="1" dirty="0">
                          <a:solidFill>
                            <a:srgbClr val="FF0000"/>
                          </a:solidFill>
                        </a:rPr>
                        <a:t> k = 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b="1" dirty="0">
                          <a:solidFill>
                            <a:srgbClr val="FF0000"/>
                          </a:solidFill>
                        </a:rPr>
                        <a:t>185:  goed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5666760"/>
                  </a:ext>
                </a:extLst>
              </a:tr>
              <a:tr h="442848"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5246831"/>
                  </a:ext>
                </a:extLst>
              </a:tr>
            </a:tbl>
          </a:graphicData>
        </a:graphic>
      </p:graphicFrame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B588DD4-0F29-2A8C-E92E-3EAD1D6E1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762503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5F417AF-98DF-DC69-3FA1-472CEFC607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Table</a:t>
            </a:r>
            <a:r>
              <a:rPr lang="nl-NL" dirty="0"/>
              <a:t>-functie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1EE1409-A0C8-2B29-8C5D-7572D64A8E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</p:txBody>
      </p:sp>
      <p:pic>
        <p:nvPicPr>
          <p:cNvPr id="4" name="Onlinemedia 3" title="Inklemmen met de rekenmachine">
            <a:hlinkClick r:id="" action="ppaction://media"/>
            <a:extLst>
              <a:ext uri="{FF2B5EF4-FFF2-40B4-BE49-F238E27FC236}">
                <a16:creationId xmlns:a16="http://schemas.microsoft.com/office/drawing/2014/main" id="{56CACAE0-DB9F-7F2C-FC15-05D91AE3EDB5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800336" y="2060848"/>
            <a:ext cx="7009627" cy="3960440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15C162C-3BC9-3509-9D82-357939E2C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001919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DE9A874-060D-5F3C-5939-ADDA4A1F38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Noteren van gebruik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F665A02-F9F7-8552-3AB0-A0850D7BC6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Formule: 3h</a:t>
            </a:r>
            <a:r>
              <a:rPr lang="nl-NL" baseline="30000" dirty="0"/>
              <a:t>2</a:t>
            </a:r>
            <a:r>
              <a:rPr lang="nl-NL" dirty="0"/>
              <a:t>+ 5h + 23 = 450</a:t>
            </a:r>
          </a:p>
          <a:p>
            <a:r>
              <a:rPr lang="nl-NL" dirty="0"/>
              <a:t>Bepaal h.</a:t>
            </a:r>
          </a:p>
          <a:p>
            <a:endParaRPr lang="nl-NL" dirty="0"/>
          </a:p>
          <a:p>
            <a:r>
              <a:rPr lang="nl-NL" dirty="0"/>
              <a:t>Met </a:t>
            </a:r>
            <a:r>
              <a:rPr lang="nl-NL" dirty="0" err="1"/>
              <a:t>table</a:t>
            </a:r>
            <a:r>
              <a:rPr lang="nl-NL" dirty="0"/>
              <a:t> functie is de oplossing op 2 decimalen: h = 11,13.</a:t>
            </a:r>
          </a:p>
          <a:p>
            <a:endParaRPr lang="nl-NL" dirty="0"/>
          </a:p>
          <a:p>
            <a:r>
              <a:rPr lang="nl-NL" dirty="0"/>
              <a:t>Schrijf op:</a:t>
            </a:r>
          </a:p>
          <a:p>
            <a:r>
              <a:rPr lang="nl-NL" dirty="0"/>
              <a:t>h = 11,12 uitkomst ….	</a:t>
            </a:r>
            <a:r>
              <a:rPr lang="nl-NL" dirty="0">
                <a:solidFill>
                  <a:srgbClr val="FF0000"/>
                </a:solidFill>
              </a:rPr>
              <a:t>te weinig</a:t>
            </a:r>
          </a:p>
          <a:p>
            <a:r>
              <a:rPr lang="nl-NL" dirty="0"/>
              <a:t>h = 11,14 uitkomst …. 	</a:t>
            </a:r>
            <a:r>
              <a:rPr lang="nl-NL" dirty="0">
                <a:solidFill>
                  <a:srgbClr val="FF0000"/>
                </a:solidFill>
              </a:rPr>
              <a:t>te veel</a:t>
            </a:r>
          </a:p>
          <a:p>
            <a:r>
              <a:rPr lang="nl-NL" dirty="0"/>
              <a:t>h = 11,13 uitkomst ….	</a:t>
            </a:r>
            <a:r>
              <a:rPr lang="nl-NL" dirty="0">
                <a:solidFill>
                  <a:srgbClr val="00B050"/>
                </a:solidFill>
              </a:rPr>
              <a:t>correct</a:t>
            </a:r>
          </a:p>
          <a:p>
            <a:r>
              <a:rPr lang="nl-NL" dirty="0"/>
              <a:t>Mijn antwoord: 11,13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20400967-BDF6-8328-44EF-65BAD0993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381528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8DFDAE3-9914-DB14-FE04-282928F0FC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Inklemmen met </a:t>
            </a:r>
            <a:r>
              <a:rPr lang="nl-NL" dirty="0" err="1"/>
              <a:t>Table</a:t>
            </a:r>
            <a:r>
              <a:rPr lang="nl-NL" dirty="0"/>
              <a:t> </a:t>
            </a:r>
            <a:r>
              <a:rPr lang="nl-NL" dirty="0" err="1"/>
              <a:t>functiE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C893302-972C-6FEF-F373-BFAD051290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Je kan ook gevraagd worden wanneer een bepaalde waarde voor y-</a:t>
            </a:r>
            <a:r>
              <a:rPr lang="nl-NL" dirty="0" err="1"/>
              <a:t>variable</a:t>
            </a:r>
            <a:r>
              <a:rPr lang="nl-NL" dirty="0"/>
              <a:t> bereikt is.</a:t>
            </a:r>
          </a:p>
          <a:p>
            <a:endParaRPr lang="nl-NL" dirty="0"/>
          </a:p>
          <a:p>
            <a:r>
              <a:rPr lang="nl-NL" dirty="0"/>
              <a:t>Het aantal bladluizen ontwikkelt zich met formule: a = 15000 x 1,035</a:t>
            </a:r>
            <a:r>
              <a:rPr lang="nl-NL" baseline="30000" dirty="0"/>
              <a:t>t</a:t>
            </a:r>
            <a:r>
              <a:rPr lang="nl-NL" dirty="0"/>
              <a:t> . Met t = aantal jaren na 2009.</a:t>
            </a:r>
          </a:p>
          <a:p>
            <a:r>
              <a:rPr lang="nl-NL" dirty="0"/>
              <a:t>In welke jaar zijn er voor het eerst 20.000?</a:t>
            </a:r>
          </a:p>
          <a:p>
            <a:endParaRPr lang="nl-NL" dirty="0"/>
          </a:p>
          <a:p>
            <a:r>
              <a:rPr lang="nl-NL" dirty="0"/>
              <a:t>t=8, dan 19755</a:t>
            </a:r>
          </a:p>
          <a:p>
            <a:r>
              <a:rPr lang="nl-NL" dirty="0"/>
              <a:t>t=9, dan 20442</a:t>
            </a:r>
          </a:p>
          <a:p>
            <a:r>
              <a:rPr lang="nl-NL" dirty="0"/>
              <a:t>Mijn antwoord: 2009 + 9 = 2018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4CE2CDC6-9FBE-687F-8008-F46DCC5BB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750707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F582EB-AC6F-943C-ADA2-D88F179A82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0D925EA-CC33-9C33-6401-CB53734FC2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Halverings- &amp; verdubbelingstijd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30E9278-3032-EABF-20C6-1617C9C4DF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sz="2000" dirty="0"/>
              <a:t>Je kan ook gevraagd worden wanneer een bepaalde waarde voor y-</a:t>
            </a:r>
            <a:r>
              <a:rPr lang="nl-NL" sz="2000" dirty="0" err="1"/>
              <a:t>variable</a:t>
            </a:r>
            <a:r>
              <a:rPr lang="nl-NL" sz="2000" dirty="0"/>
              <a:t> bereikt is.</a:t>
            </a:r>
          </a:p>
          <a:p>
            <a:r>
              <a:rPr lang="nl-NL" dirty="0"/>
              <a:t>Het aantal bladluizen ontwikkelt zich met formule: a = 15000 x 0,935</a:t>
            </a:r>
            <a:r>
              <a:rPr lang="nl-NL" baseline="30000" dirty="0"/>
              <a:t>t</a:t>
            </a:r>
            <a:r>
              <a:rPr lang="nl-NL" dirty="0"/>
              <a:t> . Met t = aantal jaren na 2009.</a:t>
            </a:r>
          </a:p>
          <a:p>
            <a:r>
              <a:rPr lang="nl-NL" dirty="0"/>
              <a:t>Wat is de halveringstijd?</a:t>
            </a:r>
          </a:p>
          <a:p>
            <a:r>
              <a:rPr lang="nl-NL" dirty="0"/>
              <a:t>Begingetal = 15000. De helft van 15000 = 7500.</a:t>
            </a:r>
          </a:p>
          <a:p>
            <a:r>
              <a:rPr lang="nl-NL" dirty="0"/>
              <a:t>t=10, dan 7660</a:t>
            </a:r>
          </a:p>
          <a:p>
            <a:r>
              <a:rPr lang="nl-NL" dirty="0"/>
              <a:t>t = 11 dan 7162</a:t>
            </a:r>
          </a:p>
          <a:p>
            <a:r>
              <a:rPr lang="nl-NL" dirty="0"/>
              <a:t>Mijn antwoord: 2009 + 11 = 2020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5ED4C48D-6EC7-6DA6-D570-CD1F1FF81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949879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B69A59-C6A3-AFFE-0C0D-B07D0F00D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F1DF76F-1657-FBF7-79CE-136EB88D0E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Halverings- &amp; verdubbelingstijd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7C54FDE-9C25-3317-320C-451E56F777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sz="2000" dirty="0"/>
              <a:t>Je kan ook gevraagd worden wanneer een bepaalde waarde voor y-</a:t>
            </a:r>
            <a:r>
              <a:rPr lang="nl-NL" sz="2000" dirty="0" err="1"/>
              <a:t>variable</a:t>
            </a:r>
            <a:r>
              <a:rPr lang="nl-NL" sz="2000" dirty="0"/>
              <a:t> bereikt is.</a:t>
            </a:r>
          </a:p>
          <a:p>
            <a:r>
              <a:rPr lang="nl-NL" dirty="0"/>
              <a:t>Het aantal bladluizen ontwikkelt zich met formule: a = 15000 x 1,09</a:t>
            </a:r>
            <a:r>
              <a:rPr lang="nl-NL" baseline="30000" dirty="0"/>
              <a:t>t</a:t>
            </a:r>
            <a:r>
              <a:rPr lang="nl-NL" dirty="0"/>
              <a:t> . Met t = aantal jaren na 2009.</a:t>
            </a:r>
          </a:p>
          <a:p>
            <a:r>
              <a:rPr lang="nl-NL" dirty="0"/>
              <a:t>Wat is de verdubbelingstijd?</a:t>
            </a:r>
          </a:p>
          <a:p>
            <a:r>
              <a:rPr lang="nl-NL" dirty="0"/>
              <a:t>Begingetal = 15000. Het dubbele van 15000 = 30000.</a:t>
            </a:r>
          </a:p>
          <a:p>
            <a:r>
              <a:rPr lang="nl-NL" dirty="0"/>
              <a:t>t=8, dan 29888</a:t>
            </a:r>
          </a:p>
          <a:p>
            <a:r>
              <a:rPr lang="nl-NL" dirty="0"/>
              <a:t>t=9, dan 32578</a:t>
            </a:r>
          </a:p>
          <a:p>
            <a:r>
              <a:rPr lang="nl-NL" dirty="0"/>
              <a:t>Mijn antwoord: 2009 </a:t>
            </a:r>
            <a:r>
              <a:rPr lang="nl-NL"/>
              <a:t>+ 9 = 2018</a:t>
            </a:r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8330EB3A-5A08-CAD6-3A48-21B570386B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23269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1.4-1.6-oudpp">
  <a:themeElements>
    <a:clrScheme name="Overvloed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vervloed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vervloed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vervloed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H1.4-1.6-oudpp</Template>
  <TotalTime>0</TotalTime>
  <Words>525</Words>
  <Application>Microsoft Office PowerPoint</Application>
  <PresentationFormat>Diavoorstelling (4:3)</PresentationFormat>
  <Paragraphs>86</Paragraphs>
  <Slides>11</Slides>
  <Notes>0</Notes>
  <HiddenSlides>0</HiddenSlides>
  <MMClips>1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11</vt:i4>
      </vt:variant>
    </vt:vector>
  </HeadingPairs>
  <TitlesOfParts>
    <vt:vector size="16" baseType="lpstr">
      <vt:lpstr>Aptos</vt:lpstr>
      <vt:lpstr>Trebuchet MS</vt:lpstr>
      <vt:lpstr>Wingdings</vt:lpstr>
      <vt:lpstr>Wingdings 2</vt:lpstr>
      <vt:lpstr>H1.4-1.6-oudpp</vt:lpstr>
      <vt:lpstr>Wiskunde </vt:lpstr>
      <vt:lpstr>Wiskunde leer je door:</vt:lpstr>
      <vt:lpstr>Oplossen met inklemmen </vt:lpstr>
      <vt:lpstr>Opgave</vt:lpstr>
      <vt:lpstr>Stappen</vt:lpstr>
      <vt:lpstr>Inklemmen schema</vt:lpstr>
      <vt:lpstr>Table-functie</vt:lpstr>
      <vt:lpstr>Noteren van gebruik</vt:lpstr>
      <vt:lpstr>Inklemmen met Table functiE</vt:lpstr>
      <vt:lpstr>Halverings- &amp; verdubbelingstijd</vt:lpstr>
      <vt:lpstr>Halverings- &amp; verdubbelingstijd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Wiskunde 2Tl</dc:title>
  <dc:creator>Erik</dc:creator>
  <cp:lastModifiedBy>Erik Klepke</cp:lastModifiedBy>
  <cp:revision>212</cp:revision>
  <dcterms:created xsi:type="dcterms:W3CDTF">2013-09-15T12:09:42Z</dcterms:created>
  <dcterms:modified xsi:type="dcterms:W3CDTF">2026-07-21T08:17:50Z</dcterms:modified>
</cp:coreProperties>
</file>