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3"/>
  </p:notesMasterIdLst>
  <p:sldIdLst>
    <p:sldId id="256" r:id="rId5"/>
    <p:sldId id="309" r:id="rId6"/>
    <p:sldId id="455" r:id="rId7"/>
    <p:sldId id="454" r:id="rId8"/>
    <p:sldId id="457" r:id="rId9"/>
    <p:sldId id="458" r:id="rId10"/>
    <p:sldId id="456" r:id="rId11"/>
    <p:sldId id="459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anose="020B0603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40" autoAdjust="0"/>
    <p:restoredTop sz="94660"/>
  </p:normalViewPr>
  <p:slideViewPr>
    <p:cSldViewPr>
      <p:cViewPr varScale="1">
        <p:scale>
          <a:sx n="78" d="100"/>
          <a:sy n="78" d="100"/>
        </p:scale>
        <p:origin x="955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12E483-5C70-4627-B66B-FB61699821FC}" type="datetimeFigureOut">
              <a:rPr lang="nl-NL" smtClean="0"/>
              <a:t>24-7-2026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EFFE57-3366-4B98-ABDC-CF954844A73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0006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A90A804-3317-4E03-92B6-5E1BE893212B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AE55A89-297A-4C2B-9EEF-0BE5180C836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49517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7563B-D76E-4443-835D-48A708C4320C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AC593-7020-4039-A9F4-473F190BAC87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9995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40EFE3E8-7960-45CA-95DB-09CA86E6F1DB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43BBBE-708A-4FF4-AE11-453135AEFA2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0068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35610-FF19-4380-9682-1480FC9F4BB0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9CB8D-39B1-4A50-90BA-19798424064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1426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DFF02-C260-4B9D-B829-44D1D9B39E64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6CFCE-D0F1-4F81-BC79-4F625EAFE2C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92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5B243C-C2D3-47F0-B245-441D9A132274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0C75D-1724-485A-A720-E6758AD2B33F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6332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E6F6C-4CB7-40F0-BFA0-BA89AFBF3C7D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23B64-6504-47DB-A5C7-ED4FCBF65920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050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228E1-5544-478F-9D8F-A752AA297726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5D503-70F3-4940-9D1F-C47792528E3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2443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7D6B31F-D6BF-485B-80C7-B4F1E9E6BEF1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F34EC-3BEC-43D2-80DF-E62D470BA42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5238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7AE7B-0275-4538-B8FD-614ADD42147D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58BB63-B48C-4568-B49F-999898C47FB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13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1CAB6FC-7455-4FDC-8416-A7F2AC1CC670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42F84-2C11-40B7-8E4F-9E4E0AE9281C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124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1D18C10-79C4-445F-90A3-80C330F255AC}" type="datetime1">
              <a:rPr lang="nl-NL" smtClean="0"/>
              <a:t>24-7-2026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6228784-D0FE-4415-B750-EEB4A17C393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3" r:id="rId1"/>
    <p:sldLayoutId id="2147484276" r:id="rId2"/>
    <p:sldLayoutId id="2147484284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5" r:id="rId9"/>
    <p:sldLayoutId id="2147484282" r:id="rId10"/>
    <p:sldLayoutId id="2147484286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anose="05020102010507070707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anose="05020102010507070707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anose="05000000000000000000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66868" y="3573016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Lichaamsdiagonaal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102B201C-F289-51A2-C113-E8B6B6E25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EEB9F76-F70D-22B3-CDE9-6D8131E7A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829F00-19F5-45AD-AEAB-BD1907466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Lichaamsdiagonaal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4191649-4627-4EBA-BF2D-E676D3988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Een lijn dwars door een figuur heen.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C03A6D8-D161-4780-98E4-F79D6D2D9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2780928"/>
            <a:ext cx="4872296" cy="3468414"/>
          </a:xfrm>
          <a:prstGeom prst="rect">
            <a:avLst/>
          </a:prstGeom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C134786-32BA-DDA1-397B-5744E0D1E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89470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D00A29-FE17-4183-877F-C9D42CC2E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Verlengde stelling van </a:t>
            </a:r>
            <a:r>
              <a:rPr lang="nl-NL" dirty="0" err="1"/>
              <a:t>pythagoras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E157558-B4C2-431A-A654-2023EB8D21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Berekenen van lichaamsdiagonaal van kubus.</a:t>
            </a:r>
          </a:p>
          <a:p>
            <a:endParaRPr lang="nl-NL" dirty="0"/>
          </a:p>
          <a:p>
            <a:r>
              <a:rPr lang="nl-NL" sz="3600" dirty="0"/>
              <a:t>√</a:t>
            </a:r>
            <a:r>
              <a:rPr lang="nl-NL" dirty="0"/>
              <a:t> (h</a:t>
            </a:r>
            <a:r>
              <a:rPr lang="nl-NL" baseline="30000" dirty="0"/>
              <a:t>2</a:t>
            </a:r>
            <a:r>
              <a:rPr lang="nl-NL" dirty="0"/>
              <a:t> + l</a:t>
            </a:r>
            <a:r>
              <a:rPr lang="nl-NL" baseline="30000" dirty="0"/>
              <a:t>2</a:t>
            </a:r>
            <a:r>
              <a:rPr lang="nl-NL" dirty="0"/>
              <a:t> + b</a:t>
            </a:r>
            <a:r>
              <a:rPr lang="nl-NL" baseline="30000" dirty="0"/>
              <a:t>2</a:t>
            </a:r>
            <a:r>
              <a:rPr lang="nl-NL" dirty="0"/>
              <a:t>)</a:t>
            </a:r>
          </a:p>
          <a:p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Bepaal lengte, breedte, hoogte. 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Kwadrateer die lengte, breedte en hoogte.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Tel de kwadraten op.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Trek de wortel van die optelling.</a:t>
            </a:r>
          </a:p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0" indent="0">
              <a:buNone/>
            </a:pPr>
            <a:endParaRPr lang="nl-NL" dirty="0"/>
          </a:p>
        </p:txBody>
      </p:sp>
      <p:cxnSp>
        <p:nvCxnSpPr>
          <p:cNvPr id="5" name="Rechte verbindingslijn 4">
            <a:extLst>
              <a:ext uri="{FF2B5EF4-FFF2-40B4-BE49-F238E27FC236}">
                <a16:creationId xmlns:a16="http://schemas.microsoft.com/office/drawing/2014/main" id="{81E998D5-3849-4044-B16A-D606A4E5B262}"/>
              </a:ext>
            </a:extLst>
          </p:cNvPr>
          <p:cNvCxnSpPr>
            <a:cxnSpLocks/>
          </p:cNvCxnSpPr>
          <p:nvPr/>
        </p:nvCxnSpPr>
        <p:spPr>
          <a:xfrm>
            <a:off x="1043608" y="2708920"/>
            <a:ext cx="244827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EAA5D215-590C-4509-B745-125C88FB0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8144" y="2276872"/>
            <a:ext cx="1440159" cy="1025595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83BC185-B048-7CBA-FB97-11D888D51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11649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A154A1-69EA-4CE6-8B0E-9DF7D0677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Verlengde stelling van </a:t>
            </a:r>
            <a:r>
              <a:rPr lang="nl-NL" dirty="0" err="1"/>
              <a:t>pythagoras</a:t>
            </a:r>
            <a:endParaRPr lang="nl-N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4A6865C8-C2B3-4FB0-9B2C-B517EF76AF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Voorbeeld:</a:t>
                </a:r>
              </a:p>
              <a:p>
                <a:endParaRPr lang="nl-NL" dirty="0"/>
              </a:p>
              <a:p>
                <a:r>
                  <a:rPr lang="nl-NL" dirty="0"/>
                  <a:t>3</a:t>
                </a:r>
                <a:r>
                  <a:rPr lang="nl-NL" baseline="30000" dirty="0"/>
                  <a:t>2 </a:t>
                </a:r>
                <a:r>
                  <a:rPr lang="nl-NL" dirty="0"/>
                  <a:t>= 9</a:t>
                </a:r>
                <a:endParaRPr lang="nl-NL" baseline="30000" dirty="0"/>
              </a:p>
              <a:p>
                <a:r>
                  <a:rPr lang="nl-NL" dirty="0"/>
                  <a:t>4</a:t>
                </a:r>
                <a:r>
                  <a:rPr lang="nl-NL" baseline="30000" dirty="0"/>
                  <a:t>2 </a:t>
                </a:r>
                <a:r>
                  <a:rPr lang="nl-NL" dirty="0"/>
                  <a:t>= 16</a:t>
                </a:r>
              </a:p>
              <a:p>
                <a:r>
                  <a:rPr lang="nl-NL" dirty="0"/>
                  <a:t>6</a:t>
                </a:r>
                <a:r>
                  <a:rPr lang="nl-NL" baseline="30000" dirty="0"/>
                  <a:t>2 </a:t>
                </a:r>
                <a:r>
                  <a:rPr lang="nl-NL" u="sng" dirty="0"/>
                  <a:t>= 36 +</a:t>
                </a:r>
              </a:p>
              <a:p>
                <a:r>
                  <a:rPr lang="nl-NL" dirty="0"/>
                  <a:t>      61</a:t>
                </a:r>
              </a:p>
              <a:p>
                <a:r>
                  <a:rPr lang="nl-NL" dirty="0"/>
                  <a:t>√61 = 7,8</a:t>
                </a:r>
              </a:p>
              <a:p>
                <a:endParaRPr lang="nl-NL" dirty="0"/>
              </a:p>
              <a:p>
                <a:r>
                  <a:rPr lang="nl-NL" dirty="0"/>
                  <a:t>Of in één keer: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nl-NL" dirty="0"/>
                          <m:t>(</m:t>
                        </m:r>
                        <m:r>
                          <m:rPr>
                            <m:nor/>
                          </m:rPr>
                          <a:rPr lang="nl-NL" b="0" i="0" dirty="0" smtClean="0"/>
                          <m:t>3</m:t>
                        </m:r>
                        <m:r>
                          <m:rPr>
                            <m:nor/>
                          </m:rPr>
                          <a:rPr lang="nl-NL" baseline="30000" dirty="0"/>
                          <m:t>2</m:t>
                        </m:r>
                        <m:r>
                          <m:rPr>
                            <m:nor/>
                          </m:rPr>
                          <a:rPr lang="nl-NL" dirty="0"/>
                          <m:t> + </m:t>
                        </m:r>
                        <m:r>
                          <m:rPr>
                            <m:nor/>
                          </m:rPr>
                          <a:rPr lang="nl-NL" b="0" i="0" dirty="0" smtClean="0"/>
                          <m:t>4</m:t>
                        </m:r>
                        <m:r>
                          <m:rPr>
                            <m:nor/>
                          </m:rPr>
                          <a:rPr lang="nl-NL" baseline="30000" dirty="0"/>
                          <m:t>2</m:t>
                        </m:r>
                        <m:r>
                          <m:rPr>
                            <m:nor/>
                          </m:rPr>
                          <a:rPr lang="nl-NL" dirty="0"/>
                          <m:t> + </m:t>
                        </m:r>
                        <m:r>
                          <m:rPr>
                            <m:nor/>
                          </m:rPr>
                          <a:rPr lang="nl-NL" b="0" i="0" dirty="0" smtClean="0"/>
                          <m:t>6</m:t>
                        </m:r>
                        <m:r>
                          <m:rPr>
                            <m:nor/>
                          </m:rPr>
                          <a:rPr lang="nl-NL" baseline="30000" dirty="0"/>
                          <m:t>2</m:t>
                        </m:r>
                        <m:r>
                          <m:rPr>
                            <m:nor/>
                          </m:rPr>
                          <a:rPr lang="nl-NL" dirty="0"/>
                          <m:t>)</m:t>
                        </m:r>
                      </m:e>
                    </m:rad>
                    <m:r>
                      <a:rPr lang="nl-NL" b="0" i="0" smtClean="0">
                        <a:latin typeface="Cambria Math" panose="02040503050406030204" pitchFamily="18" charset="0"/>
                      </a:rPr>
                      <m:t>=7,8</m:t>
                    </m:r>
                  </m:oMath>
                </a14:m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4A6865C8-C2B3-4FB0-9B2C-B517EF76AF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Afbeelding 4">
            <a:extLst>
              <a:ext uri="{FF2B5EF4-FFF2-40B4-BE49-F238E27FC236}">
                <a16:creationId xmlns:a16="http://schemas.microsoft.com/office/drawing/2014/main" id="{D8EC483C-863D-4004-BDAA-A634A17DD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9736" y="2045821"/>
            <a:ext cx="4176464" cy="2974228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6D76A19-35A6-DFF2-88BF-39EA5F972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65128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868106-B9B6-0220-C3B3-33C89E22F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Lichaamsdiagonaal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20658B08-16CE-5AA3-BD7C-675AC23EE6C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46385" y="1609725"/>
                <a:ext cx="7239000" cy="4846638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r>
                  <a:rPr lang="nl-NL" sz="2400" dirty="0"/>
                  <a:t>Het vlak zit in een virtuele kleinere balk van 2cm bij 2,5cm bij 4cm.</a:t>
                </a:r>
              </a:p>
              <a:p>
                <a:endParaRPr lang="nl-NL" sz="2400" dirty="0"/>
              </a:p>
              <a:p>
                <a:r>
                  <a:rPr lang="nl-NL" dirty="0"/>
                  <a:t>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nl-NL" dirty="0"/>
                          <m:t>(</m:t>
                        </m:r>
                        <m:r>
                          <m:rPr>
                            <m:nor/>
                          </m:rPr>
                          <a:rPr lang="nl-NL" dirty="0"/>
                          <m:t>h</m:t>
                        </m:r>
                        <m:r>
                          <m:rPr>
                            <m:nor/>
                          </m:rPr>
                          <a:rPr lang="nl-NL" baseline="30000" dirty="0"/>
                          <m:t>2</m:t>
                        </m:r>
                        <m:r>
                          <m:rPr>
                            <m:nor/>
                          </m:rPr>
                          <a:rPr lang="nl-NL" dirty="0"/>
                          <m:t> + </m:t>
                        </m:r>
                        <m:r>
                          <m:rPr>
                            <m:nor/>
                          </m:rPr>
                          <a:rPr lang="nl-NL" dirty="0"/>
                          <m:t>l</m:t>
                        </m:r>
                        <m:r>
                          <m:rPr>
                            <m:nor/>
                          </m:rPr>
                          <a:rPr lang="nl-NL" baseline="30000" dirty="0"/>
                          <m:t>2</m:t>
                        </m:r>
                        <m:r>
                          <m:rPr>
                            <m:nor/>
                          </m:rPr>
                          <a:rPr lang="nl-NL" dirty="0"/>
                          <m:t> + </m:t>
                        </m:r>
                        <m:r>
                          <m:rPr>
                            <m:nor/>
                          </m:rPr>
                          <a:rPr lang="nl-NL" dirty="0"/>
                          <m:t>b</m:t>
                        </m:r>
                        <m:r>
                          <m:rPr>
                            <m:nor/>
                          </m:rPr>
                          <a:rPr lang="nl-NL" baseline="30000" dirty="0"/>
                          <m:t>2</m:t>
                        </m:r>
                        <m:r>
                          <m:rPr>
                            <m:nor/>
                          </m:rPr>
                          <a:rPr lang="nl-NL" dirty="0"/>
                          <m:t>)</m:t>
                        </m:r>
                      </m:e>
                    </m:rad>
                  </m:oMath>
                </a14:m>
                <a:endParaRPr lang="nl-NL" dirty="0"/>
              </a:p>
              <a:p>
                <a:endParaRPr lang="nl-NL" dirty="0"/>
              </a:p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nl-NL" dirty="0"/>
                          <m:t>(2</m:t>
                        </m:r>
                        <m:r>
                          <m:rPr>
                            <m:nor/>
                          </m:rPr>
                          <a:rPr lang="nl-NL" baseline="30000" dirty="0"/>
                          <m:t>2</m:t>
                        </m:r>
                        <m:r>
                          <m:rPr>
                            <m:nor/>
                          </m:rPr>
                          <a:rPr lang="nl-NL" dirty="0"/>
                          <m:t> + 4</m:t>
                        </m:r>
                        <m:r>
                          <m:rPr>
                            <m:nor/>
                          </m:rPr>
                          <a:rPr lang="nl-NL" baseline="30000" dirty="0"/>
                          <m:t>2</m:t>
                        </m:r>
                        <m:r>
                          <m:rPr>
                            <m:nor/>
                          </m:rPr>
                          <a:rPr lang="nl-NL" dirty="0"/>
                          <m:t> + 2,5</m:t>
                        </m:r>
                        <m:r>
                          <m:rPr>
                            <m:nor/>
                          </m:rPr>
                          <a:rPr lang="nl-NL" baseline="30000" dirty="0"/>
                          <m:t>2</m:t>
                        </m:r>
                        <m:r>
                          <m:rPr>
                            <m:nor/>
                          </m:rPr>
                          <a:rPr lang="nl-NL" dirty="0"/>
                          <m:t>)</m:t>
                        </m:r>
                      </m:e>
                    </m:rad>
                  </m:oMath>
                </a14:m>
                <a:r>
                  <a:rPr lang="nl-NL" dirty="0"/>
                  <a:t> = 5,1</a:t>
                </a:r>
                <a:r>
                  <a:rPr lang="nl-NL" baseline="30000" dirty="0"/>
                  <a:t>2</a:t>
                </a:r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  <a:p>
                <a:pPr marL="0" indent="0">
                  <a:buNone/>
                </a:pPr>
                <a:endParaRPr lang="nl-NL" dirty="0"/>
              </a:p>
              <a:p>
                <a:endParaRPr lang="nl-NL" dirty="0"/>
              </a:p>
              <a:p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20658B08-16CE-5AA3-BD7C-675AC23EE6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46385" y="1609725"/>
                <a:ext cx="7239000" cy="4846638"/>
              </a:xfrm>
              <a:blipFill>
                <a:blip r:embed="rId2"/>
                <a:stretch>
                  <a:fillRect l="-505" r="-2525" b="-503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Dia 1">
            <a:extLst>
              <a:ext uri="{FF2B5EF4-FFF2-40B4-BE49-F238E27FC236}">
                <a16:creationId xmlns:a16="http://schemas.microsoft.com/office/drawing/2014/main" id="{A5C6375B-AC4D-A739-B8C2-C2E7FBEB8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2" y="1801436"/>
            <a:ext cx="3114675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986BCE1-5D8F-4CEB-9E8C-F3DEE885C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0583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880CA2-9969-C819-C044-7BAD7D5E0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Lichaamsdiagonaal in de ruimte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FD13076-8622-AA88-2179-7342B60A7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493E1B0A-F33E-7890-0C7F-83161AE3D6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Afstand in een driedimensionaal stelsel.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Bereken de afstand tussen A en B.</a:t>
            </a:r>
          </a:p>
          <a:p>
            <a:endParaRPr lang="nl-NL" dirty="0"/>
          </a:p>
          <a:p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7776B258-DDFB-8A39-71DA-0F03802792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386" r="1227" b="32300"/>
          <a:stretch/>
        </p:blipFill>
        <p:spPr>
          <a:xfrm>
            <a:off x="3779913" y="2564905"/>
            <a:ext cx="2808312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87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BDA7C1-7DDC-AE7F-51D1-5A77CC528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Lichaamsdiagonaal in de ruimte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CDB4835F-700B-7CD3-EFB2-1D5B7D6A335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nl-NL" dirty="0"/>
                  <a:t>Punt A (4,1,0)</a:t>
                </a:r>
              </a:p>
              <a:p>
                <a:r>
                  <a:rPr lang="nl-NL" dirty="0"/>
                  <a:t>Punt B (0,3,2)</a:t>
                </a:r>
              </a:p>
              <a:p>
                <a:endParaRPr lang="nl-NL" dirty="0"/>
              </a:p>
              <a:p>
                <a:r>
                  <a:rPr lang="nl-NL" dirty="0"/>
                  <a:t>Afstand tussen A en B?</a:t>
                </a:r>
              </a:p>
              <a:p>
                <a:endParaRPr lang="nl-NL" dirty="0"/>
              </a:p>
              <a:p>
                <a:r>
                  <a:rPr lang="nl-NL" dirty="0"/>
                  <a:t>Verschil x-as (tussen 4 en 0) = 4</a:t>
                </a:r>
              </a:p>
              <a:p>
                <a:r>
                  <a:rPr lang="nl-NL" dirty="0"/>
                  <a:t>Verschil y-as (tussen 1 en 3) = 2</a:t>
                </a:r>
              </a:p>
              <a:p>
                <a:r>
                  <a:rPr lang="nl-NL" dirty="0"/>
                  <a:t>Verschil z-as (tussen 0 en 2) = 2</a:t>
                </a:r>
              </a:p>
              <a:p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nl-NL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nl-NL" dirty="0"/>
                          <m:t>(4</m:t>
                        </m:r>
                        <m:r>
                          <m:rPr>
                            <m:nor/>
                          </m:rPr>
                          <a:rPr lang="nl-NL" baseline="30000" dirty="0"/>
                          <m:t>2</m:t>
                        </m:r>
                        <m:r>
                          <m:rPr>
                            <m:nor/>
                          </m:rPr>
                          <a:rPr lang="nl-NL" dirty="0"/>
                          <m:t> + 2</m:t>
                        </m:r>
                        <m:r>
                          <m:rPr>
                            <m:nor/>
                          </m:rPr>
                          <a:rPr lang="nl-NL" baseline="30000" dirty="0"/>
                          <m:t>2</m:t>
                        </m:r>
                        <m:r>
                          <m:rPr>
                            <m:nor/>
                          </m:rPr>
                          <a:rPr lang="nl-NL" dirty="0"/>
                          <m:t> + 2</m:t>
                        </m:r>
                        <m:r>
                          <m:rPr>
                            <m:nor/>
                          </m:rPr>
                          <a:rPr lang="nl-NL" baseline="30000" dirty="0"/>
                          <m:t>2</m:t>
                        </m:r>
                        <m:r>
                          <m:rPr>
                            <m:nor/>
                          </m:rPr>
                          <a:rPr lang="nl-NL" dirty="0"/>
                          <m:t>)</m:t>
                        </m:r>
                        <m:r>
                          <a:rPr lang="nl-NL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rad>
                  </m:oMath>
                </a14:m>
                <a:r>
                  <a:rPr lang="nl-NL" dirty="0"/>
                  <a:t>= 4,9</a:t>
                </a:r>
              </a:p>
              <a:p>
                <a:endParaRPr lang="nl-NL" dirty="0"/>
              </a:p>
              <a:p>
                <a:endParaRPr lang="nl-NL" dirty="0"/>
              </a:p>
            </p:txBody>
          </p:sp>
        </mc:Choice>
        <mc:Fallback xmlns="">
          <p:sp>
            <p:nvSpPr>
              <p:cNvPr id="3" name="Tijdelijke aanduiding voor inhoud 2">
                <a:extLst>
                  <a:ext uri="{FF2B5EF4-FFF2-40B4-BE49-F238E27FC236}">
                    <a16:creationId xmlns:a16="http://schemas.microsoft.com/office/drawing/2014/main" id="{CDB4835F-700B-7CD3-EFB2-1D5B7D6A335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05" t="-113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DC53823-05CF-D7A1-5002-A4151C3F2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35DF50E-6168-BD36-C524-652A042B2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1052736"/>
            <a:ext cx="2304256" cy="176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889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382365E9D4284FA07686599976C082" ma:contentTypeVersion="10" ma:contentTypeDescription="Een nieuw document maken." ma:contentTypeScope="" ma:versionID="0f8dcf30729f5f6d33c50f1007ac5358">
  <xsd:schema xmlns:xsd="http://www.w3.org/2001/XMLSchema" xmlns:xs="http://www.w3.org/2001/XMLSchema" xmlns:p="http://schemas.microsoft.com/office/2006/metadata/properties" xmlns:ns3="ddc31eb3-2a0a-4763-b6ee-dcea4c103352" targetNamespace="http://schemas.microsoft.com/office/2006/metadata/properties" ma:root="true" ma:fieldsID="e0afde436df2b2e461e9cd461fe0ff90" ns3:_="">
    <xsd:import namespace="ddc31eb3-2a0a-4763-b6ee-dcea4c1033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c31eb3-2a0a-4763-b6ee-dcea4c1033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E90415-C29A-4F15-9B98-28F8E51EBA9D}">
  <ds:schemaRefs>
    <ds:schemaRef ds:uri="http://purl.org/dc/terms/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ddc31eb3-2a0a-4763-b6ee-dcea4c103352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96EA286-710E-4768-80E5-82E9272CFD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c31eb3-2a0a-4763-b6ee-dcea4c1033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21D3FAE-7ED7-4F24-B789-F1C7492191F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223</Words>
  <Application>Microsoft Office PowerPoint</Application>
  <PresentationFormat>Diavoorstelling (4:3)</PresentationFormat>
  <Paragraphs>72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4" baseType="lpstr">
      <vt:lpstr>Aptos</vt:lpstr>
      <vt:lpstr>Cambria Math</vt:lpstr>
      <vt:lpstr>Trebuchet MS</vt:lpstr>
      <vt:lpstr>Wingdings</vt:lpstr>
      <vt:lpstr>Wingdings 2</vt:lpstr>
      <vt:lpstr>H1.4-1.6-oudpp</vt:lpstr>
      <vt:lpstr>Wiskunde</vt:lpstr>
      <vt:lpstr>Wiskunde leer je door:</vt:lpstr>
      <vt:lpstr>Lichaamsdiagonaal </vt:lpstr>
      <vt:lpstr>Verlengde stelling van pythagoras</vt:lpstr>
      <vt:lpstr>Verlengde stelling van pythagoras</vt:lpstr>
      <vt:lpstr>Lichaamsdiagonaal</vt:lpstr>
      <vt:lpstr>Lichaamsdiagonaal in de ruimte</vt:lpstr>
      <vt:lpstr>Lichaamsdiagonaal in de ruimte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156</cp:revision>
  <dcterms:created xsi:type="dcterms:W3CDTF">2013-09-15T12:09:42Z</dcterms:created>
  <dcterms:modified xsi:type="dcterms:W3CDTF">2026-07-24T09:16:12Z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0x010100AE382365E9D4284FA07686599976C082</vt:lpwstr>
  </property>
</Properties>
</file>