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4"/>
  </p:notesMasterIdLst>
  <p:sldIdLst>
    <p:sldId id="256" r:id="rId5"/>
    <p:sldId id="263" r:id="rId6"/>
    <p:sldId id="271" r:id="rId7"/>
    <p:sldId id="274" r:id="rId8"/>
    <p:sldId id="277" r:id="rId9"/>
    <p:sldId id="273" r:id="rId10"/>
    <p:sldId id="306" r:id="rId11"/>
    <p:sldId id="292" r:id="rId12"/>
    <p:sldId id="293" r:id="rId13"/>
    <p:sldId id="294" r:id="rId14"/>
    <p:sldId id="295" r:id="rId15"/>
    <p:sldId id="296" r:id="rId16"/>
    <p:sldId id="314" r:id="rId17"/>
    <p:sldId id="321" r:id="rId18"/>
    <p:sldId id="315" r:id="rId19"/>
    <p:sldId id="297" r:id="rId20"/>
    <p:sldId id="298" r:id="rId21"/>
    <p:sldId id="299" r:id="rId22"/>
    <p:sldId id="302" r:id="rId23"/>
    <p:sldId id="303" r:id="rId24"/>
    <p:sldId id="301" r:id="rId25"/>
    <p:sldId id="318" r:id="rId26"/>
    <p:sldId id="320" r:id="rId27"/>
    <p:sldId id="316" r:id="rId28"/>
    <p:sldId id="309" r:id="rId29"/>
    <p:sldId id="313" r:id="rId30"/>
    <p:sldId id="311" r:id="rId31"/>
    <p:sldId id="319" r:id="rId32"/>
    <p:sldId id="317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78" d="100"/>
          <a:sy n="78" d="100"/>
        </p:scale>
        <p:origin x="994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A8BF6-4393-4949-A747-C303CCB74967}" type="datetimeFigureOut">
              <a:rPr lang="nl-NL" smtClean="0"/>
              <a:t>21-7-2026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9B0E2-2C73-4213-A8B2-04A852189A4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3419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6B15384-7415-4A22-AEF0-87803037503A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520125D-171D-4FD1-AD7B-A54ABCFF5C32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09965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65C88-3046-42E8-8CA5-63E47F3791E9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B0CAA-9310-4AAD-AE8A-4DCD2BF2C6F9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31318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CE13C60-AC12-443D-A252-3B3EB991B254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BDCD06-FB6D-4D72-96FF-2B05ABEF4CD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693185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54B93-0950-430A-9526-6245D597FB0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72CAC-A9D5-4A01-892C-15B9C234CDC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70179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E35B3-3B04-4476-9708-10CBDF7CE92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8D687-0378-47D5-BCFF-AAC75C36277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006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93CEF-B9FB-448B-A4C3-A7B373C3687D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90CE7-1049-45B8-B0AC-B083B5BC2AD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85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4E10A-EF44-43A0-8EF6-FC4BA2843357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80B77-6E83-46D2-BF12-8FFFF4FBD7E9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428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09561-E53B-4A33-B67C-AD33C69B4951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816E9-14C3-4A1C-89C8-FE72EA05A16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4001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6D531E7-F479-4B33-8018-13B6719587F8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85753B-561E-4003-89B5-5937AB101C1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36572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937BE-009D-4028-A2C2-51EAD48A56CE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62345-E9E1-4551-BBC1-20738ABB93C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6265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872EFE-E9CD-4D07-8CE8-07D1C5E10156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3A0921DA-7203-4FC8-9625-C9DD248CF1A9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1131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BAD4479-A36E-4292-A908-AE52B9CB8542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2DB7A15-66C3-4DAE-A5EA-94E837E48A9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1" r:id="rId2"/>
    <p:sldLayoutId id="2147484059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60" r:id="rId9"/>
    <p:sldLayoutId id="2147484057" r:id="rId10"/>
    <p:sldLayoutId id="21474840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Lineaire formules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58943D7-C62D-B28C-71B2-0F552F37D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Lineaire formules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28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dirty="0"/>
              <a:t>Vraag: Wat is een lineaire formule? 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Antwoord: 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509712" y="3573016"/>
            <a:ext cx="5427911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nl-NL" sz="2800" dirty="0"/>
              <a:t>Een formule die een evenredig verband beschrijft.</a:t>
            </a:r>
          </a:p>
          <a:p>
            <a:pPr>
              <a:defRPr/>
            </a:pPr>
            <a:r>
              <a:rPr lang="nl-NL" sz="2800" dirty="0"/>
              <a:t>En waarvan de grafiek een rechte lijn is.</a:t>
            </a:r>
          </a:p>
          <a:p>
            <a:pPr>
              <a:defRPr/>
            </a:pPr>
            <a:endParaRPr lang="nl-NL" sz="280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799D0CA-4CBF-391E-4AF2-1A91FD918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 err="1"/>
              <a:t>BEGINgetal</a:t>
            </a:r>
            <a:endParaRPr lang="nl-NL" dirty="0"/>
          </a:p>
        </p:txBody>
      </p:sp>
      <p:sp>
        <p:nvSpPr>
          <p:cNvPr id="2048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In een formule kan een </a:t>
            </a:r>
            <a:r>
              <a:rPr lang="nl-NL" altLang="en-US" i="1" dirty="0"/>
              <a:t>begingetal</a:t>
            </a:r>
            <a:r>
              <a:rPr lang="nl-NL" altLang="en-US" dirty="0"/>
              <a:t> zitten</a:t>
            </a: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81275"/>
            <a:ext cx="3095997" cy="309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CA90AA1-F1E7-3A3A-3CEA-B7548242A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 err="1"/>
              <a:t>BEGINgetal</a:t>
            </a:r>
            <a:endParaRPr lang="nl-NL" dirty="0"/>
          </a:p>
        </p:txBody>
      </p:sp>
      <p:graphicFrame>
        <p:nvGraphicFramePr>
          <p:cNvPr id="22531" name="Tijdelijke aanduiding voor inhou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700853"/>
              </p:ext>
            </p:extLst>
          </p:nvPr>
        </p:nvGraphicFramePr>
        <p:xfrm>
          <a:off x="1331640" y="2060848"/>
          <a:ext cx="5770984" cy="3683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fiek" r:id="rId2" imgW="7343741" imgH="4943564" progId="Excel.Chart.8">
                  <p:embed/>
                </p:oleObj>
              </mc:Choice>
              <mc:Fallback>
                <p:oleObj name="Grafiek" r:id="rId2" imgW="7343741" imgH="4943564" progId="Excel.Chart.8">
                  <p:embed/>
                  <p:pic>
                    <p:nvPicPr>
                      <p:cNvPr id="22531" name="Tijdelijke aanduiding voor inhoud 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060848"/>
                        <a:ext cx="5770984" cy="3683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F77EAE3-E0F1-9C99-750A-139026A9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D96EC728-CB3C-26B9-053D-8C8D702A41B1}"/>
              </a:ext>
            </a:extLst>
          </p:cNvPr>
          <p:cNvSpPr/>
          <p:nvPr/>
        </p:nvSpPr>
        <p:spPr>
          <a:xfrm>
            <a:off x="1691680" y="5013176"/>
            <a:ext cx="349696" cy="28803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 err="1"/>
              <a:t>BEGINgetal</a:t>
            </a:r>
            <a:endParaRPr lang="nl-NL" dirty="0"/>
          </a:p>
        </p:txBody>
      </p:sp>
      <p:graphicFrame>
        <p:nvGraphicFramePr>
          <p:cNvPr id="25603" name="Tijdelijke aanduiding voor inhoud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9060746"/>
              </p:ext>
            </p:extLst>
          </p:nvPr>
        </p:nvGraphicFramePr>
        <p:xfrm>
          <a:off x="1331640" y="2852936"/>
          <a:ext cx="4752528" cy="329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340220" imgH="4944285" progId="Excel.Chart.8">
                  <p:embed/>
                </p:oleObj>
              </mc:Choice>
              <mc:Fallback>
                <p:oleObj r:id="rId2" imgW="7340220" imgH="4944285" progId="Excel.Chart.8">
                  <p:embed/>
                  <p:pic>
                    <p:nvPicPr>
                      <p:cNvPr id="25603" name="Tijdelijke aanduiding voor inhoud 7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852936"/>
                        <a:ext cx="4752528" cy="329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2411760" y="1790198"/>
            <a:ext cx="3974516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nl-NL" sz="2000" dirty="0"/>
              <a:t>Evenwijdige lijnen met steeds </a:t>
            </a:r>
            <a:r>
              <a:rPr lang="nl-NL" sz="2000" u="sng" dirty="0"/>
              <a:t>ander</a:t>
            </a:r>
            <a:r>
              <a:rPr lang="nl-NL" sz="2000" dirty="0"/>
              <a:t> begingetal.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D433EE-5E83-2F43-7AE1-121BA48A6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75CAC42F-1AD5-06DD-873F-CE5FB730C83E}"/>
              </a:ext>
            </a:extLst>
          </p:cNvPr>
          <p:cNvSpPr/>
          <p:nvPr/>
        </p:nvSpPr>
        <p:spPr>
          <a:xfrm>
            <a:off x="1619672" y="4725144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D9F9344E-63E3-1C47-F939-04878E8E425D}"/>
              </a:ext>
            </a:extLst>
          </p:cNvPr>
          <p:cNvSpPr/>
          <p:nvPr/>
        </p:nvSpPr>
        <p:spPr>
          <a:xfrm>
            <a:off x="1619672" y="5229200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 err="1"/>
              <a:t>BEGINgetal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703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altLang="en-US" dirty="0"/>
              <a:t>Wat is het begingetal in een tabel?</a:t>
            </a:r>
          </a:p>
          <a:p>
            <a:pPr marL="0" indent="0">
              <a:buNone/>
              <a:defRPr/>
            </a:pPr>
            <a:endParaRPr lang="nl-NL" altLang="en-US" dirty="0"/>
          </a:p>
          <a:p>
            <a:pPr marL="0" indent="0">
              <a:buNone/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r>
              <a:rPr lang="nl-NL" altLang="en-US" dirty="0"/>
              <a:t>Het getal onder de </a:t>
            </a:r>
            <a:r>
              <a:rPr lang="nl-NL" altLang="en-US" b="1" dirty="0">
                <a:solidFill>
                  <a:srgbClr val="FF0000"/>
                </a:solidFill>
              </a:rPr>
              <a:t>0 </a:t>
            </a:r>
            <a:r>
              <a:rPr lang="nl-NL" altLang="en-US" dirty="0"/>
              <a:t>in je tabel. Dus 10.</a:t>
            </a:r>
          </a:p>
          <a:p>
            <a:pPr>
              <a:defRPr/>
            </a:pPr>
            <a:endParaRPr lang="nl-NL" altLang="en-US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576492"/>
              </p:ext>
            </p:extLst>
          </p:nvPr>
        </p:nvGraphicFramePr>
        <p:xfrm>
          <a:off x="1028700" y="3140968"/>
          <a:ext cx="6096000" cy="741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r>
                        <a:rPr lang="nl-NL" sz="1800" b="1" dirty="0"/>
                        <a:t>K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2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3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nl-NL" sz="1800" b="1" dirty="0"/>
                        <a:t>Euro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45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80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115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PIJL-OMLAAG 7">
            <a:extLst>
              <a:ext uri="{FF2B5EF4-FFF2-40B4-BE49-F238E27FC236}">
                <a16:creationId xmlns:a16="http://schemas.microsoft.com/office/drawing/2014/main" id="{B9D319D8-269A-43FD-79FE-ADC719C5AD17}"/>
              </a:ext>
            </a:extLst>
          </p:cNvPr>
          <p:cNvSpPr/>
          <p:nvPr/>
        </p:nvSpPr>
        <p:spPr>
          <a:xfrm rot="10800000">
            <a:off x="2555776" y="4026091"/>
            <a:ext cx="419212" cy="88428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2A12C56-61AE-CCC4-4195-B503CA722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 err="1"/>
              <a:t>BEGINgetal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703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altLang="en-US" dirty="0"/>
              <a:t>Wat is het begingetal?</a:t>
            </a:r>
          </a:p>
          <a:p>
            <a:pPr marL="0" indent="0">
              <a:buNone/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r>
              <a:rPr lang="nl-NL" altLang="en-US" dirty="0"/>
              <a:t>Het getal onder de </a:t>
            </a:r>
            <a:r>
              <a:rPr lang="nl-NL" altLang="en-US" b="1" dirty="0">
                <a:solidFill>
                  <a:srgbClr val="FF0000"/>
                </a:solidFill>
              </a:rPr>
              <a:t>0 </a:t>
            </a:r>
            <a:r>
              <a:rPr lang="nl-NL" altLang="en-US" dirty="0"/>
              <a:t>in je tabel. Dus: 10000. Dus </a:t>
            </a:r>
            <a:r>
              <a:rPr lang="nl-NL" altLang="en-US" u="sng" dirty="0"/>
              <a:t>niet</a:t>
            </a:r>
            <a:r>
              <a:rPr lang="nl-NL" altLang="en-US" dirty="0"/>
              <a:t> altijd het 1</a:t>
            </a:r>
            <a:r>
              <a:rPr lang="nl-NL" altLang="en-US" baseline="30000" dirty="0"/>
              <a:t>e</a:t>
            </a:r>
            <a:r>
              <a:rPr lang="nl-NL" altLang="en-US" dirty="0"/>
              <a:t> getal in de tabel. </a:t>
            </a:r>
          </a:p>
          <a:p>
            <a:pPr>
              <a:defRPr/>
            </a:pPr>
            <a:endParaRPr lang="nl-NL" altLang="en-US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335732"/>
              </p:ext>
            </p:extLst>
          </p:nvPr>
        </p:nvGraphicFramePr>
        <p:xfrm>
          <a:off x="827088" y="3573463"/>
          <a:ext cx="6096000" cy="741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681">
                <a:tc>
                  <a:txBody>
                    <a:bodyPr/>
                    <a:lstStyle/>
                    <a:p>
                      <a:r>
                        <a:rPr lang="nl-NL" sz="1800" b="1" dirty="0"/>
                        <a:t>w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-1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2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5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81">
                <a:tc>
                  <a:txBody>
                    <a:bodyPr/>
                    <a:lstStyle/>
                    <a:p>
                      <a:r>
                        <a:rPr lang="nl-NL" sz="1800" b="1" dirty="0"/>
                        <a:t>j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11000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10000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8000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r>
                        <a:rPr lang="nl-NL" sz="1800" b="1" dirty="0"/>
                        <a:t>5000</a:t>
                      </a:r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PIJL-OMLAAG 7"/>
          <p:cNvSpPr/>
          <p:nvPr/>
        </p:nvSpPr>
        <p:spPr>
          <a:xfrm rot="10800000">
            <a:off x="3627326" y="4344945"/>
            <a:ext cx="419212" cy="884280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E3C6A04-BAD2-A5D8-7817-660E3AC9A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2133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Richtingscoëfficiënt</a:t>
            </a:r>
          </a:p>
        </p:txBody>
      </p:sp>
      <p:sp>
        <p:nvSpPr>
          <p:cNvPr id="14339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In een formule kan een</a:t>
            </a:r>
            <a:r>
              <a:rPr lang="nl-NL" altLang="en-US" i="1" dirty="0"/>
              <a:t> richtingscoëfficiënt (RC) </a:t>
            </a:r>
            <a:r>
              <a:rPr lang="nl-NL" altLang="en-US" dirty="0"/>
              <a:t>zitten.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4B36D75-4E87-6460-7995-82883B20D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567" y="3998773"/>
            <a:ext cx="2143125" cy="214312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FB352B6-54B9-2AAB-824B-BDB9FD357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419104">
            <a:off x="1489948" y="3495074"/>
            <a:ext cx="2143125" cy="21431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618082-4E75-3BD4-2A6A-89E0C9026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76822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Richtingscoëfficiënt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703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altLang="en-US" dirty="0"/>
              <a:t>Wat is de richtingscoëfficiënt?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>
              <a:buNone/>
              <a:defRPr/>
            </a:pPr>
            <a:endParaRPr lang="nl-NL" altLang="en-US" dirty="0"/>
          </a:p>
          <a:p>
            <a:pPr marL="0" indent="0">
              <a:buNone/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>
              <a:defRPr/>
            </a:pPr>
            <a:endParaRPr lang="nl-NL" altLang="en-US" dirty="0"/>
          </a:p>
          <a:p>
            <a:pPr marL="0" indent="0">
              <a:buNone/>
              <a:defRPr/>
            </a:pPr>
            <a:endParaRPr lang="nl-NL" altLang="en-US" dirty="0"/>
          </a:p>
          <a:p>
            <a:pPr>
              <a:defRPr/>
            </a:pPr>
            <a:r>
              <a:rPr lang="nl-NL" altLang="en-US" dirty="0"/>
              <a:t>Het </a:t>
            </a:r>
            <a:r>
              <a:rPr lang="nl-NL" altLang="en-US" u="sng" dirty="0"/>
              <a:t>vaste</a:t>
            </a:r>
            <a:r>
              <a:rPr lang="nl-NL" altLang="en-US" dirty="0"/>
              <a:t> getal van toe- of afname per stap in een tabel. Met een + of een – erbij!</a:t>
            </a:r>
          </a:p>
          <a:p>
            <a:pPr>
              <a:defRPr/>
            </a:pPr>
            <a:endParaRPr lang="nl-NL" altLang="en-US" dirty="0"/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038" y="3187700"/>
            <a:ext cx="414337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994" y="3675063"/>
            <a:ext cx="42560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816226"/>
            <a:ext cx="4468813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AC84ADC-965D-0E4A-C6F4-7D112DF2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5030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richtingscoëfficiënt</a:t>
            </a:r>
          </a:p>
        </p:txBody>
      </p:sp>
      <p:sp>
        <p:nvSpPr>
          <p:cNvPr id="1638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Richtingscoëfficiënt kan positief zijn. Grafiek is een stijgende lijn.</a:t>
            </a:r>
          </a:p>
          <a:p>
            <a:endParaRPr lang="nl-NL" altLang="en-US" dirty="0"/>
          </a:p>
          <a:p>
            <a:endParaRPr lang="nl-NL" altLang="en-US" dirty="0"/>
          </a:p>
        </p:txBody>
      </p:sp>
      <p:graphicFrame>
        <p:nvGraphicFramePr>
          <p:cNvPr id="16388" name="Grafie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6419232"/>
              </p:ext>
            </p:extLst>
          </p:nvPr>
        </p:nvGraphicFramePr>
        <p:xfrm>
          <a:off x="1331640" y="2996952"/>
          <a:ext cx="5018955" cy="2890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194073" imgH="4163929" progId="Excel.Chart.8">
                  <p:embed/>
                </p:oleObj>
              </mc:Choice>
              <mc:Fallback>
                <p:oleObj r:id="rId2" imgW="6194073" imgH="4163929" progId="Excel.Chart.8">
                  <p:embed/>
                  <p:pic>
                    <p:nvPicPr>
                      <p:cNvPr id="16388" name="Grafiek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2996952"/>
                        <a:ext cx="5018955" cy="28907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B9AE261-B91C-71E9-CB81-6576CE682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82537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richtingscoëfficiënt</a:t>
            </a:r>
          </a:p>
        </p:txBody>
      </p:sp>
      <p:sp>
        <p:nvSpPr>
          <p:cNvPr id="17411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Richtingscoëfficiënt kan negatief zijn. Grafiek is een dalende lijn.</a:t>
            </a:r>
          </a:p>
        </p:txBody>
      </p:sp>
      <p:graphicFrame>
        <p:nvGraphicFramePr>
          <p:cNvPr id="17412" name="Grafie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6455433"/>
              </p:ext>
            </p:extLst>
          </p:nvPr>
        </p:nvGraphicFramePr>
        <p:xfrm>
          <a:off x="1426718" y="3212976"/>
          <a:ext cx="4875956" cy="2818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200169" imgH="4163929" progId="Excel.Chart.8">
                  <p:embed/>
                </p:oleObj>
              </mc:Choice>
              <mc:Fallback>
                <p:oleObj r:id="rId2" imgW="6200169" imgH="4163929" progId="Excel.Chart.8">
                  <p:embed/>
                  <p:pic>
                    <p:nvPicPr>
                      <p:cNvPr id="17412" name="Grafiek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6718" y="3212976"/>
                        <a:ext cx="4875956" cy="28181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6CE3435-98C2-5F08-F2D4-E60004873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28479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richtingscoëfficiënt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Richtingscoëfficiënt kan ook nul zijn. Grafiek is een horizontale lijn.</a:t>
            </a:r>
          </a:p>
        </p:txBody>
      </p:sp>
      <p:graphicFrame>
        <p:nvGraphicFramePr>
          <p:cNvPr id="18436" name="Grafie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4341505"/>
              </p:ext>
            </p:extLst>
          </p:nvPr>
        </p:nvGraphicFramePr>
        <p:xfrm>
          <a:off x="1447800" y="2996952"/>
          <a:ext cx="5019972" cy="3034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200169" imgH="4163929" progId="Excel.Chart.8">
                  <p:embed/>
                </p:oleObj>
              </mc:Choice>
              <mc:Fallback>
                <p:oleObj r:id="rId2" imgW="6200169" imgH="4163929" progId="Excel.Chart.8">
                  <p:embed/>
                  <p:pic>
                    <p:nvPicPr>
                      <p:cNvPr id="18436" name="Grafiek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996952"/>
                        <a:ext cx="5019972" cy="30347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9DE1A58-578E-E30D-71C2-0B942208B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68440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22DEB-ED45-1CBA-7575-B24365018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Lineaire Formule Opstellen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F63C2E-14E8-8F02-DD14-1429D89C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formule opstellen kan: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Vanuit een </a:t>
            </a:r>
            <a:r>
              <a:rPr lang="nl-NL" dirty="0">
                <a:solidFill>
                  <a:srgbClr val="FF0000"/>
                </a:solidFill>
              </a:rPr>
              <a:t>grafiek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Vanuit een </a:t>
            </a:r>
            <a:r>
              <a:rPr lang="nl-NL" dirty="0">
                <a:solidFill>
                  <a:srgbClr val="FF0000"/>
                </a:solidFill>
              </a:rPr>
              <a:t>tabel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r>
              <a:rPr lang="nl-NL" dirty="0"/>
              <a:t>Je hebt altijd 2 getallen nodig: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Begingetal (“BG”)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Richtingscoëfficiënt (“RC”)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86D5207-399E-CDB7-F111-E660DFECE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1049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411668-9871-AF4A-3C5F-5E54014B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A: Formule opstellen uit grafiek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453F03A-76F8-2E3D-0012-78F07B55C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5585" y="2060848"/>
            <a:ext cx="4422229" cy="3573161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E23CFCB-18B7-74C5-1EFF-AE6A5BA6D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70568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22DEB-ED45-1CBA-7575-B24365018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Lineaire Formule Opstellen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F63C2E-14E8-8F02-DD14-1429D89C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Formule opstellen vanuit een </a:t>
            </a:r>
            <a:r>
              <a:rPr lang="nl-NL" dirty="0">
                <a:solidFill>
                  <a:srgbClr val="FF0000"/>
                </a:solidFill>
              </a:rPr>
              <a:t>grafiek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Is de grafiek een rechte lijn dan =&gt; lineaire formule.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Je hebt 2 getallen nodig: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Begingetal (“BG”)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Richtingscoëfficiënt (“RC”)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r>
              <a:rPr lang="nl-NL" dirty="0"/>
              <a:t>	</a:t>
            </a:r>
            <a:r>
              <a:rPr lang="nl-NL" dirty="0">
                <a:solidFill>
                  <a:srgbClr val="FF0000"/>
                </a:solidFill>
              </a:rPr>
              <a:t>y = &lt;BG&gt; &lt;RC&gt; x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45E19AE-BBA7-BA22-F189-253785E7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4108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Opdracht: Stel formule op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Een formule maken bij de grafiek.</a:t>
            </a:r>
          </a:p>
          <a:p>
            <a:r>
              <a:rPr lang="nl-NL" dirty="0"/>
              <a:t>Formule: </a:t>
            </a:r>
            <a:r>
              <a:rPr lang="nl-NL" dirty="0">
                <a:solidFill>
                  <a:srgbClr val="FF0000"/>
                </a:solidFill>
              </a:rPr>
              <a:t>y = &lt;BG&gt; &lt;RC&gt; x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3288977" cy="2203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1E5B189-AC65-FB79-41B8-C7B89F112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6812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Aanpak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Maak een </a:t>
            </a:r>
            <a:r>
              <a:rPr lang="nl-NL" i="1" dirty="0"/>
              <a:t>tabel</a:t>
            </a:r>
            <a:r>
              <a:rPr lang="nl-NL" dirty="0"/>
              <a:t> bij de grafiek.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Bepaal het </a:t>
            </a:r>
            <a:r>
              <a:rPr lang="nl-NL" i="1" dirty="0"/>
              <a:t>begingetal.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Bepaal het </a:t>
            </a:r>
            <a:r>
              <a:rPr lang="nl-NL" i="1" dirty="0"/>
              <a:t>richtingscoëfficiënt.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Stel de </a:t>
            </a:r>
            <a:r>
              <a:rPr lang="nl-NL" i="1" dirty="0"/>
              <a:t>formule</a:t>
            </a:r>
            <a:r>
              <a:rPr lang="nl-NL" dirty="0"/>
              <a:t> op.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64766"/>
            <a:ext cx="328612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8592D89-B145-2CBD-0F28-EFBBF5804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82009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 1 - tabel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Maak een tabel bij de grafiek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328612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790219"/>
              </p:ext>
            </p:extLst>
          </p:nvPr>
        </p:nvGraphicFramePr>
        <p:xfrm>
          <a:off x="921693" y="5157192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90AB81-816F-72CF-033D-14EBD2EF4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0902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 2 - begingetal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r>
              <a:rPr lang="nl-NL" dirty="0"/>
              <a:t>Wat staat er onder x = 0? </a:t>
            </a:r>
          </a:p>
          <a:p>
            <a:r>
              <a:rPr lang="nl-NL" dirty="0"/>
              <a:t>Begingetal = 14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700809"/>
            <a:ext cx="2736304" cy="1832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642158"/>
              </p:ext>
            </p:extLst>
          </p:nvPr>
        </p:nvGraphicFramePr>
        <p:xfrm>
          <a:off x="889330" y="378904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93792B-415B-3A5B-476C-307DF2DE4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1957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Stap 3 - Richtingscoëfficiënt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Wat is de vaste toe- of afname? </a:t>
            </a:r>
          </a:p>
          <a:p>
            <a:r>
              <a:rPr lang="nl-NL" dirty="0"/>
              <a:t>RC = +2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700809"/>
            <a:ext cx="2736304" cy="1832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457877"/>
              </p:ext>
            </p:extLst>
          </p:nvPr>
        </p:nvGraphicFramePr>
        <p:xfrm>
          <a:off x="889330" y="378904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638847"/>
              </p:ext>
            </p:extLst>
          </p:nvPr>
        </p:nvGraphicFramePr>
        <p:xfrm>
          <a:off x="1447800" y="4601397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056DF85-43A2-54FE-C10A-195925E09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0773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 4 - formule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BG = 14, RC = +2</a:t>
            </a:r>
          </a:p>
          <a:p>
            <a:pPr marL="0" indent="0">
              <a:buNone/>
            </a:pPr>
            <a:r>
              <a:rPr lang="nl-NL" dirty="0">
                <a:solidFill>
                  <a:srgbClr val="FF0000"/>
                </a:solidFill>
              </a:rPr>
              <a:t> y = &lt;BG&gt; &lt;RC&gt; x</a:t>
            </a:r>
          </a:p>
          <a:p>
            <a:pPr marL="0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y = 14 + 2x</a:t>
            </a:r>
          </a:p>
          <a:p>
            <a:endParaRPr lang="nl-NL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19104"/>
            <a:ext cx="328612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2993BA2-3464-DEC2-FC05-8FCE6656B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6126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214559-BDFA-EB2A-898E-95FA0C55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Oefenopgave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689B6D-CDEE-B834-9979-0B9118F3C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7239000" cy="4846638"/>
          </a:xfrm>
        </p:spPr>
        <p:txBody>
          <a:bodyPr/>
          <a:lstStyle/>
          <a:p>
            <a:r>
              <a:rPr lang="nl-NL" dirty="0"/>
              <a:t>Stel de formule op bij de grafiek.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y = 2 + 2x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978BF9A-D5C3-C027-7D19-0672166030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9" r="33952" b="39684"/>
          <a:stretch/>
        </p:blipFill>
        <p:spPr>
          <a:xfrm>
            <a:off x="2483768" y="2204864"/>
            <a:ext cx="3024336" cy="331236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4D7919A-C08F-5B3E-4198-95E5BAAC8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8613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411668-9871-AF4A-3C5F-5E54014B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B: Formule opstellen uit tabel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E937226C-0045-651D-650E-079450352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632" y="2420888"/>
            <a:ext cx="5657771" cy="3168352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BADEA24-D4BE-A692-031B-22D552F38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72875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22DEB-ED45-1CBA-7575-B24365018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Lineaire Formule Opstellen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F63C2E-14E8-8F02-DD14-1429D89CE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Formule opstellen vanuit een </a:t>
            </a:r>
            <a:r>
              <a:rPr lang="nl-NL" dirty="0">
                <a:solidFill>
                  <a:srgbClr val="FF0000"/>
                </a:solidFill>
              </a:rPr>
              <a:t>tabel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Is er sprake van een regelmatig toe- of afname in de tabel? Zo ja, dan: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Je hebt 2 getallen nodig: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Begingetal (“BG”)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Richtingscoëfficiënt (“RC”)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r>
              <a:rPr lang="nl-NL" dirty="0"/>
              <a:t>	</a:t>
            </a:r>
            <a:r>
              <a:rPr lang="nl-NL" dirty="0">
                <a:solidFill>
                  <a:srgbClr val="FF0000"/>
                </a:solidFill>
              </a:rPr>
              <a:t>y = &lt;BG&gt; &lt;RC&gt; x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BAF44EE-2AD0-8C0F-AA40-3BA3DFF60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2695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nl-NL" dirty="0"/>
              <a:t>Regelmatige toe- of afname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427038" y="1628775"/>
                <a:ext cx="7239000" cy="4846638"/>
              </a:xfrm>
            </p:spPr>
            <p:txBody>
              <a:bodyPr/>
              <a:lstStyle/>
              <a:p>
                <a:pPr>
                  <a:defRPr/>
                </a:pPr>
                <a:r>
                  <a:rPr lang="nl-NL" altLang="en-US" dirty="0"/>
                  <a:t>Bepaal </a:t>
                </a:r>
                <a:r>
                  <a:rPr lang="nl-NL" altLang="en-US" b="1" dirty="0"/>
                  <a:t>eerst</a:t>
                </a:r>
                <a:r>
                  <a:rPr lang="nl-NL" altLang="en-US" dirty="0"/>
                  <a:t> of er regelmaat is tussen de stappen.</a:t>
                </a:r>
              </a:p>
              <a:p>
                <a:pPr>
                  <a:defRPr/>
                </a:pPr>
                <a:r>
                  <a:rPr lang="nl-NL" altLang="en-US" dirty="0"/>
                  <a:t>Deel de stap onder door de stap boven.</a:t>
                </a:r>
              </a:p>
              <a:p>
                <a:pPr>
                  <a:defRPr/>
                </a:pPr>
                <a:endParaRPr lang="nl-NL" altLang="en-US" dirty="0"/>
              </a:p>
              <a:p>
                <a:pPr>
                  <a:defRPr/>
                </a:pPr>
                <a:endParaRPr lang="nl-NL" altLang="en-US" dirty="0"/>
              </a:p>
              <a:p>
                <a:pPr>
                  <a:defRPr/>
                </a:pPr>
                <a:endParaRPr lang="nl-NL" altLang="en-US" dirty="0"/>
              </a:p>
              <a:p>
                <a:pPr>
                  <a:defRPr/>
                </a:pPr>
                <a:endParaRPr lang="nl-NL" altLang="en-US" dirty="0"/>
              </a:p>
              <a:p>
                <a:pPr marL="0" indent="0">
                  <a:buNone/>
                  <a:defRPr/>
                </a:pPr>
                <a:endParaRPr lang="nl-NL" altLang="en-US" dirty="0"/>
              </a:p>
              <a:p>
                <a:pPr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nl-NL" alt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num>
                      <m:den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nl-NL" altLang="en-US" dirty="0"/>
                  <a:t> = 4 én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alt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num>
                      <m:den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nl-NL" altLang="en-US" dirty="0"/>
                  <a:t> = 4 én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alt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num>
                      <m:den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nl-NL" altLang="en-US" dirty="0"/>
                  <a:t> = 4. </a:t>
                </a:r>
                <a:r>
                  <a:rPr lang="nl-NL" altLang="en-US"/>
                  <a:t>De RC = 4  </a:t>
                </a:r>
                <a:endParaRPr lang="nl-NL" altLang="en-US" i="1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7038" y="1628775"/>
                <a:ext cx="7239000" cy="4846638"/>
              </a:xfrm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5617" y="3675062"/>
          <a:ext cx="26642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4799950" y="3254432"/>
          <a:ext cx="2664296" cy="128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6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574">
                  <a:extLst>
                    <a:ext uri="{9D8B030D-6E8A-4147-A177-3AD203B41FA5}">
                      <a16:colId xmlns:a16="http://schemas.microsoft.com/office/drawing/2014/main" val="2566001872"/>
                    </a:ext>
                  </a:extLst>
                </a:gridCol>
                <a:gridCol w="7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nl-NL" dirty="0"/>
                        <a:t>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nl-NL" dirty="0"/>
                        <a:t>Boven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ekromde PIJL-OMLAAG 6"/>
          <p:cNvSpPr/>
          <p:nvPr/>
        </p:nvSpPr>
        <p:spPr>
          <a:xfrm>
            <a:off x="1679754" y="3222109"/>
            <a:ext cx="576064" cy="400261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3" name="Gekromde PIJL-OMLAAG 12"/>
          <p:cNvSpPr/>
          <p:nvPr/>
        </p:nvSpPr>
        <p:spPr>
          <a:xfrm>
            <a:off x="2342439" y="3237054"/>
            <a:ext cx="576064" cy="385316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4" name="Gekromde PIJL-OMLAAG 13"/>
          <p:cNvSpPr/>
          <p:nvPr/>
        </p:nvSpPr>
        <p:spPr>
          <a:xfrm>
            <a:off x="3003637" y="3235385"/>
            <a:ext cx="576064" cy="386985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Gekromde PIJL-OMHOOG 7"/>
          <p:cNvSpPr/>
          <p:nvPr/>
        </p:nvSpPr>
        <p:spPr>
          <a:xfrm>
            <a:off x="3079674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6" name="Gekromde PIJL-OMHOOG 15"/>
          <p:cNvSpPr/>
          <p:nvPr/>
        </p:nvSpPr>
        <p:spPr>
          <a:xfrm>
            <a:off x="2424886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7" name="Gekromde PIJL-OMHOOG 16"/>
          <p:cNvSpPr/>
          <p:nvPr/>
        </p:nvSpPr>
        <p:spPr>
          <a:xfrm>
            <a:off x="1764888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1C9FD69-209F-00FF-FDAE-039075FFC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255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8" grpId="0" animBg="1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nl-NL" dirty="0"/>
              <a:t>Regelmatige toe- of afname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427038" y="1628775"/>
                <a:ext cx="7239000" cy="4846638"/>
              </a:xfrm>
            </p:spPr>
            <p:txBody>
              <a:bodyPr/>
              <a:lstStyle/>
              <a:p>
                <a:pPr>
                  <a:defRPr/>
                </a:pPr>
                <a:r>
                  <a:rPr lang="nl-NL" altLang="en-US" dirty="0"/>
                  <a:t>Bepaal </a:t>
                </a:r>
                <a:r>
                  <a:rPr lang="nl-NL" altLang="en-US" b="1" dirty="0"/>
                  <a:t>eerst</a:t>
                </a:r>
                <a:r>
                  <a:rPr lang="nl-NL" altLang="en-US" dirty="0"/>
                  <a:t> of er regelmaat is tussen de stappen.</a:t>
                </a:r>
              </a:p>
              <a:p>
                <a:pPr>
                  <a:defRPr/>
                </a:pPr>
                <a:r>
                  <a:rPr lang="nl-NL" altLang="en-US" dirty="0"/>
                  <a:t>Deel de stap onder door de stap boven.</a:t>
                </a:r>
              </a:p>
              <a:p>
                <a:pPr>
                  <a:defRPr/>
                </a:pPr>
                <a:endParaRPr lang="nl-NL" altLang="en-US" dirty="0"/>
              </a:p>
              <a:p>
                <a:pPr>
                  <a:defRPr/>
                </a:pPr>
                <a:endParaRPr lang="nl-NL" altLang="en-US" dirty="0"/>
              </a:p>
              <a:p>
                <a:pPr>
                  <a:defRPr/>
                </a:pPr>
                <a:endParaRPr lang="nl-NL" altLang="en-US" dirty="0"/>
              </a:p>
              <a:p>
                <a:pPr>
                  <a:defRPr/>
                </a:pPr>
                <a:endParaRPr lang="nl-NL" altLang="en-US" dirty="0"/>
              </a:p>
              <a:p>
                <a:pPr marL="0" indent="0">
                  <a:buNone/>
                  <a:defRPr/>
                </a:pPr>
                <a:endParaRPr lang="nl-NL" altLang="en-US" dirty="0"/>
              </a:p>
              <a:p>
                <a:pPr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nl-NL" alt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l-NL" altLang="en-US" dirty="0"/>
                  <a:t> = 5 én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alt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nl-NL" altLang="en-US" dirty="0"/>
                  <a:t> = 5 én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alt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l-NL" alt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nl-NL" altLang="en-US" dirty="0"/>
                  <a:t> = 5. De RC = 5</a:t>
                </a:r>
                <a:endParaRPr lang="nl-NL" altLang="en-US" i="1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7038" y="1628775"/>
                <a:ext cx="7239000" cy="4846638"/>
              </a:xfrm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5617" y="3675062"/>
          <a:ext cx="26642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 4"/>
          <p:cNvGraphicFramePr>
            <a:graphicFrameLocks noGrp="1"/>
          </p:cNvGraphicFramePr>
          <p:nvPr/>
        </p:nvGraphicFramePr>
        <p:xfrm>
          <a:off x="4799950" y="3254432"/>
          <a:ext cx="2664296" cy="128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6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574">
                  <a:extLst>
                    <a:ext uri="{9D8B030D-6E8A-4147-A177-3AD203B41FA5}">
                      <a16:colId xmlns:a16="http://schemas.microsoft.com/office/drawing/2014/main" val="2566001872"/>
                    </a:ext>
                  </a:extLst>
                </a:gridCol>
                <a:gridCol w="72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nl-NL" dirty="0"/>
                        <a:t>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nl-NL" dirty="0"/>
                        <a:t>Boven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ekromde PIJL-OMLAAG 6"/>
          <p:cNvSpPr/>
          <p:nvPr/>
        </p:nvSpPr>
        <p:spPr>
          <a:xfrm>
            <a:off x="1679754" y="3222109"/>
            <a:ext cx="576064" cy="400261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3" name="Gekromde PIJL-OMLAAG 12"/>
          <p:cNvSpPr/>
          <p:nvPr/>
        </p:nvSpPr>
        <p:spPr>
          <a:xfrm>
            <a:off x="2342439" y="3237054"/>
            <a:ext cx="576064" cy="385316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4" name="Gekromde PIJL-OMLAAG 13"/>
          <p:cNvSpPr/>
          <p:nvPr/>
        </p:nvSpPr>
        <p:spPr>
          <a:xfrm>
            <a:off x="3003637" y="3235385"/>
            <a:ext cx="576064" cy="386985"/>
          </a:xfrm>
          <a:prstGeom prst="curved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Gekromde PIJL-OMHOOG 7"/>
          <p:cNvSpPr/>
          <p:nvPr/>
        </p:nvSpPr>
        <p:spPr>
          <a:xfrm>
            <a:off x="3079674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6" name="Gekromde PIJL-OMHOOG 15"/>
          <p:cNvSpPr/>
          <p:nvPr/>
        </p:nvSpPr>
        <p:spPr>
          <a:xfrm>
            <a:off x="2424886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7" name="Gekromde PIJL-OMHOOG 16"/>
          <p:cNvSpPr/>
          <p:nvPr/>
        </p:nvSpPr>
        <p:spPr>
          <a:xfrm>
            <a:off x="1764888" y="4437112"/>
            <a:ext cx="578751" cy="36004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F54F37C-D4E1-C808-0A4D-5FFF242F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2295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8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239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Hoe bepaal je het begingetal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7038" y="1628775"/>
            <a:ext cx="7239000" cy="4846638"/>
          </a:xfrm>
        </p:spPr>
        <p:txBody>
          <a:bodyPr/>
          <a:lstStyle/>
          <a:p>
            <a:pPr>
              <a:defRPr/>
            </a:pPr>
            <a:r>
              <a:rPr lang="nl-NL" altLang="en-US" dirty="0"/>
              <a:t>Twee mogelijkheden: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altLang="en-US" dirty="0"/>
              <a:t>Er staat een 0 in de tabel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nl-NL" altLang="en-US" dirty="0"/>
              <a:t>Er staat nog geen 0 in de tabel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alt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nl-NL" altLang="en-US" dirty="0"/>
          </a:p>
          <a:p>
            <a:pPr marL="514350" indent="-514350">
              <a:buFont typeface="+mj-lt"/>
              <a:buAutoNum type="arabicPeriod"/>
              <a:defRPr/>
            </a:pPr>
            <a:endParaRPr lang="nl-NL" altLang="en-US" dirty="0"/>
          </a:p>
          <a:p>
            <a:pPr marL="0" indent="0">
              <a:buNone/>
              <a:defRPr/>
            </a:pPr>
            <a:endParaRPr lang="nl-NL" altLang="en-US" dirty="0"/>
          </a:p>
          <a:p>
            <a:pPr marL="0" indent="0">
              <a:buNone/>
              <a:defRPr/>
            </a:pPr>
            <a:r>
              <a:rPr lang="nl-NL" altLang="en-US" dirty="0"/>
              <a:t>          Begingetal = 1</a:t>
            </a:r>
          </a:p>
          <a:p>
            <a:pPr marL="0" indent="0">
              <a:buNone/>
              <a:defRPr/>
            </a:pPr>
            <a:r>
              <a:rPr lang="nl-NL" altLang="en-US" dirty="0"/>
              <a:t>			            Begingetal = 3 	</a:t>
            </a:r>
          </a:p>
          <a:p>
            <a:pPr marL="0" indent="0">
              <a:buNone/>
              <a:defRPr/>
            </a:pPr>
            <a:r>
              <a:rPr lang="nl-NL" altLang="en-US" dirty="0"/>
              <a:t>				</a:t>
            </a:r>
          </a:p>
          <a:p>
            <a:pPr marL="0" indent="0">
              <a:buNone/>
              <a:defRPr/>
            </a:pPr>
            <a:endParaRPr lang="nl-NL" altLang="en-US" i="1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123425"/>
              </p:ext>
            </p:extLst>
          </p:nvPr>
        </p:nvGraphicFramePr>
        <p:xfrm>
          <a:off x="1187624" y="3665037"/>
          <a:ext cx="26642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25674842-299C-0524-4F92-E3346D6F5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424493"/>
              </p:ext>
            </p:extLst>
          </p:nvPr>
        </p:nvGraphicFramePr>
        <p:xfrm>
          <a:off x="4355976" y="3665037"/>
          <a:ext cx="26642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F8A91C2-7BEA-592A-1475-66DB908B3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Pijl: gekromd omhoog 6">
            <a:extLst>
              <a:ext uri="{FF2B5EF4-FFF2-40B4-BE49-F238E27FC236}">
                <a16:creationId xmlns:a16="http://schemas.microsoft.com/office/drawing/2014/main" id="{875E9617-85A9-0B6F-1D8C-5D169F731BE6}"/>
              </a:ext>
            </a:extLst>
          </p:cNvPr>
          <p:cNvSpPr/>
          <p:nvPr/>
        </p:nvSpPr>
        <p:spPr>
          <a:xfrm flipH="1">
            <a:off x="5120923" y="4477668"/>
            <a:ext cx="432048" cy="216024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Pijl: gekromd omhoog 7">
            <a:extLst>
              <a:ext uri="{FF2B5EF4-FFF2-40B4-BE49-F238E27FC236}">
                <a16:creationId xmlns:a16="http://schemas.microsoft.com/office/drawing/2014/main" id="{D0E97B41-4AE4-4A22-4620-CC4A10160735}"/>
              </a:ext>
            </a:extLst>
          </p:cNvPr>
          <p:cNvSpPr/>
          <p:nvPr/>
        </p:nvSpPr>
        <p:spPr>
          <a:xfrm flipH="1">
            <a:off x="5577439" y="4485283"/>
            <a:ext cx="432048" cy="216024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Pijl: gekromd omhoog 8">
            <a:extLst>
              <a:ext uri="{FF2B5EF4-FFF2-40B4-BE49-F238E27FC236}">
                <a16:creationId xmlns:a16="http://schemas.microsoft.com/office/drawing/2014/main" id="{EE2AD420-490B-BE44-CE6A-7985DDFA4B54}"/>
              </a:ext>
            </a:extLst>
          </p:cNvPr>
          <p:cNvSpPr/>
          <p:nvPr/>
        </p:nvSpPr>
        <p:spPr>
          <a:xfrm flipH="1">
            <a:off x="6078823" y="4477668"/>
            <a:ext cx="432048" cy="216024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0A7CE18E-0702-95D5-D57F-94625C356C16}"/>
              </a:ext>
            </a:extLst>
          </p:cNvPr>
          <p:cNvSpPr txBox="1"/>
          <p:nvPr/>
        </p:nvSpPr>
        <p:spPr>
          <a:xfrm>
            <a:off x="5214727" y="4693692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-10, -10, -20</a:t>
            </a:r>
          </a:p>
        </p:txBody>
      </p:sp>
      <p:sp>
        <p:nvSpPr>
          <p:cNvPr id="13" name="Pijl: gekromd omlaag 12">
            <a:extLst>
              <a:ext uri="{FF2B5EF4-FFF2-40B4-BE49-F238E27FC236}">
                <a16:creationId xmlns:a16="http://schemas.microsoft.com/office/drawing/2014/main" id="{08E40F2C-513C-5CCB-9ED4-C3FFA5B44D41}"/>
              </a:ext>
            </a:extLst>
          </p:cNvPr>
          <p:cNvSpPr/>
          <p:nvPr/>
        </p:nvSpPr>
        <p:spPr>
          <a:xfrm flipH="1">
            <a:off x="5061739" y="3400976"/>
            <a:ext cx="416468" cy="18161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4" name="Pijl: gekromd omlaag 13">
            <a:extLst>
              <a:ext uri="{FF2B5EF4-FFF2-40B4-BE49-F238E27FC236}">
                <a16:creationId xmlns:a16="http://schemas.microsoft.com/office/drawing/2014/main" id="{2DD02972-52CB-4B1B-AA1C-AC111AEACF82}"/>
              </a:ext>
            </a:extLst>
          </p:cNvPr>
          <p:cNvSpPr/>
          <p:nvPr/>
        </p:nvSpPr>
        <p:spPr>
          <a:xfrm flipH="1">
            <a:off x="6073352" y="3384581"/>
            <a:ext cx="370855" cy="169986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5" name="Pijl: gekromd omlaag 14">
            <a:extLst>
              <a:ext uri="{FF2B5EF4-FFF2-40B4-BE49-F238E27FC236}">
                <a16:creationId xmlns:a16="http://schemas.microsoft.com/office/drawing/2014/main" id="{D1B68AEF-57BE-BCFE-2E51-232D16C0BAB3}"/>
              </a:ext>
            </a:extLst>
          </p:cNvPr>
          <p:cNvSpPr/>
          <p:nvPr/>
        </p:nvSpPr>
        <p:spPr>
          <a:xfrm flipH="1">
            <a:off x="5552971" y="3400977"/>
            <a:ext cx="370853" cy="170059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027DE2A5-ABAA-F11E-3BC5-D083F8E8B663}"/>
              </a:ext>
            </a:extLst>
          </p:cNvPr>
          <p:cNvSpPr txBox="1"/>
          <p:nvPr/>
        </p:nvSpPr>
        <p:spPr>
          <a:xfrm>
            <a:off x="5291421" y="301984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-1, -1, -2</a:t>
            </a:r>
          </a:p>
        </p:txBody>
      </p:sp>
    </p:spTree>
    <p:extLst>
      <p:ext uri="{BB962C8B-B14F-4D97-AF65-F5344CB8AC3E}">
        <p14:creationId xmlns:p14="http://schemas.microsoft.com/office/powerpoint/2010/main" val="208803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/>
      <p:bldP spid="13" grpId="0" animBg="1"/>
      <p:bldP spid="14" grpId="0" animBg="1"/>
      <p:bldP spid="15" grpId="0" animBg="1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9DD9A7-5C75-AE80-8938-FD726C6E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Oefenopgave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480F5A-581C-7649-3617-2D28DD0C0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Stel de formule op bij de tabellen: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Kan niet. Geen regelmaat.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y = 5 -2x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A0CEDD64-0987-A270-5C94-926BB69E9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624995"/>
              </p:ext>
            </p:extLst>
          </p:nvPr>
        </p:nvGraphicFramePr>
        <p:xfrm>
          <a:off x="2357811" y="2564904"/>
          <a:ext cx="26642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7E9488FD-7902-97F7-05C7-492F01432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268230"/>
              </p:ext>
            </p:extLst>
          </p:nvPr>
        </p:nvGraphicFramePr>
        <p:xfrm>
          <a:off x="2345225" y="4365104"/>
          <a:ext cx="266429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93">
                <a:tc>
                  <a:txBody>
                    <a:bodyPr/>
                    <a:lstStyle/>
                    <a:p>
                      <a:r>
                        <a:rPr lang="nl-NL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-9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9125AEC-1D1B-AF3A-A731-BE96192EC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6941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B51A41-116D-682C-90BB-1D4EE2361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Samenvatting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DA2DC7-2614-380D-B3A5-E99AE7215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Lineaire formule opstellen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Vanuit grafiek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Vanuit tabel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r>
              <a:rPr lang="nl-NL" dirty="0"/>
              <a:t>Bepaal het begingetal.</a:t>
            </a:r>
          </a:p>
          <a:p>
            <a:pPr marL="0" indent="0">
              <a:buNone/>
            </a:pPr>
            <a:r>
              <a:rPr lang="nl-NL" dirty="0"/>
              <a:t>Bepaal de richtingscoëfficiënt (+ of -).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	y = &lt;BG&gt; &lt;RC&gt;x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8C49588-D961-B1D6-7217-D622F631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829831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02F59E-1219-4581-B58D-9C060A4082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9C6289-D284-49E5-B3F8-2A5E06872B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9A6961-0791-479F-BFD2-3FAF1D1662EC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ddc31eb3-2a0a-4763-b6ee-dcea4c10335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911</Words>
  <Application>Microsoft Office PowerPoint</Application>
  <PresentationFormat>Diavoorstelling (4:3)</PresentationFormat>
  <Paragraphs>357</Paragraphs>
  <Slides>29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29</vt:i4>
      </vt:variant>
    </vt:vector>
  </HeadingPairs>
  <TitlesOfParts>
    <vt:vector size="37" baseType="lpstr">
      <vt:lpstr>Aptos</vt:lpstr>
      <vt:lpstr>Cambria Math</vt:lpstr>
      <vt:lpstr>Trebuchet MS</vt:lpstr>
      <vt:lpstr>Wingdings</vt:lpstr>
      <vt:lpstr>Wingdings 2</vt:lpstr>
      <vt:lpstr>H1.4-1.6-oudpp</vt:lpstr>
      <vt:lpstr>Grafiek</vt:lpstr>
      <vt:lpstr>Microsoft Excel Chart</vt:lpstr>
      <vt:lpstr>Wiskunde Tl</vt:lpstr>
      <vt:lpstr>Lineaire formules </vt:lpstr>
      <vt:lpstr>BEGINgetal</vt:lpstr>
      <vt:lpstr>BEGINgetal</vt:lpstr>
      <vt:lpstr>BEGINgetal</vt:lpstr>
      <vt:lpstr>BEGINgetal</vt:lpstr>
      <vt:lpstr>BEGINgetal</vt:lpstr>
      <vt:lpstr>Richtingscoëfficiënt</vt:lpstr>
      <vt:lpstr>Richtingscoëfficiënt</vt:lpstr>
      <vt:lpstr>richtingscoëfficiënt</vt:lpstr>
      <vt:lpstr>richtingscoëfficiënt</vt:lpstr>
      <vt:lpstr>richtingscoëfficiënt</vt:lpstr>
      <vt:lpstr>Lineaire Formule Opstellen </vt:lpstr>
      <vt:lpstr>A: Formule opstellen uit grafiek</vt:lpstr>
      <vt:lpstr>Lineaire Formule Opstellen </vt:lpstr>
      <vt:lpstr>Opdracht: Stel formule op</vt:lpstr>
      <vt:lpstr>Aanpak</vt:lpstr>
      <vt:lpstr>Stap 1 - tabel</vt:lpstr>
      <vt:lpstr>Stap 2 - begingetal</vt:lpstr>
      <vt:lpstr>Stap 3 - Richtingscoëfficiënt</vt:lpstr>
      <vt:lpstr>Stap 4 - formule</vt:lpstr>
      <vt:lpstr>Oefenopgave</vt:lpstr>
      <vt:lpstr>B: Formule opstellen uit tabel</vt:lpstr>
      <vt:lpstr>Lineaire Formule Opstellen </vt:lpstr>
      <vt:lpstr>Regelmatige toe- of afname </vt:lpstr>
      <vt:lpstr>Regelmatige toe- of afname </vt:lpstr>
      <vt:lpstr>Hoe bepaal je het begingetal </vt:lpstr>
      <vt:lpstr>Oefenopgave</vt:lpstr>
      <vt:lpstr>Samenvatting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78</cp:revision>
  <dcterms:created xsi:type="dcterms:W3CDTF">2013-09-15T12:09:42Z</dcterms:created>
  <dcterms:modified xsi:type="dcterms:W3CDTF">2026-07-21T09:11:09Z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