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256" r:id="rId2"/>
    <p:sldId id="302" r:id="rId3"/>
    <p:sldId id="257" r:id="rId4"/>
    <p:sldId id="303" r:id="rId5"/>
    <p:sldId id="297" r:id="rId6"/>
    <p:sldId id="275" r:id="rId7"/>
    <p:sldId id="287" r:id="rId8"/>
    <p:sldId id="306" r:id="rId9"/>
    <p:sldId id="277" r:id="rId10"/>
    <p:sldId id="307" r:id="rId11"/>
    <p:sldId id="304" r:id="rId12"/>
    <p:sldId id="279" r:id="rId13"/>
    <p:sldId id="298" r:id="rId14"/>
    <p:sldId id="299" r:id="rId15"/>
    <p:sldId id="300" r:id="rId16"/>
    <p:sldId id="301" r:id="rId17"/>
    <p:sldId id="308" r:id="rId18"/>
    <p:sldId id="309" r:id="rId19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6924D-3161-439A-9ABB-9C370DC6037B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AD584-8561-42E5-AB4E-2AC77730DF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4377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nl-NL" altLang="en-US" noProof="0"/>
              <a:t>Klik om het opmaakprofiel te bewerken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nl-NL" altLang="en-US" noProof="0"/>
              <a:t>Klik om het opmaakprofiel van de modelondertitel te bewerken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2CBE28E5-EBE1-48A0-8EEC-79AF93B1A62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79884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94D8E-27FB-4D3B-A98A-0C3626B4297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3549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FB1B9-0B34-491D-ADC9-99DD569106D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39541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E46AA-2233-4ECF-B365-462A1CA3E25B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316647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A4957-6890-403C-BB50-F97706A1133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04439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20294-31A2-44B4-9E4C-EAE3D7261D0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38942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20F11-C1BD-4F3E-8FBD-05A48499AF41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52382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C2072-E826-4C70-8B9D-43F5AA8755C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9431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4D7D2-8872-46D8-A01D-9707A76A39AE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81149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DA586-2FC2-4981-B7C7-AEFD2D5C0DD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00797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084B6-A88C-441B-9C84-40457397F18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2233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opmaakprofielen van de modeltekst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1E7A671E-D326-4160-B4CD-2AAA946AA1AD}" type="slidenum">
              <a:rPr lang="nl-NL" altLang="en-US"/>
              <a:pPr/>
              <a:t>‹nr.›</a:t>
            </a:fld>
            <a:endParaRPr lang="nl-NL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Maateenheden omrekenen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altLang="en-US">
                <a:solidFill>
                  <a:srgbClr val="FF3300"/>
                </a:solidFill>
                <a:latin typeface="Arial" panose="020B0604020202020204" pitchFamily="34" charset="0"/>
              </a:rPr>
              <a:t>Afstands-, oppervlakte- en inhoudsmaten.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3109A19-9753-1713-0972-6C74EE8D2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Meters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Millimeter 	(mm)</a:t>
            </a:r>
          </a:p>
          <a:p>
            <a:r>
              <a:rPr lang="nl-NL" altLang="en-US" dirty="0"/>
              <a:t>Centimeter 	(cm)</a:t>
            </a:r>
          </a:p>
          <a:p>
            <a:r>
              <a:rPr lang="nl-NL" altLang="en-US" dirty="0"/>
              <a:t>Decimeter 	(dm)</a:t>
            </a:r>
          </a:p>
          <a:p>
            <a:r>
              <a:rPr lang="nl-NL" altLang="en-US" dirty="0"/>
              <a:t>Meter 		(m)</a:t>
            </a:r>
          </a:p>
          <a:p>
            <a:r>
              <a:rPr lang="nl-NL" altLang="en-US" dirty="0"/>
              <a:t>Decameter	(dam)</a:t>
            </a:r>
          </a:p>
          <a:p>
            <a:r>
              <a:rPr lang="nl-NL" altLang="en-US" dirty="0"/>
              <a:t>Hectometer	(hm)</a:t>
            </a:r>
          </a:p>
          <a:p>
            <a:r>
              <a:rPr lang="nl-NL" altLang="en-US" dirty="0"/>
              <a:t>Kilometer	(km)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344174"/>
            <a:ext cx="2828925" cy="16097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60FC4F8-D50C-19F3-40BA-417900537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9476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Liter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Milliliter	(ml)</a:t>
            </a:r>
          </a:p>
          <a:p>
            <a:r>
              <a:rPr lang="nl-NL" altLang="en-US" dirty="0"/>
              <a:t>Centiliter 	(cl)</a:t>
            </a:r>
          </a:p>
          <a:p>
            <a:r>
              <a:rPr lang="nl-NL" altLang="en-US" dirty="0"/>
              <a:t>Deciliter 	(dl)</a:t>
            </a:r>
          </a:p>
          <a:p>
            <a:r>
              <a:rPr lang="nl-NL" altLang="en-US" dirty="0"/>
              <a:t>Liter 		(l)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2872137" cy="288032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13A7E3B-6E6D-E929-ED57-F990B673C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Gewicht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Milligram	(mg)</a:t>
            </a:r>
          </a:p>
          <a:p>
            <a:r>
              <a:rPr lang="nl-NL" altLang="en-US" dirty="0"/>
              <a:t>Gram	 	(g)</a:t>
            </a:r>
          </a:p>
          <a:p>
            <a:r>
              <a:rPr lang="nl-NL" altLang="en-US" dirty="0"/>
              <a:t>Kilogram 	(kg)</a:t>
            </a:r>
          </a:p>
          <a:p>
            <a:r>
              <a:rPr lang="nl-NL" altLang="en-US" dirty="0"/>
              <a:t>Ton		(t)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996952"/>
            <a:ext cx="2139881" cy="214597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D735009-676B-6057-1FDE-3A46BA691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341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drie vragen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</a:p>
          <a:p>
            <a:r>
              <a:rPr lang="nl-NL" dirty="0"/>
              <a:t>Vraag 2: Delen of vermenigvuldigen?</a:t>
            </a:r>
          </a:p>
          <a:p>
            <a:r>
              <a:rPr lang="nl-NL" dirty="0"/>
              <a:t>Vraag 3: Wat is de factor?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22BBB9-3AB7-3942-C579-651CAB6CF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223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2800" dirty="0"/>
              <a:t>Tel het aantal stapjes tussen oude en nieuwe maat.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>
              <a:defRPr/>
            </a:pPr>
            <a:r>
              <a:rPr lang="nl-NL" dirty="0"/>
              <a:t>mm – cm – dm – m – dam – hm – km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ml – cl – dl – l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mg – g – kg – ton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5" name="Gekromde PIJL-OMLAAG 4"/>
          <p:cNvSpPr/>
          <p:nvPr/>
        </p:nvSpPr>
        <p:spPr>
          <a:xfrm>
            <a:off x="3215847" y="263272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Gekromde PIJL-OMLAAG 5"/>
          <p:cNvSpPr/>
          <p:nvPr/>
        </p:nvSpPr>
        <p:spPr>
          <a:xfrm>
            <a:off x="1187624" y="378904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Gekromde PIJL-OMLAAG 6"/>
          <p:cNvSpPr/>
          <p:nvPr/>
        </p:nvSpPr>
        <p:spPr>
          <a:xfrm>
            <a:off x="2800353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LAAG 7"/>
          <p:cNvSpPr/>
          <p:nvPr/>
        </p:nvSpPr>
        <p:spPr>
          <a:xfrm>
            <a:off x="1988096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4139952" y="2631809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0" name="Gekromde PIJL-OMLAAG 9"/>
          <p:cNvSpPr/>
          <p:nvPr/>
        </p:nvSpPr>
        <p:spPr>
          <a:xfrm>
            <a:off x="2267744" y="2599484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EBCC46F-E5C4-D930-CC6C-D7D5780B9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KLEINER?</a:t>
            </a:r>
          </a:p>
          <a:p>
            <a:pPr>
              <a:defRPr/>
            </a:pPr>
            <a:r>
              <a:rPr lang="nl-NL" dirty="0"/>
              <a:t>dan getallen juist GROTER!</a:t>
            </a:r>
          </a:p>
          <a:p>
            <a:pPr>
              <a:defRPr/>
            </a:pPr>
            <a:r>
              <a:rPr lang="nl-NL" dirty="0"/>
              <a:t>Dus: vermenigvuldigen!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DABA88B-50F7-DAF0-D43B-9D97AF24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2316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GROTER?</a:t>
            </a:r>
          </a:p>
          <a:p>
            <a:pPr>
              <a:defRPr/>
            </a:pPr>
            <a:r>
              <a:rPr lang="nl-NL" dirty="0"/>
              <a:t>dan getallen juist KLEINER!</a:t>
            </a:r>
          </a:p>
          <a:p>
            <a:pPr>
              <a:defRPr/>
            </a:pPr>
            <a:r>
              <a:rPr lang="nl-NL" dirty="0"/>
              <a:t>Dus: delen!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C5F104D0-70F3-B6AD-5E2D-E7F4077DD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1001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mm – cm – dm – m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2</a:t>
            </a:r>
            <a:r>
              <a:rPr lang="nl-NL" dirty="0"/>
              <a:t> – cm</a:t>
            </a:r>
            <a:r>
              <a:rPr lang="nl-NL" baseline="30000" dirty="0"/>
              <a:t>2</a:t>
            </a:r>
            <a:r>
              <a:rPr lang="nl-NL" dirty="0"/>
              <a:t> – dm</a:t>
            </a:r>
            <a:r>
              <a:rPr lang="nl-NL" baseline="30000" dirty="0"/>
              <a:t>2</a:t>
            </a:r>
            <a:r>
              <a:rPr lang="nl-NL" dirty="0"/>
              <a:t> – m</a:t>
            </a:r>
            <a:r>
              <a:rPr lang="nl-NL" baseline="30000" dirty="0"/>
              <a:t>2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3</a:t>
            </a:r>
            <a:r>
              <a:rPr lang="nl-NL" dirty="0"/>
              <a:t> – cm</a:t>
            </a:r>
            <a:r>
              <a:rPr lang="nl-NL" baseline="30000" dirty="0"/>
              <a:t>3</a:t>
            </a:r>
            <a:r>
              <a:rPr lang="nl-NL" dirty="0"/>
              <a:t> – dm</a:t>
            </a:r>
            <a:r>
              <a:rPr lang="nl-NL" baseline="30000" dirty="0"/>
              <a:t>3</a:t>
            </a:r>
            <a:r>
              <a:rPr lang="nl-NL" dirty="0"/>
              <a:t> – m</a:t>
            </a:r>
            <a:r>
              <a:rPr lang="nl-NL" baseline="30000" dirty="0"/>
              <a:t>3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  <a:endParaRPr lang="nl-NL" b="1" baseline="30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Stroomdiagram: Verbindingslijn 1"/>
          <p:cNvSpPr/>
          <p:nvPr/>
        </p:nvSpPr>
        <p:spPr>
          <a:xfrm>
            <a:off x="4504248" y="3000183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Stroomdiagram: Verbindingslijn 4"/>
          <p:cNvSpPr/>
          <p:nvPr/>
        </p:nvSpPr>
        <p:spPr>
          <a:xfrm>
            <a:off x="4458333" y="4221088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/>
          <p:cNvSpPr txBox="1"/>
          <p:nvPr/>
        </p:nvSpPr>
        <p:spPr>
          <a:xfrm>
            <a:off x="5436096" y="3175557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 in de maat dan ook 2 nullen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436096" y="430180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 in de maat dan ook 3 nullen</a:t>
            </a:r>
          </a:p>
        </p:txBody>
      </p:sp>
      <p:cxnSp>
        <p:nvCxnSpPr>
          <p:cNvPr id="8" name="Rechte verbindingslijn met pijl 7"/>
          <p:cNvCxnSpPr/>
          <p:nvPr/>
        </p:nvCxnSpPr>
        <p:spPr>
          <a:xfrm flipH="1">
            <a:off x="3188849" y="3544889"/>
            <a:ext cx="4119455" cy="331717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 flipH="1">
            <a:off x="3283394" y="4581128"/>
            <a:ext cx="4240934" cy="535215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stCxn id="4" idx="1"/>
          </p:cNvCxnSpPr>
          <p:nvPr/>
        </p:nvCxnSpPr>
        <p:spPr>
          <a:xfrm flipH="1" flipV="1">
            <a:off x="4797045" y="3180203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/>
          <p:nvPr/>
        </p:nvCxnSpPr>
        <p:spPr>
          <a:xfrm flipH="1" flipV="1">
            <a:off x="4818373" y="4306452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8587F62-C9E6-39A4-AA73-86D4398A4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ml – cl – dl – l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</a:p>
          <a:p>
            <a:pPr marL="0" indent="0">
              <a:buNone/>
              <a:defRPr/>
            </a:pPr>
            <a:endParaRPr lang="nl-NL" b="1" baseline="30000" dirty="0"/>
          </a:p>
          <a:p>
            <a:pPr>
              <a:defRPr/>
            </a:pPr>
            <a:r>
              <a:rPr lang="nl-NL" dirty="0"/>
              <a:t>mg– g – kg – t</a:t>
            </a:r>
            <a:endParaRPr lang="nl-NL" baseline="30000" dirty="0"/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  <a:endParaRPr lang="nl-NL" b="1" baseline="30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59F5F4E-E0D0-43E4-DB2F-8597666D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319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Matenkaart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Alle informatie bij elkaar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8C3B72D-58F3-452E-B7FC-F5C30A8576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44" t="31539" r="14962" b="23667"/>
          <a:stretch/>
        </p:blipFill>
        <p:spPr>
          <a:xfrm>
            <a:off x="1763688" y="2512920"/>
            <a:ext cx="5457044" cy="3638029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32E867-ECE7-37C2-7E48-1C21758A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6880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130 dm</a:t>
            </a:r>
            <a:r>
              <a:rPr lang="nl-NL" baseline="30000" dirty="0"/>
              <a:t> </a:t>
            </a:r>
            <a:r>
              <a:rPr lang="nl-NL" dirty="0"/>
              <a:t>= …. m</a:t>
            </a:r>
            <a:endParaRPr lang="nl-NL" baseline="30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Vraag 1: hoeveel stapjes?</a:t>
            </a:r>
          </a:p>
          <a:p>
            <a:pPr>
              <a:defRPr/>
            </a:pPr>
            <a:r>
              <a:rPr lang="nl-NL" dirty="0"/>
              <a:t>Vraag 2: x of : ?</a:t>
            </a:r>
          </a:p>
          <a:p>
            <a:pPr>
              <a:defRPr/>
            </a:pPr>
            <a:r>
              <a:rPr lang="nl-NL" dirty="0"/>
              <a:t>Vraag 3: de factor?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Antwoord: 1 stap delen door 10</a:t>
            </a:r>
          </a:p>
          <a:p>
            <a:pPr>
              <a:defRPr/>
            </a:pPr>
            <a:r>
              <a:rPr lang="nl-NL" dirty="0">
                <a:solidFill>
                  <a:srgbClr val="FF0000"/>
                </a:solidFill>
              </a:rPr>
              <a:t>130dm : 10 = 13m</a:t>
            </a:r>
            <a:endParaRPr lang="nl-NL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27E6E90-9EDE-8259-3365-AE605ED0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247 dm</a:t>
            </a:r>
            <a:r>
              <a:rPr lang="nl-NL" baseline="30000" dirty="0"/>
              <a:t>2 </a:t>
            </a:r>
            <a:r>
              <a:rPr lang="nl-NL" dirty="0"/>
              <a:t>= …. m</a:t>
            </a:r>
            <a:r>
              <a:rPr lang="nl-NL" baseline="30000" dirty="0"/>
              <a:t>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Vraag 1: hoeveel stapjes?</a:t>
            </a:r>
          </a:p>
          <a:p>
            <a:pPr>
              <a:defRPr/>
            </a:pPr>
            <a:r>
              <a:rPr lang="nl-NL" dirty="0"/>
              <a:t>Vraag 2: x of : ?</a:t>
            </a:r>
          </a:p>
          <a:p>
            <a:pPr>
              <a:defRPr/>
            </a:pPr>
            <a:r>
              <a:rPr lang="nl-NL" dirty="0"/>
              <a:t>Vraag 3: de factor?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Antwoord: 1 stap delen door 100</a:t>
            </a:r>
          </a:p>
          <a:p>
            <a:pPr>
              <a:defRPr/>
            </a:pPr>
            <a:r>
              <a:rPr lang="nl-NL" dirty="0">
                <a:solidFill>
                  <a:srgbClr val="FF0000"/>
                </a:solidFill>
              </a:rPr>
              <a:t>247dm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  <a:r>
              <a:rPr lang="nl-NL" dirty="0">
                <a:solidFill>
                  <a:srgbClr val="FF0000"/>
                </a:solidFill>
              </a:rPr>
              <a:t> : 100 = 2,47m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2525899-E4CC-C480-62ED-CB0CF7491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8532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12,5 m</a:t>
            </a:r>
            <a:r>
              <a:rPr lang="nl-NL" baseline="30000" dirty="0"/>
              <a:t> </a:t>
            </a:r>
            <a:r>
              <a:rPr lang="nl-NL" dirty="0"/>
              <a:t>= …. mm</a:t>
            </a:r>
            <a:endParaRPr lang="nl-NL" baseline="30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Vraag 1: hoeveel stapjes?</a:t>
            </a:r>
          </a:p>
          <a:p>
            <a:pPr>
              <a:defRPr/>
            </a:pPr>
            <a:r>
              <a:rPr lang="nl-NL" dirty="0"/>
              <a:t>Vraag 2: x of : ?</a:t>
            </a:r>
          </a:p>
          <a:p>
            <a:pPr>
              <a:defRPr/>
            </a:pPr>
            <a:r>
              <a:rPr lang="nl-NL" dirty="0"/>
              <a:t>Vraag 3: de factor?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Antwoord: 3 stap keer10</a:t>
            </a:r>
          </a:p>
          <a:p>
            <a:pPr>
              <a:defRPr/>
            </a:pPr>
            <a:r>
              <a:rPr lang="nl-NL" dirty="0">
                <a:solidFill>
                  <a:srgbClr val="FF0000"/>
                </a:solidFill>
              </a:rPr>
              <a:t>12,5m x 10 x 10 x 10 = 12500mm</a:t>
            </a:r>
            <a:endParaRPr lang="nl-NL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0ECFAEC-5BA4-B4B7-E912-8EE97A3D3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8696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131800 cm</a:t>
            </a:r>
            <a:r>
              <a:rPr lang="nl-NL" baseline="30000" dirty="0"/>
              <a:t>3</a:t>
            </a:r>
            <a:r>
              <a:rPr lang="nl-NL" dirty="0"/>
              <a:t>= …. m</a:t>
            </a:r>
            <a:r>
              <a:rPr lang="nl-NL" baseline="30000" dirty="0"/>
              <a:t>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Vraag 1: hoeveel stapjes?</a:t>
            </a:r>
          </a:p>
          <a:p>
            <a:pPr>
              <a:defRPr/>
            </a:pPr>
            <a:r>
              <a:rPr lang="nl-NL" dirty="0"/>
              <a:t>Vraag 2: x of : ?</a:t>
            </a:r>
          </a:p>
          <a:p>
            <a:pPr>
              <a:defRPr/>
            </a:pPr>
            <a:r>
              <a:rPr lang="nl-NL" dirty="0"/>
              <a:t>Vraag 3: de factor?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Antwoord: 2 stap delen door 1000</a:t>
            </a:r>
          </a:p>
          <a:p>
            <a:pPr>
              <a:defRPr/>
            </a:pPr>
            <a:r>
              <a:rPr lang="nl-NL" dirty="0">
                <a:solidFill>
                  <a:srgbClr val="FF0000"/>
                </a:solidFill>
              </a:rPr>
              <a:t>131800cm</a:t>
            </a:r>
            <a:r>
              <a:rPr lang="nl-NL" baseline="30000" dirty="0">
                <a:solidFill>
                  <a:srgbClr val="FF0000"/>
                </a:solidFill>
              </a:rPr>
              <a:t>3</a:t>
            </a:r>
            <a:r>
              <a:rPr lang="nl-NL" dirty="0">
                <a:solidFill>
                  <a:srgbClr val="FF0000"/>
                </a:solidFill>
              </a:rPr>
              <a:t> : 1000 : 1000  = 0,1318m</a:t>
            </a:r>
            <a:r>
              <a:rPr lang="nl-NL" baseline="30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5CC60A8-D0DC-E695-4967-87570CA40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3136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120 dm</a:t>
            </a:r>
            <a:r>
              <a:rPr lang="nl-NL" baseline="30000" dirty="0"/>
              <a:t> </a:t>
            </a:r>
            <a:r>
              <a:rPr lang="nl-NL" dirty="0"/>
              <a:t>= …. mm</a:t>
            </a:r>
            <a:endParaRPr lang="nl-NL" baseline="30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Vraag 1: hoeveel stapjes?</a:t>
            </a:r>
          </a:p>
          <a:p>
            <a:pPr>
              <a:defRPr/>
            </a:pPr>
            <a:r>
              <a:rPr lang="nl-NL" dirty="0"/>
              <a:t>Vraag 2: x of : ?</a:t>
            </a:r>
          </a:p>
          <a:p>
            <a:pPr>
              <a:defRPr/>
            </a:pPr>
            <a:r>
              <a:rPr lang="nl-NL" dirty="0"/>
              <a:t>Vraag 3: de factor?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Antwoord: 2 stap keer 10</a:t>
            </a:r>
          </a:p>
          <a:p>
            <a:pPr>
              <a:defRPr/>
            </a:pPr>
            <a:r>
              <a:rPr lang="nl-NL" dirty="0">
                <a:solidFill>
                  <a:srgbClr val="FF0000"/>
                </a:solidFill>
              </a:rPr>
              <a:t>120dm x 10 x10 = 12000 mm</a:t>
            </a:r>
            <a:endParaRPr lang="nl-NL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79D7E2A-FF39-5CA1-CF38-13A3F3F0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3359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150 dl</a:t>
            </a:r>
            <a:r>
              <a:rPr lang="nl-NL" baseline="30000" dirty="0"/>
              <a:t> </a:t>
            </a:r>
            <a:r>
              <a:rPr lang="nl-NL" dirty="0"/>
              <a:t>= …. l</a:t>
            </a:r>
            <a:endParaRPr lang="nl-NL" baseline="30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Vraag 1: hoeveel stapjes?</a:t>
            </a:r>
          </a:p>
          <a:p>
            <a:pPr>
              <a:defRPr/>
            </a:pPr>
            <a:r>
              <a:rPr lang="nl-NL" dirty="0"/>
              <a:t>Vraag 2: x of : ?</a:t>
            </a:r>
          </a:p>
          <a:p>
            <a:pPr>
              <a:defRPr/>
            </a:pPr>
            <a:r>
              <a:rPr lang="nl-NL" dirty="0"/>
              <a:t>Vraag 3: de factor?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Antwoord: 1 stap gedeeld 10</a:t>
            </a:r>
          </a:p>
          <a:p>
            <a:pPr>
              <a:defRPr/>
            </a:pPr>
            <a:r>
              <a:rPr lang="nl-NL" dirty="0">
                <a:solidFill>
                  <a:srgbClr val="FF0000"/>
                </a:solidFill>
              </a:rPr>
              <a:t>150dl : 10 = 15 l</a:t>
            </a:r>
            <a:endParaRPr lang="nl-NL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246313"/>
            <a:ext cx="213995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BF8E5E3-F834-9E15-577E-B750B0118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1432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1,3 t</a:t>
            </a:r>
            <a:r>
              <a:rPr lang="nl-NL" baseline="30000" dirty="0"/>
              <a:t>  </a:t>
            </a:r>
            <a:r>
              <a:rPr lang="nl-NL" dirty="0"/>
              <a:t>= …. kg</a:t>
            </a:r>
            <a:endParaRPr lang="nl-NL" baseline="30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Vraag 1: hoeveel stapjes?</a:t>
            </a:r>
          </a:p>
          <a:p>
            <a:pPr>
              <a:defRPr/>
            </a:pPr>
            <a:r>
              <a:rPr lang="nl-NL" dirty="0"/>
              <a:t>Vraag 2: x of : ?</a:t>
            </a:r>
          </a:p>
          <a:p>
            <a:pPr>
              <a:defRPr/>
            </a:pPr>
            <a:r>
              <a:rPr lang="nl-NL" dirty="0"/>
              <a:t>Vraag 3: de factor?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Antwoord: 1 stap keer 1000</a:t>
            </a:r>
          </a:p>
          <a:p>
            <a:pPr>
              <a:defRPr/>
            </a:pPr>
            <a:r>
              <a:rPr lang="nl-NL" dirty="0">
                <a:solidFill>
                  <a:srgbClr val="FF0000"/>
                </a:solidFill>
              </a:rPr>
              <a:t>1,3t  x 1000 = 1300 kg</a:t>
            </a:r>
            <a:endParaRPr lang="nl-NL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AF1DE3D-83F4-76D1-721E-60211317D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4163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wadrant">
  <a:themeElements>
    <a:clrScheme name="Kw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Kw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w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0</TotalTime>
  <Words>637</Words>
  <Application>Microsoft Office PowerPoint</Application>
  <PresentationFormat>Diavoorstelling (4:3)</PresentationFormat>
  <Paragraphs>134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3" baseType="lpstr">
      <vt:lpstr>Aptos</vt:lpstr>
      <vt:lpstr>Arial</vt:lpstr>
      <vt:lpstr>Times New Roman</vt:lpstr>
      <vt:lpstr>Wingdings</vt:lpstr>
      <vt:lpstr>Kwadrant</vt:lpstr>
      <vt:lpstr>Maateenheden omrekenen</vt:lpstr>
      <vt:lpstr>Algemeen - Meters</vt:lpstr>
      <vt:lpstr>Algemeen - Liter</vt:lpstr>
      <vt:lpstr>Algemeen - Gewicht</vt:lpstr>
      <vt:lpstr>De drie vragen</vt:lpstr>
      <vt:lpstr>Vraag 1: hoeveel stapjes?</vt:lpstr>
      <vt:lpstr>Vraag 2: Delen of vermenigvuldigen</vt:lpstr>
      <vt:lpstr>Vraag 2: Delen of vermenigvuldigen</vt:lpstr>
      <vt:lpstr>Vraag 3: De factor?</vt:lpstr>
      <vt:lpstr>Vraag 3: De factor?</vt:lpstr>
      <vt:lpstr>Matenkaart</vt:lpstr>
      <vt:lpstr>130 dm = …. m</vt:lpstr>
      <vt:lpstr>247 dm2 = …. m2</vt:lpstr>
      <vt:lpstr>12,5 m = …. mm</vt:lpstr>
      <vt:lpstr>131800 cm3= …. m3</vt:lpstr>
      <vt:lpstr>120 dm = …. mm</vt:lpstr>
      <vt:lpstr>150 dl = …. l</vt:lpstr>
      <vt:lpstr>1,3 t  = …. kg</vt:lpstr>
    </vt:vector>
  </TitlesOfParts>
  <Company>Beatrix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Rekenregels</dc:title>
  <dc:creator>yamariei</dc:creator>
  <cp:lastModifiedBy>Erik Klepke</cp:lastModifiedBy>
  <cp:revision>51</cp:revision>
  <dcterms:created xsi:type="dcterms:W3CDTF">2014-04-01T09:10:12Z</dcterms:created>
  <dcterms:modified xsi:type="dcterms:W3CDTF">2026-07-22T08:55:20Z</dcterms:modified>
</cp:coreProperties>
</file>