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309" r:id="rId6"/>
    <p:sldId id="456" r:id="rId7"/>
    <p:sldId id="458" r:id="rId8"/>
    <p:sldId id="459" r:id="rId9"/>
    <p:sldId id="460" r:id="rId10"/>
    <p:sldId id="461" r:id="rId11"/>
    <p:sldId id="462" r:id="rId12"/>
    <p:sldId id="457" r:id="rId13"/>
    <p:sldId id="463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6F0E8-F12B-4729-819B-0BFA3018BBDD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22F3B-8018-49FA-BB6F-8F73AD3A918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81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E22F3B-8018-49FA-BB6F-8F73AD3A918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242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FA96846-195C-489E-8933-4F8FDED73D05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3312B-A25E-4817-877B-79AB305659BB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E1E771C-071E-4C06-BB16-BB52C444E926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45C6C-5245-4A82-B2D0-984F36A9065A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05E02-8CCC-4D1F-B7DF-71CA2B6BBBEA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14AF6-A42B-41C2-B944-27DA52C375C7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17A2C-3BD3-4120-8971-2BFA061BA625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3E5EF-451F-40E6-890C-37F74EA2D620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617161-6054-4192-AD1D-80B2F945DE9F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AE56E-F098-4918-BF3B-6647493F701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F16B3B-A457-44E1-8B36-8B1406AFEB39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C0DB95A-BFFA-4466-8B02-DC3E85B23330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(Om)gekeerd evenredig verband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FB5BA6F-45C6-F1A3-D0C0-6FA299A2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830B222-DF81-8BD7-19C3-1BA25FD8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EVenredig</a:t>
            </a:r>
            <a:r>
              <a:rPr lang="nl-NL" dirty="0"/>
              <a:t>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34B069-E86D-B3D6-8188-598CE2EC3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Bij elke stap van het een neemt het ander met dezelfde waarde toe.</a:t>
            </a:r>
          </a:p>
          <a:p>
            <a:endParaRPr lang="nl-NL" dirty="0"/>
          </a:p>
          <a:p>
            <a:r>
              <a:rPr lang="nl-NL" dirty="0"/>
              <a:t>Stel: je werkt voor 15 euro per uur. </a:t>
            </a:r>
          </a:p>
          <a:p>
            <a:r>
              <a:rPr lang="nl-NL" dirty="0"/>
              <a:t> loon = 15 x uur</a:t>
            </a:r>
          </a:p>
          <a:p>
            <a:r>
              <a:rPr lang="nl-NL" dirty="0"/>
              <a:t> loon = 15u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3CB96BF0-14DB-D05C-FA20-24662AF06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308454"/>
              </p:ext>
            </p:extLst>
          </p:nvPr>
        </p:nvGraphicFramePr>
        <p:xfrm>
          <a:off x="827584" y="5248275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9633104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879243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5796725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599983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78291377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55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10774"/>
                  </a:ext>
                </a:extLst>
              </a:tr>
            </a:tbl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3F06B682-6B49-508A-619E-E5C8A5ECD6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49091" b="-3000"/>
          <a:stretch>
            <a:fillRect/>
          </a:stretch>
        </p:blipFill>
        <p:spPr>
          <a:xfrm>
            <a:off x="5940153" y="306963"/>
            <a:ext cx="1756048" cy="191769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7ABB8F-0690-7B2D-9863-AF23CD1E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B4CC0-3B71-47A3-5911-AFE2D775E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9BD3E-A9EA-0713-CAFF-8DA490CC6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EVenredig</a:t>
            </a:r>
            <a:r>
              <a:rPr lang="nl-NL" dirty="0"/>
              <a:t>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053AAD-389C-84EB-796A-E5C608BA0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bij tabel opstellen: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Controle: (48:4=12, 72:6=12,120:10= 12, etc.)</a:t>
            </a:r>
          </a:p>
          <a:p>
            <a:r>
              <a:rPr lang="nl-NL" dirty="0"/>
              <a:t>Conclusie: per stap 12 bij.</a:t>
            </a:r>
          </a:p>
          <a:p>
            <a:endParaRPr lang="nl-NL" dirty="0"/>
          </a:p>
          <a:p>
            <a:r>
              <a:rPr lang="nl-NL" i="1" dirty="0"/>
              <a:t>Formule: </a:t>
            </a:r>
            <a:r>
              <a:rPr lang="nl-NL" dirty="0"/>
              <a:t>loon = 12u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D420217D-095A-2188-279A-C59EE09BF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853019"/>
              </p:ext>
            </p:extLst>
          </p:nvPr>
        </p:nvGraphicFramePr>
        <p:xfrm>
          <a:off x="827584" y="2492896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9633104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879243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5796725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599983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78291377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55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10774"/>
                  </a:ext>
                </a:extLst>
              </a:tr>
            </a:tbl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3E7730B-256B-5727-65CC-6658F220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0019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7DB8B-45AE-8DE2-9BFF-AE5F976A9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49100C-7F14-ED14-F980-2CC37143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EVenredig</a:t>
            </a:r>
            <a:r>
              <a:rPr lang="nl-NL" dirty="0"/>
              <a:t>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B62447-1844-EFA8-310E-5ECA4333E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bij verhaal opstellen.</a:t>
            </a:r>
          </a:p>
          <a:p>
            <a:endParaRPr lang="nl-NL" dirty="0"/>
          </a:p>
          <a:p>
            <a:r>
              <a:rPr lang="nl-NL" dirty="0"/>
              <a:t>Al hardlopend heb je in 40 minuten 8 kilometer afgelegd. Evenredig verband tussen afstand en tijd in minuten.</a:t>
            </a:r>
          </a:p>
          <a:p>
            <a:endParaRPr lang="nl-NL" dirty="0"/>
          </a:p>
          <a:p>
            <a:r>
              <a:rPr lang="nl-NL" dirty="0"/>
              <a:t>8000 meter per 40 minuten = 200 meter elke minuut</a:t>
            </a:r>
          </a:p>
          <a:p>
            <a:endParaRPr lang="nl-NL" dirty="0"/>
          </a:p>
          <a:p>
            <a:r>
              <a:rPr lang="nl-NL" dirty="0"/>
              <a:t>afstand = 200m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3A291CB-2F6A-0B32-8AD7-79BD758DA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4327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77861-04F2-1AFB-DB23-C48FD5AB0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EBAFFA-61BF-83AD-418C-68CCA5C6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Omgekeerd </a:t>
            </a:r>
            <a:r>
              <a:rPr lang="nl-NL" dirty="0" err="1"/>
              <a:t>EVenredig</a:t>
            </a:r>
            <a:r>
              <a:rPr lang="nl-NL" dirty="0"/>
              <a:t>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42A351-B84D-D89E-55A6-1793FD5F1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Bij elke stap van het een neemt het</a:t>
            </a:r>
          </a:p>
          <a:p>
            <a:pPr marL="0" indent="0">
              <a:buNone/>
            </a:pPr>
            <a:r>
              <a:rPr lang="nl-NL" dirty="0"/>
              <a:t>ander met hetzelfde af.</a:t>
            </a:r>
          </a:p>
          <a:p>
            <a:endParaRPr lang="nl-NL" dirty="0"/>
          </a:p>
          <a:p>
            <a:r>
              <a:rPr lang="nl-NL" dirty="0"/>
              <a:t>Elke week halveert jouw spaargeld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32C360D4-C24F-7717-D385-E4BED75EC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511544"/>
              </p:ext>
            </p:extLst>
          </p:nvPr>
        </p:nvGraphicFramePr>
        <p:xfrm>
          <a:off x="960559" y="4581128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9633104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879243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5796725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599983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78291377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55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spaargeld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18,75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10774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6325A834-37A4-94D0-EED2-46824995C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772816"/>
            <a:ext cx="1469263" cy="15363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2B3904E-E990-5CE2-1AF8-880FD046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4580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D13CD-FD47-A2C3-3104-07FB518CD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400A1-6505-AC24-69B9-4DBEFD83C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Omgekeerd </a:t>
            </a:r>
            <a:r>
              <a:rPr lang="nl-NL" dirty="0" err="1"/>
              <a:t>EVenredig</a:t>
            </a:r>
            <a:r>
              <a:rPr lang="nl-NL" dirty="0"/>
              <a:t> verband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EB99DB8B-D8D8-6400-8BE6-AD7FC13101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Formule bij tabel opstellen: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Controle: (4x100=400, 5x80=400, 10x40=400,  etc.)</a:t>
                </a:r>
              </a:p>
              <a:p>
                <a:r>
                  <a:rPr lang="nl-NL" dirty="0"/>
                  <a:t>Conclusie: formulegetal = 400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i="1" dirty="0"/>
                  <a:t>Formule: </a:t>
                </a:r>
                <a:r>
                  <a:rPr lang="nl-NL" dirty="0"/>
                  <a:t>spaargeld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400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𝑤𝑒𝑒𝑘</m:t>
                        </m:r>
                      </m:den>
                    </m:f>
                  </m:oMath>
                </a14:m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EB99DB8B-D8D8-6400-8BE6-AD7FC13101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A2669D2D-8A39-0A8F-418B-AB44455D4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01402"/>
              </p:ext>
            </p:extLst>
          </p:nvPr>
        </p:nvGraphicFramePr>
        <p:xfrm>
          <a:off x="827584" y="2492896"/>
          <a:ext cx="60960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9633104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879243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5796725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599983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78291377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55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spaargeld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10774"/>
                  </a:ext>
                </a:extLst>
              </a:tr>
            </a:tbl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B7C7898-BE5B-AED3-84A8-AD53E8D58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082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9A773-CDC3-DCF8-1E68-F2C1F82C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25F1D2-2CE1-1BD1-81FD-DB8BB01D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/>
              <a:t>Omgkeerd</a:t>
            </a:r>
            <a:r>
              <a:rPr lang="nl-NL" dirty="0"/>
              <a:t> </a:t>
            </a:r>
            <a:r>
              <a:rPr lang="nl-NL" dirty="0" err="1"/>
              <a:t>EVenredig</a:t>
            </a:r>
            <a:r>
              <a:rPr lang="nl-NL" dirty="0"/>
              <a:t> verband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E570640-D241-70AB-B093-D08F864728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Formule bij verhaal opstellen.</a:t>
                </a:r>
              </a:p>
              <a:p>
                <a:endParaRPr lang="nl-NL" dirty="0"/>
              </a:p>
              <a:p>
                <a:r>
                  <a:rPr lang="nl-NL" dirty="0"/>
                  <a:t>Een meteoriet stort neer. Na 4 minuten in dampkring op 8 kilometer hoogte. Hoe langer, hoe trager het gaat. Omgekeerd evenredig verband tussen hoogte en tijd.</a:t>
                </a:r>
              </a:p>
              <a:p>
                <a:endParaRPr lang="nl-NL" dirty="0"/>
              </a:p>
              <a:p>
                <a:r>
                  <a:rPr lang="nl-NL" dirty="0"/>
                  <a:t>8 kilometer x 4 minuten = 3200 als vast getal</a:t>
                </a:r>
              </a:p>
              <a:p>
                <a:r>
                  <a:rPr lang="nl-NL" i="1" dirty="0"/>
                  <a:t>Formule: </a:t>
                </a:r>
                <a:r>
                  <a:rPr lang="nl-NL" dirty="0"/>
                  <a:t>hoogte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3200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𝑚𝑖𝑛𝑢𝑡𝑒𝑛</m:t>
                        </m:r>
                      </m:den>
                    </m:f>
                  </m:oMath>
                </a14:m>
                <a:endParaRPr lang="nl-NL" dirty="0"/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BE570640-D241-70AB-B093-D08F864728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3113C2-C937-A901-97BA-CADD7E8DA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4676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FA608-61DE-9661-4C54-F49D18F2A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AD28D-BB27-0FBD-1A03-48B71EC4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(Om)gekeerd evenredig verband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ijdelijke aanduiding voor inhoud 5">
                <a:extLst>
                  <a:ext uri="{FF2B5EF4-FFF2-40B4-BE49-F238E27FC236}">
                    <a16:creationId xmlns:a16="http://schemas.microsoft.com/office/drawing/2014/main" id="{8D5DC68E-AD58-08DA-2A97-C9D02D25DD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Kruislings vermenigvuldigen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nl-NL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nl-NL" dirty="0"/>
                  <a:t>        </a:t>
                </a:r>
              </a:p>
              <a:p>
                <a:pPr marL="0" indent="0">
                  <a:buNone/>
                </a:pPr>
                <a:r>
                  <a:rPr lang="nl-NL" dirty="0"/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l-NL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</m:oMath>
                </a14:m>
                <a:r>
                  <a:rPr lang="nl-NL" dirty="0"/>
                  <a:t> </a:t>
                </a:r>
              </a:p>
              <a:p>
                <a:endParaRPr lang="nl-NL" dirty="0"/>
              </a:p>
              <a:p>
                <a:r>
                  <a:rPr lang="nl-NL" dirty="0"/>
                  <a:t>2 x ? = 3 x 4</a:t>
                </a:r>
              </a:p>
              <a:p>
                <a:r>
                  <a:rPr lang="nl-NL" dirty="0"/>
                  <a:t>2 x ? = 12</a:t>
                </a:r>
              </a:p>
              <a:p>
                <a:r>
                  <a:rPr lang="nl-NL" dirty="0"/>
                  <a:t>? 	 = 6</a:t>
                </a:r>
              </a:p>
            </p:txBody>
          </p:sp>
        </mc:Choice>
        <mc:Fallback>
          <p:sp>
            <p:nvSpPr>
              <p:cNvPr id="6" name="Tijdelijke aanduiding voor inhoud 5">
                <a:extLst>
                  <a:ext uri="{FF2B5EF4-FFF2-40B4-BE49-F238E27FC236}">
                    <a16:creationId xmlns:a16="http://schemas.microsoft.com/office/drawing/2014/main" id="{8D5DC68E-AD58-08DA-2A97-C9D02D25DD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75BD7240-ED6D-3A0D-4B36-267EBE83A208}"/>
              </a:ext>
            </a:extLst>
          </p:cNvPr>
          <p:cNvCxnSpPr/>
          <p:nvPr/>
        </p:nvCxnSpPr>
        <p:spPr>
          <a:xfrm flipV="1">
            <a:off x="647564" y="2611776"/>
            <a:ext cx="100811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EBCF6E5E-02C4-ABD7-8C9B-CEDEF23A6A6F}"/>
              </a:ext>
            </a:extLst>
          </p:cNvPr>
          <p:cNvCxnSpPr/>
          <p:nvPr/>
        </p:nvCxnSpPr>
        <p:spPr>
          <a:xfrm>
            <a:off x="779624" y="2539768"/>
            <a:ext cx="79208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2B8C7185-F891-C242-6FDD-1FF7E643D051}"/>
              </a:ext>
            </a:extLst>
          </p:cNvPr>
          <p:cNvCxnSpPr/>
          <p:nvPr/>
        </p:nvCxnSpPr>
        <p:spPr>
          <a:xfrm flipV="1">
            <a:off x="755576" y="3717032"/>
            <a:ext cx="864096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0672FDE3-AD6E-0350-254E-8C0F9E42B51D}"/>
              </a:ext>
            </a:extLst>
          </p:cNvPr>
          <p:cNvCxnSpPr/>
          <p:nvPr/>
        </p:nvCxnSpPr>
        <p:spPr>
          <a:xfrm>
            <a:off x="755576" y="3717032"/>
            <a:ext cx="792088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F348F095-2672-95DD-C591-1E58177B88EB}"/>
              </a:ext>
            </a:extLst>
          </p:cNvPr>
          <p:cNvSpPr txBox="1"/>
          <p:nvPr/>
        </p:nvSpPr>
        <p:spPr>
          <a:xfrm>
            <a:off x="2627784" y="2746500"/>
            <a:ext cx="164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1x6=2x3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0F430D6-BCD2-FCBB-2EA0-06470A20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9497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053C8-C1B3-E7C8-CC2C-24EF9A89E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07D0F-66FD-9403-2704-3F9B64A67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(Om)gekeerd evenredig verband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ijdelijke aanduiding voor inhoud 5">
                <a:extLst>
                  <a:ext uri="{FF2B5EF4-FFF2-40B4-BE49-F238E27FC236}">
                    <a16:creationId xmlns:a16="http://schemas.microsoft.com/office/drawing/2014/main" id="{805784E1-9610-DA2F-7E8A-422FF542C1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Kruislings vermenigvuldigen. </a:t>
                </a:r>
                <a:r>
                  <a:rPr lang="nl-NL"/>
                  <a:t>Bereken a.</a:t>
                </a:r>
                <a:endParaRPr lang="nl-NL" dirty="0"/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nl-NL" dirty="0"/>
                  <a:t> = 20</a:t>
                </a:r>
              </a:p>
              <a:p>
                <a:pPr marL="0" indent="0">
                  <a:buNone/>
                </a:pPr>
                <a:r>
                  <a:rPr lang="nl-NL" dirty="0"/>
                  <a:t>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nl-NL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nl-NL" dirty="0"/>
                  <a:t> </a:t>
                </a:r>
              </a:p>
              <a:p>
                <a:endParaRPr lang="nl-NL" dirty="0"/>
              </a:p>
              <a:p>
                <a:r>
                  <a:rPr lang="nl-NL" dirty="0"/>
                  <a:t>a x 1= 3 x 20</a:t>
                </a:r>
              </a:p>
              <a:p>
                <a:r>
                  <a:rPr lang="nl-NL" dirty="0"/>
                  <a:t>1a 	= 60</a:t>
                </a:r>
              </a:p>
              <a:p>
                <a:r>
                  <a:rPr lang="nl-NL" dirty="0"/>
                  <a:t> a = 60</a:t>
                </a:r>
              </a:p>
            </p:txBody>
          </p:sp>
        </mc:Choice>
        <mc:Fallback>
          <p:sp>
            <p:nvSpPr>
              <p:cNvPr id="6" name="Tijdelijke aanduiding voor inhoud 5">
                <a:extLst>
                  <a:ext uri="{FF2B5EF4-FFF2-40B4-BE49-F238E27FC236}">
                    <a16:creationId xmlns:a16="http://schemas.microsoft.com/office/drawing/2014/main" id="{805784E1-9610-DA2F-7E8A-422FF542C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2C38F01A-97F8-66E4-722D-E968033A3445}"/>
              </a:ext>
            </a:extLst>
          </p:cNvPr>
          <p:cNvCxnSpPr/>
          <p:nvPr/>
        </p:nvCxnSpPr>
        <p:spPr>
          <a:xfrm flipV="1">
            <a:off x="647564" y="2611776"/>
            <a:ext cx="100811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E39B5E1F-05EB-735E-6D4B-A43DCA304A50}"/>
              </a:ext>
            </a:extLst>
          </p:cNvPr>
          <p:cNvCxnSpPr/>
          <p:nvPr/>
        </p:nvCxnSpPr>
        <p:spPr>
          <a:xfrm>
            <a:off x="779624" y="2539768"/>
            <a:ext cx="79208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5DBDAEC6-D127-E6F5-7033-30E148EAB6F8}"/>
              </a:ext>
            </a:extLst>
          </p:cNvPr>
          <p:cNvCxnSpPr/>
          <p:nvPr/>
        </p:nvCxnSpPr>
        <p:spPr>
          <a:xfrm flipV="1">
            <a:off x="755576" y="3717032"/>
            <a:ext cx="864096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D6CF02C9-9E19-5596-C207-0932F0370076}"/>
              </a:ext>
            </a:extLst>
          </p:cNvPr>
          <p:cNvCxnSpPr/>
          <p:nvPr/>
        </p:nvCxnSpPr>
        <p:spPr>
          <a:xfrm>
            <a:off x="779624" y="3717032"/>
            <a:ext cx="792088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kstvak 14">
                <a:extLst>
                  <a:ext uri="{FF2B5EF4-FFF2-40B4-BE49-F238E27FC236}">
                    <a16:creationId xmlns:a16="http://schemas.microsoft.com/office/drawing/2014/main" id="{365D1762-D68B-C54B-AFBE-18BDFC4BC2FD}"/>
                  </a:ext>
                </a:extLst>
              </p:cNvPr>
              <p:cNvSpPr txBox="1"/>
              <p:nvPr/>
            </p:nvSpPr>
            <p:spPr>
              <a:xfrm>
                <a:off x="2555776" y="2631789"/>
                <a:ext cx="1728192" cy="484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20= </m:t>
                    </m:r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nl-NL" dirty="0"/>
                  <a:t> </a:t>
                </a:r>
              </a:p>
            </p:txBody>
          </p:sp>
        </mc:Choice>
        <mc:Fallback>
          <p:sp>
            <p:nvSpPr>
              <p:cNvPr id="15" name="Tekstvak 14">
                <a:extLst>
                  <a:ext uri="{FF2B5EF4-FFF2-40B4-BE49-F238E27FC236}">
                    <a16:creationId xmlns:a16="http://schemas.microsoft.com/office/drawing/2014/main" id="{365D1762-D68B-C54B-AFBE-18BDFC4BC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631789"/>
                <a:ext cx="1728192" cy="484043"/>
              </a:xfrm>
              <a:prstGeom prst="rect">
                <a:avLst/>
              </a:prstGeom>
              <a:blipFill>
                <a:blip r:embed="rId3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898164F-4C20-D259-E63F-1886478BD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9161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383</Words>
  <Application>Microsoft Office PowerPoint</Application>
  <PresentationFormat>Diavoorstelling (4:3)</PresentationFormat>
  <Paragraphs>127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Aptos</vt:lpstr>
      <vt:lpstr>Cambria Math</vt:lpstr>
      <vt:lpstr>Trebuchet MS</vt:lpstr>
      <vt:lpstr>Wingdings</vt:lpstr>
      <vt:lpstr>Wingdings 2</vt:lpstr>
      <vt:lpstr>H1.4-1.6-oudpp</vt:lpstr>
      <vt:lpstr>Wiskunde</vt:lpstr>
      <vt:lpstr>Wiskunde leer je door:</vt:lpstr>
      <vt:lpstr>EVenredig verband</vt:lpstr>
      <vt:lpstr>EVenredig verband</vt:lpstr>
      <vt:lpstr>EVenredig verband</vt:lpstr>
      <vt:lpstr>Omgekeerd EVenredig verband</vt:lpstr>
      <vt:lpstr>Omgekeerd EVenredig verband</vt:lpstr>
      <vt:lpstr>Omgkeerd EVenredig verband</vt:lpstr>
      <vt:lpstr>(Om)gekeerd evenredig verband</vt:lpstr>
      <vt:lpstr>(Om)gekeerd evenredig verband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154</cp:revision>
  <dcterms:created xsi:type="dcterms:W3CDTF">2013-09-15T12:09:42Z</dcterms:created>
  <dcterms:modified xsi:type="dcterms:W3CDTF">2026-07-21T07:52:01Z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