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47" r:id="rId3"/>
    <p:sldId id="473" r:id="rId4"/>
    <p:sldId id="471" r:id="rId5"/>
    <p:sldId id="472" r:id="rId6"/>
    <p:sldId id="374" r:id="rId7"/>
    <p:sldId id="375" r:id="rId8"/>
    <p:sldId id="376" r:id="rId9"/>
    <p:sldId id="377" r:id="rId10"/>
    <p:sldId id="378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66" autoAdjust="0"/>
  </p:normalViewPr>
  <p:slideViewPr>
    <p:cSldViewPr>
      <p:cViewPr varScale="1">
        <p:scale>
          <a:sx n="77" d="100"/>
          <a:sy n="77" d="100"/>
        </p:scale>
        <p:origin x="1061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12T09:40:27.212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799 157,'-138'-20,"-163"-24,207 7,0 11,20-3,-23 43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12T09:40:27.646"/>
    </inkml:context>
    <inkml:brush xml:id="br0">
      <inkml:brushProperty name="width" value="0.035" units="cm"/>
      <inkml:brushProperty name="height" value="0.035" units="cm"/>
      <inkml:brushProperty name="ignorePressure" value="1"/>
    </inkml:brush>
  </inkml:definitions>
  <inkml:trace contextRef="#ctx0" brushRef="#br0">202 0,'-6'61,"9"-47,-4-11,-8 7,8-9,-1 1,1-1,0 0,-1 1,1-1,-1 0,1 0,-1 0,1 0,-1 0,0-1,0 1,1 0,-1-1,0 1,0-1,0 0,0 0,1 1,-1-1,-2-1,3 1,1 0,-1 0,1 0,0 0,-1 1,1-1,-1 0,1 0,0 0,-1 0,1 0,0 0,-1 1,1-1,0 0,-1 0,1 1,0-1,-1 0,1 0,0 1,0-1,-1 0,1 1,0-1,0 0,0 1,-1 0,0 2,-6 13,7-15,0-1,0 1,-1-1,1 1,0-1,-1 1,1-1,0 0,-1 1,1-1,-1 0,1 1,-1-1,1 0,-1 1,1-1,-1 0,1 0,-1 0,1 1,-1-1,1 0,-1 0,1 0,-1 0,1 0,-1 0,0 0,1 0,-2-1,-1-1,-14-7,17 9,0-1,-1 1,1 0,-1 0,1-1,0 1,-1 0,1 0,-1 0,1 0,0-1,-1 1,1 0,-1 0,1 0,-1 0,1 0,-1 0,1 0,-1 0,1 1,0-1,-1 0,1 0,-1 0,1 0,-1 0,1 1,0-1,-1 1,-3 24,4-22,0 0,-1 0,1 0,0 0,-1 0,0 0,-1 5,1-8,1 0,0 1,0-1,0 0,0 0,-1 0,1 1,0-1,0 0,-1 0,1 0,0 0,0 0,-1 1,1-1,0 0,0 0,-1 0,1 0,0 0,0 0,-1 0,1 0,0 0,-1 0,1 0,0 0,0 0,-1 0,-10-9,3 0,6 7,0-1,0 1,0 0,0 0,-1-1,1 2,-6-5,7 6,0 0,0 1,0-1,-1 0,1 0,0 0,0 1,0-1,0 1,0-1,0 1,0-1,0 1,0 0,0-1,0 1,0 0,0 0,0 0,0 0,1 0,-1 0,0 0,1 0,-2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7D8C58DE-91D5-452E-AE9F-37A7D5161F95}" type="datetimeFigureOut">
              <a:rPr lang="nl-NL"/>
              <a:pPr>
                <a:defRPr/>
              </a:pPr>
              <a:t>24-7-2026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A007E54-ECB5-4842-AF6A-251B621383C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057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/>
          </a:p>
        </p:txBody>
      </p:sp>
      <p:sp>
        <p:nvSpPr>
          <p:cNvPr id="81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E0948-4A6D-4927-82C5-47158FF5A415}" type="slidenum">
              <a:rPr lang="nl-NL" altLang="en-US" smtClean="0"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nl-NL" altLang="en-US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9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007E54-ECB5-4842-AF6A-251B621383C4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191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E4DC74E-A04F-4D0B-858D-F68C6A7C0376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C0CD621-2549-4069-9B1E-C7FC8D33E4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4449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F458F-48CB-436C-85EA-0E12D91AB0BB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144D9-B6F8-4AC9-B437-4D2378880CB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419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01053A1-D790-4133-BCF7-52242D43594F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08D410-2640-4B3C-AE11-46CF844E973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619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873A5-4035-4D36-A891-0CB1C797D320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A5C58-E6F5-4F7C-91A1-C8F0E02F26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224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AAE48-6B62-40FB-89F4-18030B618211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EDBA3-4A40-453D-A3DE-DC3C03E347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577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499AE-8F3E-4C05-BDED-8312F7229769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4D328-4844-4F0B-A226-7A11EA22CB5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21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56385-17CF-47A5-AB69-E1DE2E199994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A868B-5EBB-4270-8143-779536481AB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596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B2972-A22D-4FF4-BE52-3CDB7AAAADB5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59599-D428-417A-94EF-1743A7F283F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390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C7538EC-4B60-4ADC-8BF5-4A0EB915E1BB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0D9F1-6BE9-4FF0-A3A0-6F9BCAF10BE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778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691C5-4BCD-4108-AACE-BDA65727FD6B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E4391-F13C-4070-B3F2-15E13C5E4AB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627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A5EBED7-E4F2-4709-A198-B51CE7F02D4C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D7D60-73AE-4725-92DB-1C0AA02AB3C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863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A93FA7F-8641-483B-93D3-701AB0472C0F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086E2B-B81D-4E7C-A24E-62268B232F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8" r:id="rId1"/>
    <p:sldLayoutId id="2147484441" r:id="rId2"/>
    <p:sldLayoutId id="2147484449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50" r:id="rId9"/>
    <p:sldLayoutId id="2147484447" r:id="rId10"/>
    <p:sldLayoutId id="214748445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5.png"/><Relationship Id="rId7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5" Type="http://schemas.openxmlformats.org/officeDocument/2006/relationships/customXml" Target="../ink/ink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7171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Oppervlakte ruimtefiguren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E33E471-675C-7D98-8501-0E0FA78F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Oppervlakte ruimtefiguren</a:t>
            </a:r>
          </a:p>
        </p:txBody>
      </p:sp>
      <p:sp>
        <p:nvSpPr>
          <p:cNvPr id="34819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/>
              <a:t>Oppervlakte = optelsom van alle </a:t>
            </a:r>
            <a:r>
              <a:rPr lang="nl-NL" altLang="en-US" i="1"/>
              <a:t>grensvlakken</a:t>
            </a:r>
          </a:p>
          <a:p>
            <a:endParaRPr lang="nl-NL" altLang="en-US" i="1"/>
          </a:p>
          <a:p>
            <a:endParaRPr lang="nl-NL" altLang="en-US" i="1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17763"/>
            <a:ext cx="2736850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894" y="4771231"/>
            <a:ext cx="2547938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006"/>
            <a:ext cx="389572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AutoShape 6" descr="data:image/jpeg;base64,/9j/4AAQSkZJRgABAQAAAQABAAD/2wCEAAkGBxQQEhUUEhIUFBUVFhYUFhUXFxQVFBYWFBYYFhYXFBgYHikhGBslGxYVITEiJSosOi4uFyA/ODMsNygtMCwBCgoKBQUFDgUFDisZExkrKysrKysrKysrKysrKysrKysrKysrKysrKysrKysrKysrKysrKysrKysrKysrKysrK//AABEIAHAAyAMBIgACEQEDEQH/xAAbAAEAAgMBAQAAAAAAAAAAAAAABAUBAwYCB//EAEQQAAICAQICBgUHCgMJAAAAAAECAAMRBBIFIRMxQVFhcQYiMjOBFFJyc5GhsiNCQ1RiZIKSlNSTotMVNEVTg6OxwcP/xAAUAQEAAAAAAAAAAAAAAAAAAAAA/8QAFBEBAAAAAAAAAAAAAAAAAAAAAP/aAAwDAQACEQMRAD8A+4xEQEREBETzY4UEkgAAkk9QA5kmB6icazrZYbl0GvfeAAwuCKygkhlQ3jbnOeoT0/P/AIfxAeWoH9xA7CJxmz9x4l/Uj+4jZ+48S/qR/cQOzmJxuz9x4l/Uj+4jZ+48S/qR/cQLSvjTNrEpAZU23KQ1VgLPUU9YOQFCe3jr3ZB5cs54pxi2qxlSmt0XoV3NcyMbNTYaqxsFTDbu25bdyBOFJGDpp4pYoUDh2rO0bQS2nZscvzjbnngZ8pluK2Hr4bqTnb+q59Q5XP5XsPMdxgW3B9b09W8rsYPZWyg7gHpsap9rYG5dyHBIGRjIB5SbKCrjNijA4dqgMk8vkw5sSSfe9ZJJPiTK24s7Fjo+JAsScDUVqBnnyAvwB4QOxicXsb9T4n/Up/rxsb9T4n/Up/rwO0ifPNTrq0LuaOJD5NiyzGqTC+ruAsHT4IK89p7xO54brk1FVdtZylih1OMHBGeYPMHsIPUYEqIiAiIgIiICIiAiIgJT8TPyiwab83Asvx/y8nbWfplSD3qrd8ncR1gprZ2ycYAUe0zMcKijtZmIAHeZp4RpDWpL4NljdJYR1byAMA9oVQqjwWBNUT1iIgMRiIgMRiIgMRiIgMRiIgMTVqr1rRnc4VVLMe4KMmbTKjjDdLZVpx+eels8KqiDj+JzWvlu7oHK8doPyc1soFmqFur1XL81V9SokdeD0SZ7Vqbvlj6J6noClR93eodD2LdtBdP4hl/MN3jMHV3dOmpv7LFsWv6qtWWs+Tes/k4m2qjpKEXJU7KyGHWrKAVYeIIBgd1EreB8ROorBYAWKSlijqV168fsnkw8CJZQEREBERAREQExmZldxjVMihK8dLYdleRkKSObsO1VALY7cY7YGlD8ovJ/RUHA/buwQx8kBx4szfN520j6HSLSiovsqMc+ZPeSe0k5J8TJEBERAREQEREBERAREQBnIa/WFqrbFPrauz5PT9Uu4Fx4YFtg8CvbLzj15FYrU4e9hSneNwJdv4a1dv4ZRakq+oIQAV6ZBp0A6gxCtZjyArX4GBo16BaLABgCpwB3AIQBPeg91X9BPwiY4n7m36t/wGZ0Huq/oJ+EQNum1Pye4WZAR9td2ezr2WZ6hgnB7w3X6oz14nIugYEEZBBBHeDyIlh6L6s4ahzlqgACetqzkVtntIwVPiue2BfxAiAiIgIiIHlmxKnhX5ZzqT1MNlI+bVnJYeLkbvIJ3TPGD0zDTDqdd13hTnG0/TOV8g/dLVVHdAzERAREQEREBI+s1JrXIQufmgqD3kksQAAO8yRIXFND06hekZBuDHaEO4DPqsGBBXJBx24HZmBH4jxxKNMNSwOwmoYJRCOmsStSxchVALgkk9Qm+niaGjp2wqbS+cq42cyGDVkhgRgjBPXPLaWwnBuYDYqhgF3lw2S5G3aOQAxjByeqeU4Sooanc2HNjM3LcWtsax26sAlnY4xgZgbNPxaqxgqsdxzgFXXmBnb6wGGwCdvXjnjHOThK1uEqbBZubPT/ACjHLG75MdLjq6tvPz8OU38U1nQ1O/WQPVHzmJwq/FiB8YFRrtcFe/UEAjTIaax862zazDzJ6JPPd4yt0On6NApOW5lm7WdiWdj5sWPxnvXU7TRps56IfKLj8+1y2CR4u1th8VWbYEbifubfq3/A0zoPdV/QT8ImOJ+5t+rf8DTOg91X9BPwiBImi9mrZLqwS9WTgdbo2N9fxABHiqzfEDp9JqVtRXRgyuoZSO1WGQZunL+j+p6K00n2bN1lR7n5tbX8fbHm/dz6iAiIgJH12qWpGsf2VGTjmT3BQOsk4AHaSJvMqHHyjUY/Racgt3PcRlV8kB3HxZfmwN3B9KyKz2D8rad9nPO04wqA9oUAD4E9ssRMATMBERAREQEREBERAREQEp9ews1CKxxXQvyizuLYK1A94H5R/NFlpdYEBZjgKCxPcB1/dOL4xrBXp16U7X11m+zIPqUgA7W5dla11/ScmBnQObA1ze1e3SY+ah5Vr8ECZ8c98lyur47pW5DU0Z7ulrB+zOZOqtVxlWDDvUgj7oGnifubfq3/AANM6D3Vf0E/CJjiY/I2/Vv+AzOg91X9BPwiBIiIgadXSXXAO1gQyN8115qfHy7QTOj4NxD5RUrldrdTr17XBwy57eY6+0ESinjRaj5PeH/R3FUsHc/VXZ8fYPmnzYHYRMAxAg8Y1rVJ6gBsciusHON7Z5n9kAFj4KZt4doxRWqKScdbH2mY82ZvEkknzkfiPCxc6WdJZW6K6qyEcg5XdlWBBPqDnj/yZpbRapT6mrUjutoDn7a3SBbxKjp9YvXRRYO9LnRv5HrI/wA89f7Wce3pdQviBXYP8jEwLWJUH0k06+8sNX1yPSPtcASfo9bXcM1WJYO9GVx9qkwJEREBERAREQERMGBVccPSGvTj9Kc2eFNeGf8AmOyv/qE9kxwk9Lbbf+bk0V/RqYiwjzs3DyQSDZqyRdevtWsNLpvgxTf5Gwu30UBl/otKtVaVr1IqoPJQB/6gbLKgwwwBHcQCPvlfd6O6R+baTTse81Vk/biWcQOb4r6L6VaLSlCpiuw+oXQewexSBMcO9F6TVWQ1ykoh5XWY9kdhJlzxn/d7vqrPwGVfD/SLTitEW0WWIiBq6gbXU7RyZUBK/GAf0WGfV1WoX41t+JDNVvo3d+ZrD/HTW/4CknNxG9/c6Uj9q9xUvmFUOx8iB5z3Xo7nA6XUEHnlaVFa8+rm25sjvyM9wgUt/CNVWpZtTpSo6y1NlQA8W6Zh90pdXrLnrYV0VawEEEUWWlWBGCAzU7Or9udpVwDThgzVixx1PaTa4+iXzt+GJaQKr0aN509fyldlgBBG4O2M+qXYct2OvxzEtMTMBERAREQBldrOB6a45t09Lt85q0LfBsZEsYgVI4DWuNjXV46gt1u3+Ukj7oPDL1B6PWWZ7OkSqxfjgKx/mltECnxrU/Vbv8XTH/6zI4leo/KaN/Ho3rsX7yrH7JbxAqTx6tfbW6vHWWpswP4gCPvm3R8b01xxVqKXb5q2IW+K5yJYYkfV6Cu4YtrSwdzqrj7GECRKz0g1nR17VYC25hVUMgEs/IsB27Vy58FM1j0a06+7rNX1LvUPsQgfdNV/o2GeuwX3bqsmvcUs2lhtJG9Sc4yM57TAzpdOpvRF93o0CqOzpLEwPitR/wC7LDXcUpox0tqIW5KGYBmPcq9bHwEqtJ6L7Wdn1WosDsXZNy1pvJJJHRKrdwwWOAo7paaDhVNGeiqrrLe0VUBm+k3W3xgRv9rl/c6e6zrwzAVJ8TZg48gZ5FWrs9uyqgfNrBuf/EsCqP8ADPnLfEEQOZ1XBdJfYtepLal623KLizJvCk4wAK9+0k7evHPGJfaPSV1LiqtK17kVVH2KJDXT3HUbnSpql923SPvTK4J6Lo8biSw3b/ZPLrIMXiHo2l1r2PXSzM1I3Mis3RIfXrJIztYbvV6jk98C+zMyDwfRGivoyRgPaVA9lUa12rRR2BUKqAOQ24HLEnQEREBERA//2Q=="/>
          <p:cNvSpPr>
            <a:spLocks noChangeAspect="1" noChangeArrowheads="1"/>
          </p:cNvSpPr>
          <p:nvPr/>
        </p:nvSpPr>
        <p:spPr bwMode="auto">
          <a:xfrm>
            <a:off x="160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anose="05020102010507070707" pitchFamily="18" charset="2"/>
              <a:buChar char=""/>
              <a:defRPr sz="26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"/>
              <a:defRPr sz="2300">
                <a:solidFill>
                  <a:srgbClr val="6C6C6C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rgbClr val="6C6C6C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anose="05000000000000000000" pitchFamily="2" charset="2"/>
              <a:buChar char="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nl-NL" altLang="en-US" sz="18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t 2">
                <a:extLst>
                  <a:ext uri="{FF2B5EF4-FFF2-40B4-BE49-F238E27FC236}">
                    <a16:creationId xmlns:a16="http://schemas.microsoft.com/office/drawing/2014/main" id="{F1EF8ED4-02BF-02AB-2957-66438E56F095}"/>
                  </a:ext>
                </a:extLst>
              </p14:cNvPr>
              <p14:cNvContentPartPr/>
              <p14:nvPr/>
            </p14:nvContentPartPr>
            <p14:xfrm>
              <a:off x="-992160" y="6750618"/>
              <a:ext cx="287640" cy="56520"/>
            </p14:xfrm>
          </p:contentPart>
        </mc:Choice>
        <mc:Fallback xmlns="">
          <p:pic>
            <p:nvPicPr>
              <p:cNvPr id="3" name="Inkt 2">
                <a:extLst>
                  <a:ext uri="{FF2B5EF4-FFF2-40B4-BE49-F238E27FC236}">
                    <a16:creationId xmlns:a16="http://schemas.microsoft.com/office/drawing/2014/main" id="{F1EF8ED4-02BF-02AB-2957-66438E56F09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998280" y="6744498"/>
                <a:ext cx="29988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2556C98F-0A28-0CFF-5232-E271A87B1A85}"/>
                  </a:ext>
                </a:extLst>
              </p14:cNvPr>
              <p14:cNvContentPartPr/>
              <p14:nvPr/>
            </p14:nvContentPartPr>
            <p14:xfrm>
              <a:off x="-1352520" y="6905418"/>
              <a:ext cx="73080" cy="6624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2556C98F-0A28-0CFF-5232-E271A87B1A8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358640" y="6899298"/>
                <a:ext cx="85320" cy="784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92D95B-1775-8845-A2A5-8D766EB4C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397476-1D5A-8D74-23FA-6C3544C83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balk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F522F3-F78F-D3F7-479C-A101115C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Hoeveel cadeaupapier heb je nodig?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sz="2400" dirty="0"/>
              <a:t>Voor- en achterkant: 	12 x 5 = 60 x 2 = 120dm</a:t>
            </a:r>
            <a:r>
              <a:rPr lang="nl-NL" sz="2400" baseline="30000" dirty="0"/>
              <a:t>2</a:t>
            </a:r>
            <a:endParaRPr lang="nl-NL" sz="2400" dirty="0"/>
          </a:p>
          <a:p>
            <a:r>
              <a:rPr lang="nl-NL" sz="2400" dirty="0"/>
              <a:t>Boven- en onderkant: 	12 x 3 = 36 x 2 = 72dm</a:t>
            </a:r>
            <a:r>
              <a:rPr lang="nl-NL" sz="2400" baseline="30000" dirty="0"/>
              <a:t>2</a:t>
            </a:r>
            <a:endParaRPr lang="nl-NL" sz="2400" dirty="0"/>
          </a:p>
          <a:p>
            <a:r>
              <a:rPr lang="nl-NL" sz="2400" dirty="0"/>
              <a:t>Zijkanten 			3 x 5   = 15 x 2 = 30dm</a:t>
            </a:r>
            <a:r>
              <a:rPr lang="nl-NL" sz="2400" baseline="30000" dirty="0"/>
              <a:t>2</a:t>
            </a:r>
            <a:endParaRPr lang="nl-NL" sz="2400" dirty="0"/>
          </a:p>
          <a:p>
            <a:r>
              <a:rPr lang="nl-NL" dirty="0"/>
              <a:t>Totaal: 222 dm</a:t>
            </a:r>
            <a:r>
              <a:rPr lang="nl-NL" baseline="30000" dirty="0"/>
              <a:t>2</a:t>
            </a:r>
            <a:r>
              <a:rPr lang="nl-NL" dirty="0"/>
              <a:t>.</a:t>
            </a:r>
          </a:p>
        </p:txBody>
      </p:sp>
      <p:pic>
        <p:nvPicPr>
          <p:cNvPr id="1026" name="Picture 2" descr="inhoud van een balk en een kubus | opdracht wiskunde inhoud">
            <a:extLst>
              <a:ext uri="{FF2B5EF4-FFF2-40B4-BE49-F238E27FC236}">
                <a16:creationId xmlns:a16="http://schemas.microsoft.com/office/drawing/2014/main" id="{9B334DD1-442B-7F6A-EC08-0B57A0BEB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348880"/>
            <a:ext cx="325755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6C8C68C-ACFB-2778-E84B-41C2B4EFD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5106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8449BF-3729-4A6C-95BB-D9AC6BFD3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oppervlakte piramide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80E308-04AF-45F8-8623-DF935F699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 oppervlaktes van alle </a:t>
            </a:r>
            <a:r>
              <a:rPr lang="nl-NL" i="1" dirty="0"/>
              <a:t>grensvlakken</a:t>
            </a:r>
            <a:r>
              <a:rPr lang="nl-NL" dirty="0"/>
              <a:t> apart.</a:t>
            </a:r>
          </a:p>
          <a:p>
            <a:r>
              <a:rPr lang="nl-NL" dirty="0"/>
              <a:t>Tel alle oppervlaktes bij elkaar op.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04E8B90-A45E-4515-A22D-377AA10DE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356992"/>
            <a:ext cx="4176464" cy="276917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F66FC4-BE31-28BE-F2B6-E2FD8733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46530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EAEB8-FF2B-4B79-9CE2-FF82FC56A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prisma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0C2DDF-5090-4843-B91D-5EED337C1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Vaak afgebeeld als tent.</a:t>
            </a:r>
          </a:p>
          <a:p>
            <a:r>
              <a:rPr lang="nl-NL" dirty="0"/>
              <a:t>Bereken oppervlaktes van alle </a:t>
            </a:r>
            <a:r>
              <a:rPr lang="nl-NL" i="1" dirty="0"/>
              <a:t>grensvlakken</a:t>
            </a:r>
            <a:r>
              <a:rPr lang="nl-NL" dirty="0"/>
              <a:t> apart.</a:t>
            </a:r>
          </a:p>
          <a:p>
            <a:r>
              <a:rPr lang="nl-NL" dirty="0"/>
              <a:t>Tel alle oppervlaktes bij elkaar op.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B4042FA-4241-48F7-8253-46DA5F833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3826506"/>
            <a:ext cx="4680520" cy="262985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C28E78D-F412-4813-980A-89B1D8FDC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102079"/>
            <a:ext cx="1525712" cy="101529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7253392-8891-1036-06EE-CA1D80AF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6795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cilinder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Gegeven: straal (r=5) en hoogte (h=15)</a:t>
            </a:r>
          </a:p>
          <a:p>
            <a:r>
              <a:rPr lang="nl-NL" dirty="0"/>
              <a:t>Aanpak?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07E251A-493C-2DB0-C28B-B3A6A09E9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5072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Gegeven: straal (r=5) en hoogte (h=15)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Splitsen in </a:t>
            </a:r>
            <a:r>
              <a:rPr lang="nl-NL" i="1" dirty="0"/>
              <a:t>grondvlak</a:t>
            </a:r>
            <a:r>
              <a:rPr lang="nl-NL" dirty="0"/>
              <a:t>, </a:t>
            </a:r>
            <a:r>
              <a:rPr lang="nl-NL" i="1" dirty="0"/>
              <a:t>bovenvlak</a:t>
            </a:r>
            <a:r>
              <a:rPr lang="nl-NL" dirty="0"/>
              <a:t> en </a:t>
            </a:r>
            <a:r>
              <a:rPr lang="nl-NL" i="1" dirty="0"/>
              <a:t>zijvlak</a:t>
            </a:r>
            <a:r>
              <a:rPr lang="nl-NL" dirty="0"/>
              <a:t> (“mantel”)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062F2C7-17CB-95DB-4D92-C4A1E51D6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2331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Gegeven: straal (r=5) en hoogte (h=15)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Grondvlak: oppervlakte cirkel = </a:t>
            </a:r>
            <a:r>
              <a:rPr lang="el-GR" dirty="0"/>
              <a:t>π</a:t>
            </a:r>
            <a:r>
              <a:rPr lang="nl-NL" dirty="0"/>
              <a:t> x R</a:t>
            </a:r>
            <a:r>
              <a:rPr lang="nl-NL" baseline="30000" dirty="0"/>
              <a:t>2</a:t>
            </a:r>
          </a:p>
          <a:p>
            <a:r>
              <a:rPr lang="nl-NL" dirty="0"/>
              <a:t>Bovenvlak: oppervlakte cirkel = </a:t>
            </a:r>
            <a:r>
              <a:rPr lang="el-GR" dirty="0"/>
              <a:t>π</a:t>
            </a:r>
            <a:r>
              <a:rPr lang="nl-NL" dirty="0"/>
              <a:t> x R</a:t>
            </a:r>
            <a:r>
              <a:rPr lang="nl-NL" baseline="30000" dirty="0"/>
              <a:t>2</a:t>
            </a:r>
          </a:p>
          <a:p>
            <a:r>
              <a:rPr lang="nl-NL" dirty="0"/>
              <a:t> </a:t>
            </a:r>
            <a:r>
              <a:rPr lang="el-GR" dirty="0"/>
              <a:t>π</a:t>
            </a:r>
            <a:r>
              <a:rPr lang="nl-NL" dirty="0"/>
              <a:t> x 5</a:t>
            </a:r>
            <a:r>
              <a:rPr lang="nl-NL" baseline="30000" dirty="0"/>
              <a:t>2 </a:t>
            </a:r>
            <a:r>
              <a:rPr lang="nl-NL" dirty="0"/>
              <a:t>= 78,5 + 78,5 = </a:t>
            </a:r>
            <a:r>
              <a:rPr lang="nl-NL" b="1" dirty="0">
                <a:solidFill>
                  <a:srgbClr val="FF0000"/>
                </a:solidFill>
              </a:rPr>
              <a:t>157cm</a:t>
            </a:r>
            <a:r>
              <a:rPr lang="nl-NL" b="1" baseline="30000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981088C-7D83-9F5B-CBD6-30BF21394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6359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Gegeven: straal (r=5) en hoogte (h=15)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Zijvlak: </a:t>
            </a:r>
            <a:r>
              <a:rPr lang="nl-NL" i="1" dirty="0"/>
              <a:t>lengte x breedte</a:t>
            </a:r>
          </a:p>
          <a:p>
            <a:r>
              <a:rPr lang="nl-NL" dirty="0"/>
              <a:t>Lengte is gelijk aan de omtrek van de cirkel. Breedte = hoogte </a:t>
            </a:r>
          </a:p>
          <a:p>
            <a:r>
              <a:rPr lang="nl-NL" dirty="0"/>
              <a:t>Omtrek cirkel = </a:t>
            </a:r>
            <a:r>
              <a:rPr lang="el-GR" dirty="0"/>
              <a:t>π</a:t>
            </a:r>
            <a:r>
              <a:rPr lang="nl-NL" dirty="0"/>
              <a:t> x diameter = </a:t>
            </a:r>
            <a:r>
              <a:rPr lang="el-GR" dirty="0"/>
              <a:t>π</a:t>
            </a:r>
            <a:r>
              <a:rPr lang="nl-NL"/>
              <a:t> x 10 </a:t>
            </a:r>
            <a:r>
              <a:rPr lang="nl-NL" dirty="0"/>
              <a:t>= 31,4</a:t>
            </a:r>
          </a:p>
          <a:p>
            <a:r>
              <a:rPr lang="nl-NL" dirty="0"/>
              <a:t>31,4 x 15 = </a:t>
            </a:r>
            <a:r>
              <a:rPr lang="nl-NL" b="1" dirty="0">
                <a:solidFill>
                  <a:srgbClr val="FF0000"/>
                </a:solidFill>
              </a:rPr>
              <a:t>471cm</a:t>
            </a:r>
            <a:r>
              <a:rPr lang="nl-NL" b="1" baseline="30000" dirty="0">
                <a:solidFill>
                  <a:srgbClr val="FF0000"/>
                </a:solidFill>
              </a:rPr>
              <a:t>2</a:t>
            </a:r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3D4EEA3-B5A1-11C3-A1A7-443C9387E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5491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Cilinder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Gegeven: straal (r=5) en hoogte (h=15)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Boven en ondervlak samen 	= 157cm</a:t>
            </a:r>
            <a:r>
              <a:rPr lang="nl-NL" baseline="30000" dirty="0"/>
              <a:t>2</a:t>
            </a:r>
            <a:endParaRPr lang="nl-NL" i="1" dirty="0"/>
          </a:p>
          <a:p>
            <a:r>
              <a:rPr lang="nl-NL" dirty="0"/>
              <a:t>Zijvlak 				= 471cm</a:t>
            </a:r>
            <a:r>
              <a:rPr lang="nl-NL" baseline="30000" dirty="0"/>
              <a:t>2</a:t>
            </a:r>
          </a:p>
          <a:p>
            <a:endParaRPr lang="nl-NL" b="1" baseline="30000" dirty="0">
              <a:solidFill>
                <a:srgbClr val="FF0000"/>
              </a:solidFill>
            </a:endParaRPr>
          </a:p>
          <a:p>
            <a:r>
              <a:rPr lang="nl-NL" b="1" dirty="0">
                <a:solidFill>
                  <a:srgbClr val="FF0000"/>
                </a:solidFill>
              </a:rPr>
              <a:t>Oppervlakte cilinder 		= </a:t>
            </a:r>
            <a:r>
              <a:rPr lang="nl-NL" dirty="0">
                <a:solidFill>
                  <a:srgbClr val="FF0000"/>
                </a:solidFill>
              </a:rPr>
              <a:t>628cm</a:t>
            </a:r>
            <a:r>
              <a:rPr lang="nl-NL" baseline="30000" dirty="0">
                <a:solidFill>
                  <a:srgbClr val="FF0000"/>
                </a:solidFill>
              </a:rPr>
              <a:t>2</a:t>
            </a:r>
          </a:p>
          <a:p>
            <a:endParaRPr lang="nl-NL" b="1" dirty="0">
              <a:solidFill>
                <a:srgbClr val="FF0000"/>
              </a:solidFill>
            </a:endParaRPr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988840"/>
            <a:ext cx="3853780" cy="247743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2771800" y="2132856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/>
              <a:t>R = 5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70522F-210E-997D-A0AD-854A71478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2619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349</Words>
  <Application>Microsoft Office PowerPoint</Application>
  <PresentationFormat>Diavoorstelling (4:3)</PresentationFormat>
  <Paragraphs>88</Paragraphs>
  <Slides>10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Arial</vt:lpstr>
      <vt:lpstr>Calibri</vt:lpstr>
      <vt:lpstr>Trebuchet MS</vt:lpstr>
      <vt:lpstr>Wingdings</vt:lpstr>
      <vt:lpstr>Wingdings 2</vt:lpstr>
      <vt:lpstr>H1.4-1.6-oudpp</vt:lpstr>
      <vt:lpstr>Wiskunde</vt:lpstr>
      <vt:lpstr>Oppervlakte ruimtefiguren</vt:lpstr>
      <vt:lpstr>Oppervlakte balk</vt:lpstr>
      <vt:lpstr>oppervlakte piramide</vt:lpstr>
      <vt:lpstr>Oppervlakte prisma</vt:lpstr>
      <vt:lpstr>Oppervlakte Cilinder</vt:lpstr>
      <vt:lpstr>Oppervlakte Cilinder</vt:lpstr>
      <vt:lpstr>Oppervlakte Cilinder</vt:lpstr>
      <vt:lpstr>Oppervlakte Cilinder</vt:lpstr>
      <vt:lpstr>Oppervlakte Cilinder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182</cp:revision>
  <dcterms:created xsi:type="dcterms:W3CDTF">2013-09-15T12:09:42Z</dcterms:created>
  <dcterms:modified xsi:type="dcterms:W3CDTF">2026-07-24T10:04:17Z</dcterms:modified>
</cp:coreProperties>
</file>