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309" r:id="rId4"/>
    <p:sldId id="257" r:id="rId5"/>
    <p:sldId id="310" r:id="rId6"/>
    <p:sldId id="269" r:id="rId7"/>
    <p:sldId id="265" r:id="rId8"/>
    <p:sldId id="258" r:id="rId9"/>
    <p:sldId id="264" r:id="rId10"/>
    <p:sldId id="266" r:id="rId11"/>
    <p:sldId id="268" r:id="rId12"/>
    <p:sldId id="259" r:id="rId13"/>
    <p:sldId id="271" r:id="rId14"/>
    <p:sldId id="273" r:id="rId15"/>
    <p:sldId id="267" r:id="rId16"/>
    <p:sldId id="276" r:id="rId17"/>
    <p:sldId id="277" r:id="rId18"/>
    <p:sldId id="274" r:id="rId19"/>
    <p:sldId id="275" r:id="rId20"/>
    <p:sldId id="278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1C1C2-D89D-45FB-81ED-B6E87B51BCD3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9916E-6431-4C43-9882-3031DF78BF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2653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1E0948-4A6D-4927-82C5-47158FF5A415}" type="slidenum">
              <a:rPr kumimoji="0" lang="nl-NL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CC35-E5A4-4BD3-9E70-EBAA86B6D7ED}" type="datetime1">
              <a:rPr lang="nl-NL" smtClean="0"/>
              <a:t>22-7-2026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0337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268-DD70-4301-BA63-FC4CA3B44876}" type="datetime1">
              <a:rPr lang="nl-NL" smtClean="0"/>
              <a:t>22-7-2026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312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D1145-EA28-4003-A9C0-4C2AE19F25F7}" type="datetime1">
              <a:rPr lang="nl-NL" smtClean="0"/>
              <a:t>22-7-2026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543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F81D-44EF-4258-AE32-D1E5339AB52A}" type="datetime1">
              <a:rPr lang="nl-NL" smtClean="0"/>
              <a:t>22-7-2026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052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AD0F9-FB4D-479A-BDE7-20DAA59AB314}" type="datetime1">
              <a:rPr lang="nl-NL" smtClean="0"/>
              <a:t>22-7-2026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916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6D8A5-60A1-47DE-BEA1-C72205D0B5E6}" type="datetime1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4917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EA40A-1DF7-450A-8DF8-8AE617DC290A}" type="datetime1">
              <a:rPr lang="nl-NL" smtClean="0"/>
              <a:t>22-7-2026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641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0D2A9-A31A-41E5-A277-E20D1E49BB11}" type="datetime1">
              <a:rPr lang="nl-NL" smtClean="0"/>
              <a:t>22-7-2026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595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A3111-2E95-4F25-B183-C9E135CAC4B3}" type="datetime1">
              <a:rPr lang="nl-NL" smtClean="0"/>
              <a:t>22-7-2026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318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54D5-255E-49C7-85FF-519FD3F0AA42}" type="datetime1">
              <a:rPr lang="nl-NL" smtClean="0"/>
              <a:t>22-7-2026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803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0CAE0-7388-4E85-8BAD-24FD5715A207}" type="datetime1">
              <a:rPr lang="nl-NL" smtClean="0"/>
              <a:t>22-7-2026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187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C16B50D-39F2-4D84-86DA-F63355C3AF91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C0CD621-2549-4069-9B1E-C7FC8D33E4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1966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A6E1-B8A6-4E67-9223-90A08CAFD4A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144D9-B6F8-4AC9-B437-4D2378880CB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4607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2946E32-0FEC-4645-ABE9-1DE1A27A63D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8D410-2640-4B3C-AE11-46CF844E973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6197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0F3EC-139D-43B8-AC42-3D19FAB20F5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A5C58-E6F5-4F7C-91A1-C8F0E02F26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2763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95018-6B38-4AA0-99E4-CE551A15B373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EDBA3-4A40-453D-A3DE-DC3C03E347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545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9E284-419F-4FD3-9A7D-7614099FA6D2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D328-4844-4F0B-A226-7A11EA22CB5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3781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98E9F-7B20-47E1-9E91-EBCFE46D1850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868B-5EBB-4270-8143-779536481AB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7977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C5A3-3DC5-4B05-8B89-5E1D79FEDE73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9599-D428-417A-94EF-1743A7F283F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6577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DCE64B-BD8B-4F81-BE14-05E0AB2A93C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D9F1-6BE9-4FF0-A3A0-6F9BCAF10BE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5667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0F37-13AB-40FF-BFFA-C1F60875095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E4391-F13C-4070-B3F2-15E13C5E4AB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7539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61289B-E108-4BEC-A6DA-F3F514230162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D7D60-73AE-4725-92DB-1C0AA02AB3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4974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34A12-6688-4D74-A5E6-192A658AD5B6}" type="datetime1">
              <a:rPr lang="nl-NL" smtClean="0"/>
              <a:t>22-7-2026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C922B-5101-44DD-ABB9-A1CF7061F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250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9CDC622-FE16-4719-9319-02883A945473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086E2B-B81D-4E7C-A24E-62268B232F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1297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Procenten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8EB419C-164B-60C0-EB20-9A13098FF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B2B18E8-C53A-6C2A-5E38-1F606668E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92073" y="2748342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Verhoudingstabel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563899" y="4615059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Onderste rij: Procenten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158070" y="288429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Hulpkolom</a:t>
            </a:r>
          </a:p>
        </p:txBody>
      </p:sp>
      <p:sp>
        <p:nvSpPr>
          <p:cNvPr id="25" name="Tekstvak 24"/>
          <p:cNvSpPr txBox="1"/>
          <p:nvPr/>
        </p:nvSpPr>
        <p:spPr>
          <a:xfrm>
            <a:off x="6192180" y="288635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Werkkolom 2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2195736" y="288635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Werkkolom 1</a:t>
            </a:r>
          </a:p>
        </p:txBody>
      </p:sp>
      <p:sp>
        <p:nvSpPr>
          <p:cNvPr id="14" name="Rechthoek 13"/>
          <p:cNvSpPr/>
          <p:nvPr/>
        </p:nvSpPr>
        <p:spPr>
          <a:xfrm>
            <a:off x="820440" y="2886355"/>
            <a:ext cx="1231279" cy="11907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0" y="4980409"/>
            <a:ext cx="927100" cy="119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kstvak 19"/>
          <p:cNvSpPr txBox="1"/>
          <p:nvPr/>
        </p:nvSpPr>
        <p:spPr>
          <a:xfrm>
            <a:off x="384832" y="350250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2060"/>
                </a:solidFill>
              </a:rPr>
              <a:t>Bovenste rij: Geld/Getallen/enzovoort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4576050" y="702940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1</a:t>
            </a:r>
          </a:p>
        </p:txBody>
      </p:sp>
      <p:sp>
        <p:nvSpPr>
          <p:cNvPr id="29" name="Tekstvak 28"/>
          <p:cNvSpPr txBox="1"/>
          <p:nvPr/>
        </p:nvSpPr>
        <p:spPr>
          <a:xfrm>
            <a:off x="9900592" y="3503803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009AB16-D632-CFBF-6C14-1A4591A4D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887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9556E-7 L -0.35434 -0.002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3108E-6 L -0.00052 -0.327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63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5" grpId="0"/>
      <p:bldP spid="28" grpId="0"/>
      <p:bldP spid="20" grpId="0"/>
      <p:bldP spid="15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76C6B6E-D260-7A06-3B6B-00959553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BC01179-D496-FD1E-A85C-7FF55D657C90}"/>
              </a:ext>
            </a:extLst>
          </p:cNvPr>
          <p:cNvSpPr txBox="1"/>
          <p:nvPr/>
        </p:nvSpPr>
        <p:spPr>
          <a:xfrm>
            <a:off x="971600" y="980728"/>
            <a:ext cx="70567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Notities:</a:t>
            </a:r>
          </a:p>
          <a:p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Je mag ook de procenten op de bovenste rij zetten en de getallen op de onderste.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Vul eerst de getallen uit de som in. En een “?” in het vakje dat je uit moet rekenen.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Vaak komt de 100% links te staan maar het is geen zekerheid. 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Tussen de twee bekende getallen zet je de “1”.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In de rij met de “1” bepaal je de rekenstappen.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Dan pak je pas je rekenmachine en reken uit.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534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0441" y="2733248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Verhoudingstabel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3"/>
            <a:ext cx="2088232" cy="70115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343585" y="3573016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93" y="4739392"/>
            <a:ext cx="5302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7072013" y="1227247"/>
            <a:ext cx="1907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Rekenstappen: rond de “1”in de richting van het vraagteken.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826243" y="4500323"/>
            <a:ext cx="2262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Boven en onder </a:t>
            </a:r>
            <a:r>
              <a:rPr lang="nl-NL" sz="2400" b="1" dirty="0">
                <a:solidFill>
                  <a:srgbClr val="FF0000"/>
                </a:solidFill>
              </a:rPr>
              <a:t>dezelfde</a:t>
            </a:r>
            <a:r>
              <a:rPr lang="nl-NL" sz="2000" b="1" dirty="0"/>
              <a:t> rekenstappen.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0B78566-4312-4CDD-2229-C28B3146D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2388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  <p:bldP spid="9" grpId="0" animBg="1"/>
      <p:bldP spid="27" grpId="0" animBg="1"/>
      <p:bldP spid="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Minimumloon is € 1.475. Je uitkering is 60% van dit minimumloon.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1.475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885,00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60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60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60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E4EC6C-0F26-E255-51A0-29725228D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8014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Iemand verdiende € 2400, wordt werkloos en krijgt nu nog maar 70% van </a:t>
            </a:r>
            <a:r>
              <a:rPr lang="nl-NL" i="1"/>
              <a:t>zijn loon.</a:t>
            </a: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2.400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1.680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70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70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70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B9EAEDB-584F-B523-1D53-786A8B38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2961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Begroting is € 570 miljard. Begrotingstekort 4,5%.  Hoe groot is begrotingstekort?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570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25,65 miljard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4,5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4,5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4,5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6F6D1BA-27A2-E988-DB92-66A0BDDAE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6795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4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Jouw uitkering is 60% van het minimumloon, namelijk € 900. Hoe hoog is het minimumloon?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900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1.500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60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60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60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100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100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935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2EE8652D-CC33-82A5-3BEE-1AB9CCDA0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1325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0441" y="2733248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nl-NL" dirty="0"/>
              <a:t>Percentage uitrekenen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Opgave: 7.000  van de 16.500  burgers hebben een lening. Hoeveel %?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763688" y="3724493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16.500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228184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7.000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9477879" y="4529333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42,4%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99992" y="3705561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16500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16500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7000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7000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3"/>
            <a:ext cx="2088232" cy="70115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DF8E6E0-ABC3-C539-CCCB-1AFB1C6C1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7928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88 0.00555 L -0.31198 0.0055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Een auto kostte € 3.500. Jij dingt af en krijgt  € 825 korting. Hoeveel % is dat? 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763688" y="3724493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3.500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228184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825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9477879" y="4529333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23,6%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99992" y="3705561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3.500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3.500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825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825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41B6AF4-E165-BF3B-8039-FA81858F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8778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88 0.00555 L -0.31198 0.0055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Percentage stijgt of daalt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i="1" dirty="0"/>
              <a:t>Pietje verdiende € 15,00 per uur. Hij verdient nu 5% meer. Hoeveel geld gestegen?</a:t>
            </a:r>
          </a:p>
          <a:p>
            <a:pPr marL="0" indent="0">
              <a:buNone/>
            </a:pPr>
            <a:r>
              <a:rPr lang="nl-NL" sz="2400" b="1" dirty="0"/>
              <a:t>Reken eerst het nieuwe percentage uit! 100% + 5% = 105%.</a:t>
            </a:r>
            <a:endParaRPr lang="nl-NL" sz="2800" b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60FD85C-8A3F-9296-B385-0D35415B3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49743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6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Pietje verdiende € 15,00 per uur. Hij verdient nu 5% meer. Hoeveel verdient hij nu?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15,75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583165" y="4713782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105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105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6" y="4673192"/>
            <a:ext cx="207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105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140146" y="3642091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11B8B1C-3EED-E75C-4B2A-1F64EADE2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8107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7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Begrotingstekort was € 158 miljoen. Het is dit jaar met 5,3% gestegen. Hoeveel nu?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158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7" y="3705561"/>
            <a:ext cx="231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166,37 miljoen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105,3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105,3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6" y="4673192"/>
            <a:ext cx="207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100 + 5,3 = </a:t>
            </a:r>
            <a:r>
              <a:rPr lang="nl-NL" sz="2400" dirty="0"/>
              <a:t>105,3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95515356-EAEC-742F-D306-4F22F8146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9632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Percentage stijgt of daalt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i="1" dirty="0"/>
              <a:t>Pietje verdiende € 15,00 per uur. Hij verdient nu 10% minder. Hoeveel verdient hij nu?</a:t>
            </a:r>
          </a:p>
          <a:p>
            <a:pPr marL="0" indent="0">
              <a:buNone/>
            </a:pPr>
            <a:r>
              <a:rPr lang="nl-NL" sz="2400" b="1" dirty="0"/>
              <a:t>Reken eerst het nieuwe percentage uit! 100% - 10% = 90%.</a:t>
            </a:r>
            <a:endParaRPr lang="nl-NL" sz="2800" b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32AA167-F3EA-182D-BA5D-382483C4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16208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8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Pietje verdiende € 15,00 per uur. Hij verdient nu 10% minder. Hoeveel verdient hij nu?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640969" y="374650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13,50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515729" y="4663905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90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90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6" y="4673192"/>
            <a:ext cx="207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90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140146" y="3642091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0474218-6BCF-6B03-D4E9-F7C2654E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094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Bedrag stijgt of daalt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i="1" dirty="0"/>
              <a:t>Pietje verdiende € 15,00 per uur. Hij verdient nu € 16,50. Hoeveel procent gestegen?</a:t>
            </a:r>
          </a:p>
          <a:p>
            <a:pPr marL="0" indent="0">
              <a:buNone/>
            </a:pPr>
            <a:r>
              <a:rPr lang="nl-NL" sz="2800" b="1"/>
              <a:t>Reken </a:t>
            </a:r>
            <a:r>
              <a:rPr lang="nl-NL" sz="2800" b="1" dirty="0"/>
              <a:t>eerst het verschil uit! € 16,50 - € 15,00 = € 1,50</a:t>
            </a:r>
            <a:endParaRPr lang="nl-NL" b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2FC629D0-CCD4-9EFC-33FF-D05C51368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60517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9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Pietje verdiende € 15,00 per uur. Hij verdient nu € 16,50. Hoeveel procent gestegen?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752492" y="3717710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1,50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639829" y="379044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15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15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1,5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1,5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6" y="4673192"/>
            <a:ext cx="207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10</a:t>
            </a:r>
            <a:endParaRPr lang="nl-NL" sz="1200" b="1" dirty="0">
              <a:solidFill>
                <a:srgbClr val="FF0000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639552" y="4536615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CA19E42-C235-A30E-2254-E62506BC3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9158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Bedrag stijgt of daalt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i="1" dirty="0"/>
              <a:t>Pietje verdiende € 15,00 per uur. Hij verdient nu € 13,20. Hoeveel procent gestegen?</a:t>
            </a:r>
          </a:p>
          <a:p>
            <a:pPr marL="0" indent="0">
              <a:buNone/>
            </a:pPr>
            <a:r>
              <a:rPr lang="nl-NL" sz="2800" b="1" dirty="0"/>
              <a:t>Reken eerst het verschil uit! € 16,50 - € 13,20 = € 1,80</a:t>
            </a:r>
            <a:endParaRPr lang="nl-NL" b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BAFCA35-EFD4-34EF-3DC8-4DC6015B7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77635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10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Pietje verdiende € 15,00 per uur. Hij verdient nu € 13,20. Hoeveel procent gedaald?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1,80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709100" y="3725795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15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15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1,8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1,8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6" y="4673192"/>
            <a:ext cx="207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12</a:t>
            </a:r>
            <a:endParaRPr lang="nl-NL" sz="1200" b="1" dirty="0">
              <a:solidFill>
                <a:srgbClr val="FF0000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747497" y="4673192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8B405CD-610D-98A3-CE4A-D0B1BD67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3842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755</Words>
  <Application>Microsoft Office PowerPoint</Application>
  <PresentationFormat>Diavoorstelling (4:3)</PresentationFormat>
  <Paragraphs>226</Paragraphs>
  <Slides>20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20</vt:i4>
      </vt:variant>
    </vt:vector>
  </HeadingPairs>
  <TitlesOfParts>
    <vt:vector size="28" baseType="lpstr">
      <vt:lpstr>Aptos</vt:lpstr>
      <vt:lpstr>Arial</vt:lpstr>
      <vt:lpstr>Calibri</vt:lpstr>
      <vt:lpstr>Trebuchet MS</vt:lpstr>
      <vt:lpstr>Wingdings</vt:lpstr>
      <vt:lpstr>Wingdings 2</vt:lpstr>
      <vt:lpstr>Kantoorthema</vt:lpstr>
      <vt:lpstr>H1.4-1.6-oudpp</vt:lpstr>
      <vt:lpstr>Wiskunde</vt:lpstr>
      <vt:lpstr>Wiskunde leer je door:</vt:lpstr>
      <vt:lpstr>Verhoudingstabel</vt:lpstr>
      <vt:lpstr>PowerPoint-presentatie</vt:lpstr>
      <vt:lpstr>Verhoudingstabel</vt:lpstr>
      <vt:lpstr>Oefenopgave 1</vt:lpstr>
      <vt:lpstr>Oefenopgave 2</vt:lpstr>
      <vt:lpstr>Oefenopgave 3</vt:lpstr>
      <vt:lpstr>Oefenopgave 4</vt:lpstr>
      <vt:lpstr>Percentage uitrekenen</vt:lpstr>
      <vt:lpstr>Oefenopgave 5</vt:lpstr>
      <vt:lpstr>Percentage stijgt of daalt</vt:lpstr>
      <vt:lpstr>Oefenopgave 6</vt:lpstr>
      <vt:lpstr>Oefenopgave 7</vt:lpstr>
      <vt:lpstr>Percentage stijgt of daalt</vt:lpstr>
      <vt:lpstr>Oefenopgave 8</vt:lpstr>
      <vt:lpstr>Bedrag stijgt of daalt</vt:lpstr>
      <vt:lpstr>Oefenopgave 9</vt:lpstr>
      <vt:lpstr>Bedrag stijgt of daalt</vt:lpstr>
      <vt:lpstr>Oefenopgave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Erik</dc:creator>
  <cp:lastModifiedBy>Erik Klepke</cp:lastModifiedBy>
  <cp:revision>30</cp:revision>
  <dcterms:created xsi:type="dcterms:W3CDTF">2014-08-31T13:09:38Z</dcterms:created>
  <dcterms:modified xsi:type="dcterms:W3CDTF">2026-07-22T09:06:45Z</dcterms:modified>
</cp:coreProperties>
</file>