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309" r:id="rId3"/>
    <p:sldId id="414" r:id="rId4"/>
    <p:sldId id="417" r:id="rId5"/>
    <p:sldId id="419" r:id="rId6"/>
    <p:sldId id="420" r:id="rId7"/>
    <p:sldId id="421" r:id="rId8"/>
    <p:sldId id="437" r:id="rId9"/>
    <p:sldId id="438" r:id="rId10"/>
    <p:sldId id="444" r:id="rId11"/>
    <p:sldId id="445" r:id="rId12"/>
    <p:sldId id="439" r:id="rId13"/>
    <p:sldId id="440" r:id="rId14"/>
    <p:sldId id="441" r:id="rId15"/>
    <p:sldId id="442" r:id="rId16"/>
    <p:sldId id="44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660"/>
  </p:normalViewPr>
  <p:slideViewPr>
    <p:cSldViewPr>
      <p:cViewPr varScale="1">
        <p:scale>
          <a:sx n="78" d="100"/>
          <a:sy n="78" d="100"/>
        </p:scale>
        <p:origin x="936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73F12-BC91-4386-A0E4-43232988D816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0736D0-118B-4B10-860C-5AC4307C47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299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5E609A4-F9E3-4075-8D40-79AEBF2B0FF9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ACAB4-4644-4855-AF79-81B85EF57C3A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5EA6E8E-0326-4583-858C-C1541F60DCB8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DD1EC-BE30-427F-B9E3-11140DBA3F52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89FC8-A243-4584-BDC5-8E9FC5BFD517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99EE6-432E-4F0A-8DDD-1C3D12FF8894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7AB80-620C-4360-9B99-ED429CF7E895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D73C8-0EB2-4AC1-8C23-D17426B03AE4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21E14B-75B6-4AC8-A65D-9E68ACBA0226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4FD0B-05A7-43C4-8CAB-6ECD9E678558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8D4237-2B3B-40ED-81D0-325BA82C2B2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B811E63-7DD3-4A5C-B7EC-3FC4378DA3C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Som- en verschilformule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471A261-C151-DA7B-397A-C9AE78227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C4830A3-30F6-B34B-4D48-C4C3B4AD7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Som- en verschilformule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Huren van tent 1</a:t>
            </a:r>
          </a:p>
          <a:p>
            <a:r>
              <a:rPr lang="nl-NL" dirty="0"/>
              <a:t>Formule:			h = 80 + 250w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Huren van tent 2</a:t>
            </a:r>
          </a:p>
          <a:p>
            <a:r>
              <a:rPr lang="nl-NL" dirty="0"/>
              <a:t>Formule:			h = 20 + 270w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B59E10E-6630-4B97-BF6A-E62F075A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869160"/>
            <a:ext cx="2466975" cy="18573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1D6F44-879D-C10E-43FC-2A80276B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36212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Som- en verschilformule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Somformule (2 formules bij elkaar optellen)</a:t>
            </a:r>
          </a:p>
          <a:p>
            <a:endParaRPr lang="nl-NL" dirty="0"/>
          </a:p>
          <a:p>
            <a:r>
              <a:rPr lang="nl-NL" dirty="0"/>
              <a:t>Formule:			h = 80 + 250w</a:t>
            </a:r>
          </a:p>
          <a:p>
            <a:r>
              <a:rPr lang="nl-NL" dirty="0"/>
              <a:t>Formule:			</a:t>
            </a:r>
            <a:r>
              <a:rPr lang="nl-NL" u="sng" dirty="0"/>
              <a:t>h = 20 + 270w </a:t>
            </a:r>
            <a:r>
              <a:rPr lang="nl-NL" sz="4400" dirty="0"/>
              <a:t> +</a:t>
            </a:r>
          </a:p>
          <a:p>
            <a:endParaRPr lang="nl-NL" dirty="0"/>
          </a:p>
          <a:p>
            <a:r>
              <a:rPr lang="nl-NL" dirty="0"/>
              <a:t>Somformule		h = 100 + 520w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B59E10E-6630-4B97-BF6A-E62F075A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869160"/>
            <a:ext cx="2466975" cy="1857375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689B18E-EEAD-7118-5665-5B53F0DEB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4086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Som- en verschilformule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Verschilformule (2 formules van elkaar af)</a:t>
            </a:r>
          </a:p>
          <a:p>
            <a:endParaRPr lang="nl-NL" dirty="0"/>
          </a:p>
          <a:p>
            <a:r>
              <a:rPr lang="nl-NL" dirty="0"/>
              <a:t>Formule:			h = 80 + 250w</a:t>
            </a:r>
          </a:p>
          <a:p>
            <a:r>
              <a:rPr lang="nl-NL" dirty="0"/>
              <a:t>Formule:			</a:t>
            </a:r>
            <a:r>
              <a:rPr lang="nl-NL" u="sng" dirty="0"/>
              <a:t>h = 20 + 270w </a:t>
            </a:r>
            <a:r>
              <a:rPr lang="nl-NL" sz="4400" dirty="0"/>
              <a:t> -</a:t>
            </a:r>
          </a:p>
          <a:p>
            <a:endParaRPr lang="nl-NL" dirty="0"/>
          </a:p>
          <a:p>
            <a:r>
              <a:rPr lang="nl-NL" dirty="0"/>
              <a:t>Verschilformule		h = 60 - 20w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B59E10E-6630-4B97-BF6A-E62F075A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869160"/>
            <a:ext cx="2466975" cy="18573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7F8BDE-CBAB-13CD-082D-BCAF4DD8A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653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F2177-BBD3-4D75-97DC-7DA8626A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som- en verschilgrafiek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A88946-9F60-4BD6-A087-853981720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78" y="1628800"/>
            <a:ext cx="7239000" cy="4846638"/>
          </a:xfrm>
        </p:spPr>
        <p:txBody>
          <a:bodyPr/>
          <a:lstStyle/>
          <a:p>
            <a:r>
              <a:rPr lang="nl-NL" dirty="0"/>
              <a:t>2 formules</a:t>
            </a:r>
          </a:p>
          <a:p>
            <a:endParaRPr lang="nl-NL" dirty="0"/>
          </a:p>
          <a:p>
            <a:r>
              <a:rPr lang="nl-NL" dirty="0"/>
              <a:t>Je maakt er óf een somformule óf een verschilformule van.</a:t>
            </a:r>
          </a:p>
          <a:p>
            <a:endParaRPr lang="nl-NL" dirty="0"/>
          </a:p>
          <a:p>
            <a:r>
              <a:rPr lang="nl-NL" dirty="0"/>
              <a:t>Je tekent de grafiek.</a:t>
            </a:r>
          </a:p>
          <a:p>
            <a:endParaRPr lang="nl-NL" dirty="0"/>
          </a:p>
          <a:p>
            <a:r>
              <a:rPr lang="nl-NL" dirty="0"/>
              <a:t>Somformule 	=&gt; somgrafiek</a:t>
            </a:r>
          </a:p>
          <a:p>
            <a:r>
              <a:rPr lang="nl-NL" dirty="0"/>
              <a:t>Verschilformule 	=&gt; verschilgrafiek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FACEDE5-7319-A11F-B39B-7BBD0B4EF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5494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F2177-BBD3-4D75-97DC-7DA8626A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9.2 som- en verschilgrafiek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A88946-9F60-4BD6-A087-853981720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78" y="1628800"/>
            <a:ext cx="7239000" cy="4846638"/>
          </a:xfrm>
        </p:spPr>
        <p:txBody>
          <a:bodyPr/>
          <a:lstStyle/>
          <a:p>
            <a:r>
              <a:rPr lang="nl-NL" dirty="0"/>
              <a:t>Geen formule, alleen data in een tabel: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Je maakt in 1 assenstelsel 3 grafieken:</a:t>
            </a:r>
          </a:p>
          <a:p>
            <a:pPr lvl="1"/>
            <a:r>
              <a:rPr lang="nl-NL" dirty="0"/>
              <a:t>Omzet</a:t>
            </a:r>
          </a:p>
          <a:p>
            <a:pPr lvl="1"/>
            <a:r>
              <a:rPr lang="nl-NL" dirty="0"/>
              <a:t>Kosten</a:t>
            </a:r>
          </a:p>
          <a:p>
            <a:pPr lvl="1"/>
            <a:r>
              <a:rPr lang="nl-NL" dirty="0"/>
              <a:t>Omzet - kosten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051AB74B-920A-4607-9DCE-2FF86E545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614642"/>
              </p:ext>
            </p:extLst>
          </p:nvPr>
        </p:nvGraphicFramePr>
        <p:xfrm>
          <a:off x="1359240" y="2533946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97411502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8587173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7544607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0849588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8119079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096655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2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Omzet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32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38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Omzet-kosten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-120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36780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877924C4-2083-50DC-88A9-FC5FB4FBD64A}"/>
              </a:ext>
            </a:extLst>
          </p:cNvPr>
          <p:cNvSpPr txBox="1"/>
          <p:nvPr/>
        </p:nvSpPr>
        <p:spPr>
          <a:xfrm>
            <a:off x="5796136" y="580526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Opgaves: 13,14,(15), 16, 19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385D442-6780-B06B-E502-5C46A9EFA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59558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Oefening Som- en verschilformule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1a Somformule:</a:t>
            </a:r>
          </a:p>
          <a:p>
            <a:endParaRPr lang="nl-NL" dirty="0"/>
          </a:p>
          <a:p>
            <a:r>
              <a:rPr lang="nl-NL" dirty="0"/>
              <a:t>Formule A:		h = 100 - 3w</a:t>
            </a:r>
          </a:p>
          <a:p>
            <a:r>
              <a:rPr lang="nl-NL" dirty="0"/>
              <a:t>Formule B:		</a:t>
            </a:r>
            <a:r>
              <a:rPr lang="nl-NL" u="sng" dirty="0"/>
              <a:t>h = 50  + 4w </a:t>
            </a:r>
            <a:r>
              <a:rPr lang="nl-NL" sz="2800" dirty="0"/>
              <a:t>+</a:t>
            </a:r>
            <a:r>
              <a:rPr lang="nl-NL" u="sng" dirty="0"/>
              <a:t> </a:t>
            </a:r>
          </a:p>
          <a:p>
            <a:pPr marL="0" indent="0">
              <a:buNone/>
            </a:pPr>
            <a:r>
              <a:rPr lang="nl-NL" dirty="0"/>
              <a:t>				h = 150 + 1w</a:t>
            </a:r>
            <a:endParaRPr lang="nl-NL" sz="4400" u="sng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FAF4AD8-FBAB-560E-3CFE-20058135B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939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Oefening Som- en verschilformule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1a Verschilformule B - A:</a:t>
            </a:r>
          </a:p>
          <a:p>
            <a:endParaRPr lang="nl-NL" dirty="0"/>
          </a:p>
          <a:p>
            <a:r>
              <a:rPr lang="nl-NL" dirty="0"/>
              <a:t>Formule B:		h = 50  + 4w</a:t>
            </a:r>
          </a:p>
          <a:p>
            <a:r>
              <a:rPr lang="nl-NL" dirty="0"/>
              <a:t>Formule A:		</a:t>
            </a:r>
            <a:r>
              <a:rPr lang="nl-NL" u="sng" dirty="0"/>
              <a:t>h = 100  - 3w </a:t>
            </a:r>
            <a:r>
              <a:rPr lang="nl-NL" sz="2800" dirty="0"/>
              <a:t>-</a:t>
            </a:r>
            <a:endParaRPr lang="nl-NL" u="sng" dirty="0"/>
          </a:p>
          <a:p>
            <a:pPr marL="0" indent="0">
              <a:buNone/>
            </a:pPr>
            <a:r>
              <a:rPr lang="nl-NL" dirty="0"/>
              <a:t>				h = -50  + 7w</a:t>
            </a:r>
            <a:endParaRPr lang="nl-NL" sz="4400" u="sng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CE7936C-5866-BA6E-8EBC-1C7D765AA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8210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E50FCC-7972-4140-D6AD-E4F2E212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rekenen met positieve en negatieve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ACD406-4443-86FE-D724-B8154CDC7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Gebruik je rekenmachine.</a:t>
            </a:r>
          </a:p>
          <a:p>
            <a:endParaRPr lang="nl-NL" dirty="0"/>
          </a:p>
          <a:p>
            <a:r>
              <a:rPr lang="nl-NL" dirty="0"/>
              <a:t>Bij negatief getal gebruik de (-).</a:t>
            </a:r>
          </a:p>
          <a:p>
            <a:endParaRPr lang="nl-NL" dirty="0"/>
          </a:p>
          <a:p>
            <a:r>
              <a:rPr lang="nl-NL" dirty="0"/>
              <a:t>Ook als je begint met een min.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F810EC5-CF78-C41E-7D51-E9E3A7BA7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C2D5174-0034-24A3-B06E-9A7A11E34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1772816"/>
            <a:ext cx="2231329" cy="412125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5095EC7-AA7B-FA8C-8A38-4E36A7374B6D}"/>
              </a:ext>
            </a:extLst>
          </p:cNvPr>
          <p:cNvSpPr txBox="1"/>
          <p:nvPr/>
        </p:nvSpPr>
        <p:spPr>
          <a:xfrm>
            <a:off x="1447800" y="4437111"/>
            <a:ext cx="24761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Staat er &lt;ANS&gt; in je scherm dan rekent hij verder met uitkomst</a:t>
            </a:r>
          </a:p>
          <a:p>
            <a:r>
              <a:rPr lang="nl-NL" dirty="0"/>
              <a:t>van de vorige som… </a:t>
            </a:r>
          </a:p>
          <a:p>
            <a:endParaRPr lang="nl-NL" dirty="0"/>
          </a:p>
          <a:p>
            <a:r>
              <a:rPr lang="nl-NL" dirty="0"/>
              <a:t>(ANS = ANSWER)</a:t>
            </a:r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5DC26937-9A1F-704B-2970-3CA3028C5765}"/>
              </a:ext>
            </a:extLst>
          </p:cNvPr>
          <p:cNvCxnSpPr/>
          <p:nvPr/>
        </p:nvCxnSpPr>
        <p:spPr>
          <a:xfrm>
            <a:off x="5076056" y="2996952"/>
            <a:ext cx="2232248" cy="24482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27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B1F240-0A6D-9282-DC56-4EF7580FA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Of: Zonder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94DD9D-5E05-2122-580B-116A51FB2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je jouw rekenmachine weer eens thuis hebt laten liggen.</a:t>
            </a:r>
          </a:p>
          <a:p>
            <a:r>
              <a:rPr lang="nl-NL" dirty="0"/>
              <a:t>Of in jouw kluisje.</a:t>
            </a:r>
          </a:p>
          <a:p>
            <a:r>
              <a:rPr lang="nl-NL" dirty="0"/>
              <a:t>Of je broertje heeft hem gestolen.</a:t>
            </a:r>
          </a:p>
          <a:p>
            <a:r>
              <a:rPr lang="nl-NL" dirty="0"/>
              <a:t>Of de batterij is op.</a:t>
            </a:r>
          </a:p>
          <a:p>
            <a:r>
              <a:rPr lang="nl-NL" dirty="0"/>
              <a:t>Of je hebt hem uitgeleend en nog niet terug gekregen.</a:t>
            </a:r>
          </a:p>
          <a:p>
            <a:r>
              <a:rPr lang="nl-NL" dirty="0"/>
              <a:t>Of een andere domme smoes.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37AEBFA-3D2C-D884-44D2-436D1C579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083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hebt geld 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 En je hebt schulden. 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740" y="3935103"/>
            <a:ext cx="2521260" cy="252126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802960D-056B-21B5-3C2D-8F33C1001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6" y="2304338"/>
            <a:ext cx="1014221" cy="141990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7999AE3-739F-2CD2-BA3E-9944E6A7B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881" y="1508125"/>
            <a:ext cx="993734" cy="97544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3D6CD5-D0D7-FC3C-14F0-B92D42057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64444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begin met 4 euro in je geldzak.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Er komt             bij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C689F1-2455-1E84-25FD-358AF8BACCF4}"/>
              </a:ext>
            </a:extLst>
          </p:cNvPr>
          <p:cNvSpPr txBox="1"/>
          <p:nvPr/>
        </p:nvSpPr>
        <p:spPr>
          <a:xfrm>
            <a:off x="4393190" y="4656002"/>
            <a:ext cx="3491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Totaal</a:t>
            </a:r>
            <a:r>
              <a:rPr lang="nl-NL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</a:t>
            </a:r>
            <a:r>
              <a:rPr lang="nl-NL" sz="3200" dirty="0"/>
              <a:t>4 + +1 = 5 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1D1BB2C-F4E8-F895-34E4-1027EF659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2438541"/>
            <a:ext cx="996823" cy="97486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EACBF8-2223-941C-D830-751F7856A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0604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begin met 4 euro in je geldzak.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Er gaat             af.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C689F1-2455-1E84-25FD-358AF8BACCF4}"/>
              </a:ext>
            </a:extLst>
          </p:cNvPr>
          <p:cNvSpPr txBox="1"/>
          <p:nvPr/>
        </p:nvSpPr>
        <p:spPr>
          <a:xfrm>
            <a:off x="4393190" y="4656002"/>
            <a:ext cx="3491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Totaal</a:t>
            </a:r>
            <a:r>
              <a:rPr lang="nl-NL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</a:t>
            </a:r>
            <a:r>
              <a:rPr lang="nl-NL" sz="3200" dirty="0"/>
              <a:t>4 - +1 = 3 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1D1BB2C-F4E8-F895-34E4-1027EF659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2438541"/>
            <a:ext cx="996823" cy="97486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F6C24E-0BCF-581F-728E-77E09FE6E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5917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begin met 4 euro in je geldzak.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Er komt                        bij.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C689F1-2455-1E84-25FD-358AF8BACCF4}"/>
              </a:ext>
            </a:extLst>
          </p:cNvPr>
          <p:cNvSpPr txBox="1"/>
          <p:nvPr/>
        </p:nvSpPr>
        <p:spPr>
          <a:xfrm>
            <a:off x="4393190" y="4656002"/>
            <a:ext cx="3491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Totaal</a:t>
            </a:r>
            <a:r>
              <a:rPr lang="nl-NL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</a:t>
            </a:r>
            <a:r>
              <a:rPr lang="nl-NL" sz="3200" dirty="0"/>
              <a:t>4 + -2 = 2 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509E55E-8455-464C-9FC6-7891880FD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861" y="2144889"/>
            <a:ext cx="1018120" cy="142049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9089DF4-D11C-C56D-2FB2-A767AB603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045" y="2167997"/>
            <a:ext cx="1018120" cy="1420491"/>
          </a:xfrm>
          <a:prstGeom prst="rect">
            <a:avLst/>
          </a:prstGeom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4A26CC9-26E6-91C7-3F7A-C2650304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4331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begin met 4 euro in je geldzak.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Er gaat                          af.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C689F1-2455-1E84-25FD-358AF8BACCF4}"/>
              </a:ext>
            </a:extLst>
          </p:cNvPr>
          <p:cNvSpPr txBox="1"/>
          <p:nvPr/>
        </p:nvSpPr>
        <p:spPr>
          <a:xfrm>
            <a:off x="4393190" y="4656002"/>
            <a:ext cx="3491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Totaal</a:t>
            </a:r>
            <a:r>
              <a:rPr lang="nl-NL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</a:t>
            </a:r>
            <a:r>
              <a:rPr lang="nl-NL" sz="3200" dirty="0"/>
              <a:t>4 - -2 = 6 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509E55E-8455-464C-9FC6-7891880FD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861" y="2144889"/>
            <a:ext cx="1018120" cy="142049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AB1300F-157B-1EFE-C086-AC8B9EBA3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045" y="2137718"/>
            <a:ext cx="1018120" cy="1420491"/>
          </a:xfrm>
          <a:prstGeom prst="rect">
            <a:avLst/>
          </a:prstGeom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EA538CF-1CDA-0FDE-2B1C-138A80AEF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487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624</Words>
  <Application>Microsoft Office PowerPoint</Application>
  <PresentationFormat>Diavoorstelling (4:3)</PresentationFormat>
  <Paragraphs>158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Aptos</vt:lpstr>
      <vt:lpstr>Trebuchet MS</vt:lpstr>
      <vt:lpstr>Wingdings</vt:lpstr>
      <vt:lpstr>Wingdings 2</vt:lpstr>
      <vt:lpstr>H1.4-1.6-oudpp</vt:lpstr>
      <vt:lpstr>Wiskunde</vt:lpstr>
      <vt:lpstr>Wiskunde leer je door:</vt:lpstr>
      <vt:lpstr>Som- en verschilformule</vt:lpstr>
      <vt:lpstr>Som- en verschilformule</vt:lpstr>
      <vt:lpstr>Som- en verschilformule</vt:lpstr>
      <vt:lpstr>som- en verschilgrafiek</vt:lpstr>
      <vt:lpstr>9.2 som- en verschilgrafiek</vt:lpstr>
      <vt:lpstr>Oefening Som- en verschilformule</vt:lpstr>
      <vt:lpstr>Oefening Som- en verschilformule</vt:lpstr>
      <vt:lpstr>rekenen met positieve en negatieve getallen</vt:lpstr>
      <vt:lpstr>Of: Zonder rekenmachine</vt:lpstr>
      <vt:lpstr>Plus Plus, Plus Min Min Plus, Min MIn</vt:lpstr>
      <vt:lpstr>Plus Plus, Plus Min Min Plus, Min MIn</vt:lpstr>
      <vt:lpstr>Plus Plus, Plus Min Min Plus, Min MIn</vt:lpstr>
      <vt:lpstr>Plus Plus, Plus Min Min Plus, Min MIn</vt:lpstr>
      <vt:lpstr>Plus Plus, Plus Min Min Plus, Min MIn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211</cp:revision>
  <dcterms:created xsi:type="dcterms:W3CDTF">2013-09-15T12:09:42Z</dcterms:created>
  <dcterms:modified xsi:type="dcterms:W3CDTF">2026-07-22T08:20:27Z</dcterms:modified>
</cp:coreProperties>
</file>