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309" r:id="rId3"/>
    <p:sldId id="415" r:id="rId4"/>
    <p:sldId id="416" r:id="rId5"/>
    <p:sldId id="424" r:id="rId6"/>
    <p:sldId id="418" r:id="rId7"/>
    <p:sldId id="419" r:id="rId8"/>
    <p:sldId id="421" r:id="rId9"/>
    <p:sldId id="422" r:id="rId10"/>
    <p:sldId id="420" r:id="rId11"/>
    <p:sldId id="426" r:id="rId12"/>
    <p:sldId id="427" r:id="rId13"/>
    <p:sldId id="428" r:id="rId14"/>
    <p:sldId id="42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A013"/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42" autoAdjust="0"/>
  </p:normalViewPr>
  <p:slideViewPr>
    <p:cSldViewPr>
      <p:cViewPr varScale="1">
        <p:scale>
          <a:sx n="82" d="100"/>
          <a:sy n="82" d="100"/>
        </p:scale>
        <p:origin x="147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39:55.5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39:59.1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0.27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1.43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2.7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3.73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4.78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5.8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11,'0'-5,"0"-1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6.4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8.4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39:55.5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3.1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4.2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5.8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6.9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7.7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8.62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9.2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1,'5'0,"5"0,2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10.1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1,'5'0,"1"0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95296-3353-47AB-990A-4E5256692830}" type="datetimeFigureOut">
              <a:rPr lang="nl-NL" smtClean="0"/>
              <a:t>22-7-2026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8CE5F-3EF3-4685-9F36-C931D8150BE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63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8CE5F-3EF3-4685-9F36-C931D8150BEA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6649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B75C4C3-4458-4604-AC12-22153CD4577C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C6396-5167-46D4-B7C1-D6347B3FFBE9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6EA21380-BBC8-400E-AE3C-16310B985386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689AD-D8B4-41A1-8A72-E26BD2011986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670F5C-D94B-4A72-B232-D74CD031655D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7EA12-B226-44FC-98C0-61F00D4278C3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11359-BDA9-4700-81F6-20AAAD7A8867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96FB4-F287-43DF-A78E-70F9E22011F0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80A8D14-77CD-487D-822C-962AF7A160C8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6FD03-2B02-4F54-A514-4679599B238E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B091534-DFC6-491F-A6C5-A7518CE22E1F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A066B00-E165-4744-9346-E77F9560F519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customXml" Target="../ink/ink8.xml"/><Relationship Id="rId7" Type="http://schemas.openxmlformats.org/officeDocument/2006/relationships/image" Target="NULL"/><Relationship Id="rId12" Type="http://schemas.openxmlformats.org/officeDocument/2006/relationships/customXml" Target="../ink/ink7.xml"/><Relationship Id="rId2" Type="http://schemas.openxmlformats.org/officeDocument/2006/relationships/customXml" Target="../ink/ink1.xml"/><Relationship Id="rId16" Type="http://schemas.openxmlformats.org/officeDocument/2006/relationships/customXml" Target="../ink/ink1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customXml" Target="../ink/ink6.xml"/><Relationship Id="rId5" Type="http://schemas.openxmlformats.org/officeDocument/2006/relationships/image" Target="NULL"/><Relationship Id="rId15" Type="http://schemas.openxmlformats.org/officeDocument/2006/relationships/customXml" Target="../ink/ink9.xml"/><Relationship Id="rId10" Type="http://schemas.openxmlformats.org/officeDocument/2006/relationships/customXml" Target="../ink/ink5.xml"/><Relationship Id="rId9" Type="http://schemas.openxmlformats.org/officeDocument/2006/relationships/customXml" Target="../ink/ink4.xml"/><Relationship Id="rId1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13" Type="http://schemas.openxmlformats.org/officeDocument/2006/relationships/customXml" Target="../ink/ink19.xml"/><Relationship Id="rId3" Type="http://schemas.openxmlformats.org/officeDocument/2006/relationships/image" Target="../media/image45.png"/><Relationship Id="rId7" Type="http://schemas.openxmlformats.org/officeDocument/2006/relationships/customXml" Target="../ink/ink14.xml"/><Relationship Id="rId12" Type="http://schemas.openxmlformats.org/officeDocument/2006/relationships/image" Target="../media/image9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3.xml"/><Relationship Id="rId11" Type="http://schemas.openxmlformats.org/officeDocument/2006/relationships/customXml" Target="../ink/ink18.xml"/><Relationship Id="rId5" Type="http://schemas.openxmlformats.org/officeDocument/2006/relationships/image" Target="../media/image46.png"/><Relationship Id="rId10" Type="http://schemas.openxmlformats.org/officeDocument/2006/relationships/customXml" Target="../ink/ink17.xml"/><Relationship Id="rId4" Type="http://schemas.openxmlformats.org/officeDocument/2006/relationships/customXml" Target="../ink/ink12.xml"/><Relationship Id="rId9" Type="http://schemas.openxmlformats.org/officeDocument/2006/relationships/customXml" Target="../ink/ink16.xml"/><Relationship Id="rId1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Wetenschappelijke notatie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149024D-836C-6565-8778-B202D1A45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5E75611-2A8C-0E83-0D2B-94BBE1906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BDDA86-48E0-4D92-9E60-AEDFEED97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Wetenschappelijke notatie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A437A4B-4280-4DF5-A2F4-331CA80CB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Grote getallen compact noteren</a:t>
            </a:r>
          </a:p>
          <a:p>
            <a:r>
              <a:rPr lang="nl-NL" dirty="0"/>
              <a:t>Te voorkoming van fouten</a:t>
            </a:r>
          </a:p>
          <a:p>
            <a:r>
              <a:rPr lang="nl-NL" dirty="0"/>
              <a:t>Afstand aarde-mars 230000000000 meter.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Of was het 23000000000 meter?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93B4C6A-CC38-4D78-A880-4C747BFDF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3212976"/>
            <a:ext cx="2390775" cy="191452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E27F1EA-CCFE-4BF7-94A3-142F14563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437112"/>
            <a:ext cx="1428531" cy="1914526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966B75E-3B08-9DB8-7A48-DBDF62424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4520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1969A-41D9-4238-A5D7-FEDBB99FC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B18A98-28FA-4779-B3D1-B691D7AEB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Altijd in hetzelfde format</a:t>
            </a:r>
          </a:p>
          <a:p>
            <a:endParaRPr lang="nl-NL" dirty="0"/>
          </a:p>
          <a:p>
            <a:r>
              <a:rPr lang="nl-NL" dirty="0"/>
              <a:t>Eén cijfer voor de komma</a:t>
            </a:r>
          </a:p>
          <a:p>
            <a:r>
              <a:rPr lang="nl-NL" dirty="0"/>
              <a:t>Achter de komma kunnen meerdere cijfers staan</a:t>
            </a:r>
          </a:p>
          <a:p>
            <a:r>
              <a:rPr lang="nl-NL" dirty="0"/>
              <a:t>Dan een “x”</a:t>
            </a:r>
          </a:p>
          <a:p>
            <a:r>
              <a:rPr lang="nl-NL" dirty="0"/>
              <a:t>10</a:t>
            </a:r>
            <a:r>
              <a:rPr lang="nl-NL" baseline="30000" dirty="0"/>
              <a:t>???</a:t>
            </a:r>
          </a:p>
          <a:p>
            <a:r>
              <a:rPr lang="nl-NL" dirty="0"/>
              <a:t>Juiste macht!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F23EDA4-2A16-4CE4-A841-3F2B28BC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299" y="4132792"/>
            <a:ext cx="4447901" cy="223096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D99DD53-77E3-2B4A-510D-27FEDCBC6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6643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1FFC43-D17F-408F-8E42-D8EC743BD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Wetenschappelijke Notatie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E1901F-0B88-46F8-AAD4-910D6FCE6DF5}"/>
              </a:ext>
            </a:extLst>
          </p:cNvPr>
          <p:cNvSpPr>
            <a:spLocks noGrp="1"/>
          </p:cNvSpPr>
          <p:nvPr>
            <p:ph idx="1"/>
          </p:nvPr>
        </p:nvSpPr>
        <p:spPr>
          <a:ln w="3175"/>
        </p:spPr>
        <p:txBody>
          <a:bodyPr/>
          <a:lstStyle/>
          <a:p>
            <a:pPr marL="0" indent="0">
              <a:buNone/>
            </a:pPr>
            <a:r>
              <a:rPr lang="nl-NL" dirty="0"/>
              <a:t>Opgaves:</a:t>
            </a:r>
          </a:p>
          <a:p>
            <a:endParaRPr lang="nl-NL" dirty="0"/>
          </a:p>
          <a:p>
            <a:r>
              <a:rPr lang="nl-NL" dirty="0"/>
              <a:t>Groot getal compact noteren:</a:t>
            </a:r>
          </a:p>
          <a:p>
            <a:endParaRPr lang="nl-NL" dirty="0"/>
          </a:p>
          <a:p>
            <a:r>
              <a:rPr lang="nl-NL" dirty="0"/>
              <a:t>Noteer 7.591.976.542 afgerond op 1 decimaal in de wetenschappelijke notatie.</a:t>
            </a:r>
          </a:p>
          <a:p>
            <a:endParaRPr lang="nl-NL" dirty="0"/>
          </a:p>
          <a:p>
            <a:r>
              <a:rPr lang="nl-NL" dirty="0"/>
              <a:t>7,59 wordt 7,6</a:t>
            </a:r>
          </a:p>
          <a:p>
            <a:endParaRPr lang="nl-NL" dirty="0"/>
          </a:p>
          <a:p>
            <a:r>
              <a:rPr lang="nl-NL" dirty="0"/>
              <a:t>7,6 x 10</a:t>
            </a:r>
            <a:r>
              <a:rPr lang="nl-NL" baseline="30000" dirty="0"/>
              <a:t>9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627C7793-8663-4AC2-9D4E-9EE38D66A0B9}"/>
                  </a:ext>
                </a:extLst>
              </p14:cNvPr>
              <p14:cNvContentPartPr/>
              <p14:nvPr/>
            </p14:nvContentPartPr>
            <p14:xfrm>
              <a:off x="2314305" y="3904905"/>
              <a:ext cx="360" cy="360"/>
            </p14:xfrm>
          </p:contentPart>
        </mc:Choice>
        <mc:Fallback xmlns=""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627C7793-8663-4AC2-9D4E-9EE38D66A0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5665" y="389590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t 7">
                <a:extLst>
                  <a:ext uri="{FF2B5EF4-FFF2-40B4-BE49-F238E27FC236}">
                    <a16:creationId xmlns:a16="http://schemas.microsoft.com/office/drawing/2014/main" id="{DFA64F9F-07BD-4612-B4E6-404AE8270C4A}"/>
                  </a:ext>
                </a:extLst>
              </p14:cNvPr>
              <p14:cNvContentPartPr/>
              <p14:nvPr/>
            </p14:nvContentPartPr>
            <p14:xfrm>
              <a:off x="2295585" y="3914265"/>
              <a:ext cx="360" cy="360"/>
            </p14:xfrm>
          </p:contentPart>
        </mc:Choice>
        <mc:Fallback xmlns="">
          <p:pic>
            <p:nvPicPr>
              <p:cNvPr id="8" name="Inkt 7">
                <a:extLst>
                  <a:ext uri="{FF2B5EF4-FFF2-40B4-BE49-F238E27FC236}">
                    <a16:creationId xmlns:a16="http://schemas.microsoft.com/office/drawing/2014/main" id="{DFA64F9F-07BD-4612-B4E6-404AE8270C4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41585" y="38062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t 8">
                <a:extLst>
                  <a:ext uri="{FF2B5EF4-FFF2-40B4-BE49-F238E27FC236}">
                    <a16:creationId xmlns:a16="http://schemas.microsoft.com/office/drawing/2014/main" id="{796842BE-F4D9-42E6-B2F5-E1172F4F132D}"/>
                  </a:ext>
                </a:extLst>
              </p14:cNvPr>
              <p14:cNvContentPartPr/>
              <p14:nvPr/>
            </p14:nvContentPartPr>
            <p14:xfrm>
              <a:off x="2476305" y="3885825"/>
              <a:ext cx="360" cy="360"/>
            </p14:xfrm>
          </p:contentPart>
        </mc:Choice>
        <mc:Fallback xmlns="">
          <p:pic>
            <p:nvPicPr>
              <p:cNvPr id="9" name="Inkt 8">
                <a:extLst>
                  <a:ext uri="{FF2B5EF4-FFF2-40B4-BE49-F238E27FC236}">
                    <a16:creationId xmlns:a16="http://schemas.microsoft.com/office/drawing/2014/main" id="{796842BE-F4D9-42E6-B2F5-E1172F4F132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22665" y="37781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t 9">
                <a:extLst>
                  <a:ext uri="{FF2B5EF4-FFF2-40B4-BE49-F238E27FC236}">
                    <a16:creationId xmlns:a16="http://schemas.microsoft.com/office/drawing/2014/main" id="{A731302A-7D92-4174-B979-E236806ECB39}"/>
                  </a:ext>
                </a:extLst>
              </p14:cNvPr>
              <p14:cNvContentPartPr/>
              <p14:nvPr/>
            </p14:nvContentPartPr>
            <p14:xfrm>
              <a:off x="2676105" y="3904905"/>
              <a:ext cx="360" cy="360"/>
            </p14:xfrm>
          </p:contentPart>
        </mc:Choice>
        <mc:Fallback xmlns="">
          <p:pic>
            <p:nvPicPr>
              <p:cNvPr id="10" name="Inkt 9">
                <a:extLst>
                  <a:ext uri="{FF2B5EF4-FFF2-40B4-BE49-F238E27FC236}">
                    <a16:creationId xmlns:a16="http://schemas.microsoft.com/office/drawing/2014/main" id="{A731302A-7D92-4174-B979-E236806ECB3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22465" y="37972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t 10">
                <a:extLst>
                  <a:ext uri="{FF2B5EF4-FFF2-40B4-BE49-F238E27FC236}">
                    <a16:creationId xmlns:a16="http://schemas.microsoft.com/office/drawing/2014/main" id="{1FF24C1D-C536-4007-BB84-C60ABA56E256}"/>
                  </a:ext>
                </a:extLst>
              </p14:cNvPr>
              <p14:cNvContentPartPr/>
              <p14:nvPr/>
            </p14:nvContentPartPr>
            <p14:xfrm>
              <a:off x="2942865" y="3914265"/>
              <a:ext cx="360" cy="360"/>
            </p14:xfrm>
          </p:contentPart>
        </mc:Choice>
        <mc:Fallback xmlns="">
          <p:pic>
            <p:nvPicPr>
              <p:cNvPr id="11" name="Inkt 10">
                <a:extLst>
                  <a:ext uri="{FF2B5EF4-FFF2-40B4-BE49-F238E27FC236}">
                    <a16:creationId xmlns:a16="http://schemas.microsoft.com/office/drawing/2014/main" id="{1FF24C1D-C536-4007-BB84-C60ABA56E25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89225" y="38062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Inkt 11">
                <a:extLst>
                  <a:ext uri="{FF2B5EF4-FFF2-40B4-BE49-F238E27FC236}">
                    <a16:creationId xmlns:a16="http://schemas.microsoft.com/office/drawing/2014/main" id="{C02FFDF4-6863-4A58-A0B7-D59E5779D623}"/>
                  </a:ext>
                </a:extLst>
              </p14:cNvPr>
              <p14:cNvContentPartPr/>
              <p14:nvPr/>
            </p14:nvContentPartPr>
            <p14:xfrm>
              <a:off x="3171465" y="3923625"/>
              <a:ext cx="360" cy="360"/>
            </p14:xfrm>
          </p:contentPart>
        </mc:Choice>
        <mc:Fallback xmlns="">
          <p:pic>
            <p:nvPicPr>
              <p:cNvPr id="12" name="Inkt 11">
                <a:extLst>
                  <a:ext uri="{FF2B5EF4-FFF2-40B4-BE49-F238E27FC236}">
                    <a16:creationId xmlns:a16="http://schemas.microsoft.com/office/drawing/2014/main" id="{C02FFDF4-6863-4A58-A0B7-D59E5779D62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17465" y="38159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Inkt 12">
                <a:extLst>
                  <a:ext uri="{FF2B5EF4-FFF2-40B4-BE49-F238E27FC236}">
                    <a16:creationId xmlns:a16="http://schemas.microsoft.com/office/drawing/2014/main" id="{C71E5D61-4CAC-4A52-BD9D-FE878DA28BE2}"/>
                  </a:ext>
                </a:extLst>
              </p14:cNvPr>
              <p14:cNvContentPartPr/>
              <p14:nvPr/>
            </p14:nvContentPartPr>
            <p14:xfrm>
              <a:off x="3295665" y="3952425"/>
              <a:ext cx="360" cy="360"/>
            </p14:xfrm>
          </p:contentPart>
        </mc:Choice>
        <mc:Fallback xmlns="">
          <p:pic>
            <p:nvPicPr>
              <p:cNvPr id="13" name="Inkt 12">
                <a:extLst>
                  <a:ext uri="{FF2B5EF4-FFF2-40B4-BE49-F238E27FC236}">
                    <a16:creationId xmlns:a16="http://schemas.microsoft.com/office/drawing/2014/main" id="{C71E5D61-4CAC-4A52-BD9D-FE878DA28BE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41665" y="38447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4" name="Inkt 13">
                <a:extLst>
                  <a:ext uri="{FF2B5EF4-FFF2-40B4-BE49-F238E27FC236}">
                    <a16:creationId xmlns:a16="http://schemas.microsoft.com/office/drawing/2014/main" id="{7CAC64EC-7E2F-4F27-BEFE-A644B3B78A6F}"/>
                  </a:ext>
                </a:extLst>
              </p14:cNvPr>
              <p14:cNvContentPartPr/>
              <p14:nvPr/>
            </p14:nvContentPartPr>
            <p14:xfrm>
              <a:off x="3618945" y="3920025"/>
              <a:ext cx="360" cy="4320"/>
            </p14:xfrm>
          </p:contentPart>
        </mc:Choice>
        <mc:Fallback xmlns="">
          <p:pic>
            <p:nvPicPr>
              <p:cNvPr id="14" name="Inkt 13">
                <a:extLst>
                  <a:ext uri="{FF2B5EF4-FFF2-40B4-BE49-F238E27FC236}">
                    <a16:creationId xmlns:a16="http://schemas.microsoft.com/office/drawing/2014/main" id="{7CAC64EC-7E2F-4F27-BEFE-A644B3B78A6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565305" y="3812025"/>
                <a:ext cx="10800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5" name="Inkt 14">
                <a:extLst>
                  <a:ext uri="{FF2B5EF4-FFF2-40B4-BE49-F238E27FC236}">
                    <a16:creationId xmlns:a16="http://schemas.microsoft.com/office/drawing/2014/main" id="{F0AA149B-5819-4C4A-B7E4-0A3D6312ED59}"/>
                  </a:ext>
                </a:extLst>
              </p14:cNvPr>
              <p14:cNvContentPartPr/>
              <p14:nvPr/>
            </p14:nvContentPartPr>
            <p14:xfrm>
              <a:off x="3809745" y="3904905"/>
              <a:ext cx="360" cy="360"/>
            </p14:xfrm>
          </p:contentPart>
        </mc:Choice>
        <mc:Fallback xmlns="">
          <p:pic>
            <p:nvPicPr>
              <p:cNvPr id="15" name="Inkt 14">
                <a:extLst>
                  <a:ext uri="{FF2B5EF4-FFF2-40B4-BE49-F238E27FC236}">
                    <a16:creationId xmlns:a16="http://schemas.microsoft.com/office/drawing/2014/main" id="{F0AA149B-5819-4C4A-B7E4-0A3D6312ED5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55745" y="37972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" name="Inkt 15">
                <a:extLst>
                  <a:ext uri="{FF2B5EF4-FFF2-40B4-BE49-F238E27FC236}">
                    <a16:creationId xmlns:a16="http://schemas.microsoft.com/office/drawing/2014/main" id="{6295CF0F-DF7F-48B1-BA3E-12980AF0E9FA}"/>
                  </a:ext>
                </a:extLst>
              </p14:cNvPr>
              <p14:cNvContentPartPr/>
              <p14:nvPr/>
            </p14:nvContentPartPr>
            <p14:xfrm>
              <a:off x="3971745" y="3914265"/>
              <a:ext cx="360" cy="360"/>
            </p14:xfrm>
          </p:contentPart>
        </mc:Choice>
        <mc:Fallback xmlns="">
          <p:pic>
            <p:nvPicPr>
              <p:cNvPr id="16" name="Inkt 15">
                <a:extLst>
                  <a:ext uri="{FF2B5EF4-FFF2-40B4-BE49-F238E27FC236}">
                    <a16:creationId xmlns:a16="http://schemas.microsoft.com/office/drawing/2014/main" id="{6295CF0F-DF7F-48B1-BA3E-12980AF0E9F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17745" y="3806265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Ovaal 3">
            <a:extLst>
              <a:ext uri="{FF2B5EF4-FFF2-40B4-BE49-F238E27FC236}">
                <a16:creationId xmlns:a16="http://schemas.microsoft.com/office/drawing/2014/main" id="{BCE933C4-FEED-DE8E-0F68-282513B50D7F}"/>
              </a:ext>
            </a:extLst>
          </p:cNvPr>
          <p:cNvSpPr/>
          <p:nvPr/>
        </p:nvSpPr>
        <p:spPr>
          <a:xfrm>
            <a:off x="1932911" y="5820883"/>
            <a:ext cx="291831" cy="288032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ED84947-01E6-1B77-9B95-344F1C02EB42}"/>
              </a:ext>
            </a:extLst>
          </p:cNvPr>
          <p:cNvSpPr txBox="1"/>
          <p:nvPr/>
        </p:nvSpPr>
        <p:spPr>
          <a:xfrm>
            <a:off x="4114800" y="3011556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0AC98093-FD67-2695-006E-8E2391B8B515}"/>
              </a:ext>
            </a:extLst>
          </p:cNvPr>
          <p:cNvSpPr txBox="1"/>
          <p:nvPr/>
        </p:nvSpPr>
        <p:spPr>
          <a:xfrm>
            <a:off x="4114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69547D9A-FFA0-E772-1E00-2AA9FF63981A}"/>
              </a:ext>
            </a:extLst>
          </p:cNvPr>
          <p:cNvSpPr txBox="1"/>
          <p:nvPr/>
        </p:nvSpPr>
        <p:spPr>
          <a:xfrm>
            <a:off x="3171465" y="5780430"/>
            <a:ext cx="420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>
                <a:highlight>
                  <a:srgbClr val="FFFF00"/>
                </a:highlight>
              </a:rPr>
              <a:t>9 cijfers na 1</a:t>
            </a:r>
            <a:r>
              <a:rPr lang="nl-NL" i="1" baseline="30000" dirty="0">
                <a:highlight>
                  <a:srgbClr val="FFFF00"/>
                </a:highlight>
              </a:rPr>
              <a:t>e</a:t>
            </a:r>
            <a:r>
              <a:rPr lang="nl-NL" i="1" dirty="0">
                <a:highlight>
                  <a:srgbClr val="FFFF00"/>
                </a:highlight>
              </a:rPr>
              <a:t> getal dus macht = 9 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13CF9379-7F95-9EEF-8223-84F9D989E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9247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1FFC43-D17F-408F-8E42-D8EC743BD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Wetenschappelijke Notatie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E1901F-0B88-46F8-AAD4-910D6FCE6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Opgaves:</a:t>
            </a:r>
          </a:p>
          <a:p>
            <a:r>
              <a:rPr lang="nl-NL" dirty="0"/>
              <a:t>Getal in wetenschappelijke notatie uitschrijven:</a:t>
            </a:r>
          </a:p>
          <a:p>
            <a:endParaRPr lang="nl-NL" dirty="0"/>
          </a:p>
          <a:p>
            <a:r>
              <a:rPr lang="nl-NL" dirty="0"/>
              <a:t>Schrijf voluit: 7,52 x 10</a:t>
            </a:r>
            <a:r>
              <a:rPr lang="nl-NL" baseline="30000" dirty="0"/>
              <a:t>8</a:t>
            </a:r>
          </a:p>
          <a:p>
            <a:endParaRPr lang="nl-NL" baseline="30000" dirty="0"/>
          </a:p>
          <a:p>
            <a:endParaRPr lang="nl-NL" baseline="30000" dirty="0"/>
          </a:p>
          <a:p>
            <a:r>
              <a:rPr lang="nl-NL" dirty="0"/>
              <a:t>7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627C7793-8663-4AC2-9D4E-9EE38D66A0B9}"/>
                  </a:ext>
                </a:extLst>
              </p14:cNvPr>
              <p14:cNvContentPartPr/>
              <p14:nvPr/>
            </p14:nvContentPartPr>
            <p14:xfrm>
              <a:off x="2314305" y="3904905"/>
              <a:ext cx="360" cy="360"/>
            </p14:xfrm>
          </p:contentPart>
        </mc:Choice>
        <mc:Fallback xmlns=""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627C7793-8663-4AC2-9D4E-9EE38D66A0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05665" y="389590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E8BFA726-22F7-478D-9A62-75BFE1359785}"/>
                  </a:ext>
                </a:extLst>
              </p14:cNvPr>
              <p14:cNvContentPartPr/>
              <p14:nvPr/>
            </p14:nvContentPartPr>
            <p14:xfrm>
              <a:off x="1047360" y="5009745"/>
              <a:ext cx="360" cy="36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E8BFA726-22F7-478D-9A62-75BFE135978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3720" y="490174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t 4">
                <a:extLst>
                  <a:ext uri="{FF2B5EF4-FFF2-40B4-BE49-F238E27FC236}">
                    <a16:creationId xmlns:a16="http://schemas.microsoft.com/office/drawing/2014/main" id="{50A9F52B-58EA-45B4-93E3-20CF8B0634AC}"/>
                  </a:ext>
                </a:extLst>
              </p14:cNvPr>
              <p14:cNvContentPartPr/>
              <p14:nvPr/>
            </p14:nvContentPartPr>
            <p14:xfrm>
              <a:off x="1238160" y="5095425"/>
              <a:ext cx="360" cy="360"/>
            </p14:xfrm>
          </p:contentPart>
        </mc:Choice>
        <mc:Fallback xmlns="">
          <p:pic>
            <p:nvPicPr>
              <p:cNvPr id="5" name="Inkt 4">
                <a:extLst>
                  <a:ext uri="{FF2B5EF4-FFF2-40B4-BE49-F238E27FC236}">
                    <a16:creationId xmlns:a16="http://schemas.microsoft.com/office/drawing/2014/main" id="{50A9F52B-58EA-45B4-93E3-20CF8B063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84160" y="49877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Inkt 16">
                <a:extLst>
                  <a:ext uri="{FF2B5EF4-FFF2-40B4-BE49-F238E27FC236}">
                    <a16:creationId xmlns:a16="http://schemas.microsoft.com/office/drawing/2014/main" id="{D0CFF7EC-1EF5-43B3-8D6F-90445D66EC71}"/>
                  </a:ext>
                </a:extLst>
              </p14:cNvPr>
              <p14:cNvContentPartPr/>
              <p14:nvPr/>
            </p14:nvContentPartPr>
            <p14:xfrm>
              <a:off x="1552440" y="5086065"/>
              <a:ext cx="360" cy="360"/>
            </p14:xfrm>
          </p:contentPart>
        </mc:Choice>
        <mc:Fallback xmlns="">
          <p:pic>
            <p:nvPicPr>
              <p:cNvPr id="17" name="Inkt 16">
                <a:extLst>
                  <a:ext uri="{FF2B5EF4-FFF2-40B4-BE49-F238E27FC236}">
                    <a16:creationId xmlns:a16="http://schemas.microsoft.com/office/drawing/2014/main" id="{D0CFF7EC-1EF5-43B3-8D6F-90445D66EC7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98440" y="49780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Inkt 17">
                <a:extLst>
                  <a:ext uri="{FF2B5EF4-FFF2-40B4-BE49-F238E27FC236}">
                    <a16:creationId xmlns:a16="http://schemas.microsoft.com/office/drawing/2014/main" id="{B516DF64-6362-4F6E-98EB-3101038CA690}"/>
                  </a:ext>
                </a:extLst>
              </p14:cNvPr>
              <p14:cNvContentPartPr/>
              <p14:nvPr/>
            </p14:nvContentPartPr>
            <p14:xfrm>
              <a:off x="1695000" y="5075985"/>
              <a:ext cx="360" cy="360"/>
            </p14:xfrm>
          </p:contentPart>
        </mc:Choice>
        <mc:Fallback xmlns="">
          <p:pic>
            <p:nvPicPr>
              <p:cNvPr id="18" name="Inkt 17">
                <a:extLst>
                  <a:ext uri="{FF2B5EF4-FFF2-40B4-BE49-F238E27FC236}">
                    <a16:creationId xmlns:a16="http://schemas.microsoft.com/office/drawing/2014/main" id="{B516DF64-6362-4F6E-98EB-3101038CA69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41000" y="496834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9" name="Inkt 18">
                <a:extLst>
                  <a:ext uri="{FF2B5EF4-FFF2-40B4-BE49-F238E27FC236}">
                    <a16:creationId xmlns:a16="http://schemas.microsoft.com/office/drawing/2014/main" id="{781031E6-662A-4A55-AA06-D52E183416E6}"/>
                  </a:ext>
                </a:extLst>
              </p14:cNvPr>
              <p14:cNvContentPartPr/>
              <p14:nvPr/>
            </p14:nvContentPartPr>
            <p14:xfrm>
              <a:off x="1885440" y="5086065"/>
              <a:ext cx="360" cy="360"/>
            </p14:xfrm>
          </p:contentPart>
        </mc:Choice>
        <mc:Fallback xmlns="">
          <p:pic>
            <p:nvPicPr>
              <p:cNvPr id="19" name="Inkt 18">
                <a:extLst>
                  <a:ext uri="{FF2B5EF4-FFF2-40B4-BE49-F238E27FC236}">
                    <a16:creationId xmlns:a16="http://schemas.microsoft.com/office/drawing/2014/main" id="{781031E6-662A-4A55-AA06-D52E183416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31800" y="49780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" name="Inkt 19">
                <a:extLst>
                  <a:ext uri="{FF2B5EF4-FFF2-40B4-BE49-F238E27FC236}">
                    <a16:creationId xmlns:a16="http://schemas.microsoft.com/office/drawing/2014/main" id="{90C567E3-D799-41D5-A5E5-F3C33CB6655B}"/>
                  </a:ext>
                </a:extLst>
              </p14:cNvPr>
              <p14:cNvContentPartPr/>
              <p14:nvPr/>
            </p14:nvContentPartPr>
            <p14:xfrm>
              <a:off x="2195736" y="5095425"/>
              <a:ext cx="360" cy="360"/>
            </p14:xfrm>
          </p:contentPart>
        </mc:Choice>
        <mc:Fallback xmlns="">
          <p:pic>
            <p:nvPicPr>
              <p:cNvPr id="20" name="Inkt 19">
                <a:extLst>
                  <a:ext uri="{FF2B5EF4-FFF2-40B4-BE49-F238E27FC236}">
                    <a16:creationId xmlns:a16="http://schemas.microsoft.com/office/drawing/2014/main" id="{90C567E3-D799-41D5-A5E5-F3C33CB6655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42096" y="49877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1" name="Inkt 20">
                <a:extLst>
                  <a:ext uri="{FF2B5EF4-FFF2-40B4-BE49-F238E27FC236}">
                    <a16:creationId xmlns:a16="http://schemas.microsoft.com/office/drawing/2014/main" id="{56CAE5FC-A632-4A7E-9FE1-7EB1181CE993}"/>
                  </a:ext>
                </a:extLst>
              </p14:cNvPr>
              <p14:cNvContentPartPr/>
              <p14:nvPr/>
            </p14:nvContentPartPr>
            <p14:xfrm>
              <a:off x="2333724" y="5075625"/>
              <a:ext cx="9720" cy="360"/>
            </p14:xfrm>
          </p:contentPart>
        </mc:Choice>
        <mc:Fallback xmlns="">
          <p:pic>
            <p:nvPicPr>
              <p:cNvPr id="21" name="Inkt 20">
                <a:extLst>
                  <a:ext uri="{FF2B5EF4-FFF2-40B4-BE49-F238E27FC236}">
                    <a16:creationId xmlns:a16="http://schemas.microsoft.com/office/drawing/2014/main" id="{56CAE5FC-A632-4A7E-9FE1-7EB1181CE99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81653" y="4967625"/>
                <a:ext cx="113516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2" name="Inkt 21">
                <a:extLst>
                  <a:ext uri="{FF2B5EF4-FFF2-40B4-BE49-F238E27FC236}">
                    <a16:creationId xmlns:a16="http://schemas.microsoft.com/office/drawing/2014/main" id="{DD2676B0-D5F4-4CA6-87FF-AB289D1DE5CE}"/>
                  </a:ext>
                </a:extLst>
              </p14:cNvPr>
              <p14:cNvContentPartPr/>
              <p14:nvPr/>
            </p14:nvContentPartPr>
            <p14:xfrm>
              <a:off x="2627784" y="5095425"/>
              <a:ext cx="3960" cy="360"/>
            </p14:xfrm>
          </p:contentPart>
        </mc:Choice>
        <mc:Fallback xmlns="">
          <p:pic>
            <p:nvPicPr>
              <p:cNvPr id="22" name="Inkt 21">
                <a:extLst>
                  <a:ext uri="{FF2B5EF4-FFF2-40B4-BE49-F238E27FC236}">
                    <a16:creationId xmlns:a16="http://schemas.microsoft.com/office/drawing/2014/main" id="{DD2676B0-D5F4-4CA6-87FF-AB289D1DE5C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578284" y="4987425"/>
                <a:ext cx="10263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kstvak 7">
            <a:extLst>
              <a:ext uri="{FF2B5EF4-FFF2-40B4-BE49-F238E27FC236}">
                <a16:creationId xmlns:a16="http://schemas.microsoft.com/office/drawing/2014/main" id="{B37E7064-B800-97B0-6A43-7F561916D1CA}"/>
              </a:ext>
            </a:extLst>
          </p:cNvPr>
          <p:cNvSpPr txBox="1"/>
          <p:nvPr/>
        </p:nvSpPr>
        <p:spPr>
          <a:xfrm>
            <a:off x="3203848" y="4098939"/>
            <a:ext cx="420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>
                <a:highlight>
                  <a:srgbClr val="FFFF00"/>
                </a:highlight>
              </a:rPr>
              <a:t>Macht = 8 dus 8 cijfers na 1</a:t>
            </a:r>
            <a:r>
              <a:rPr lang="nl-NL" i="1" baseline="30000" dirty="0">
                <a:highlight>
                  <a:srgbClr val="FFFF00"/>
                </a:highlight>
              </a:rPr>
              <a:t>e</a:t>
            </a:r>
            <a:r>
              <a:rPr lang="nl-NL" i="1" dirty="0">
                <a:highlight>
                  <a:srgbClr val="FFFF00"/>
                </a:highlight>
              </a:rPr>
              <a:t> getal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1C57BC6-8503-3B85-C0D9-6E311DBBEE21}"/>
              </a:ext>
            </a:extLst>
          </p:cNvPr>
          <p:cNvSpPr txBox="1"/>
          <p:nvPr/>
        </p:nvSpPr>
        <p:spPr>
          <a:xfrm>
            <a:off x="971600" y="4562845"/>
            <a:ext cx="2015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52 000 000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54987C3-DA2D-8C76-22B5-13270EACD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7571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D8FCF1-F9A1-4CFE-B5BA-8B6954857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kleine getallen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F60F0CB-E507-453C-BA62-2EE62C94B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Ook bij kleine getallen kans op fouten</a:t>
            </a:r>
          </a:p>
          <a:p>
            <a:endParaRPr lang="nl-NL" dirty="0"/>
          </a:p>
          <a:p>
            <a:r>
              <a:rPr lang="nl-NL" dirty="0"/>
              <a:t>Graag 0,00012 liter medicijn!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Of was het 0,0012 liter medicijn?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D7BC371-07A9-446B-ACE8-054410B2D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684" y="2213113"/>
            <a:ext cx="1828056" cy="181993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86A0E0-9535-4F2A-B24E-BDA18ACE3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684" y="4946141"/>
            <a:ext cx="2016224" cy="151022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E12D629-09EA-45B9-49AF-2FD6294D5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3851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1969A-41D9-4238-A5D7-FEDBB99FC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B18A98-28FA-4779-B3D1-B691D7AEB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Altijd in hetzelfde format</a:t>
            </a:r>
          </a:p>
          <a:p>
            <a:endParaRPr lang="nl-NL" dirty="0"/>
          </a:p>
          <a:p>
            <a:r>
              <a:rPr lang="nl-NL" dirty="0"/>
              <a:t>Eén cijfer voor de komma</a:t>
            </a:r>
          </a:p>
          <a:p>
            <a:r>
              <a:rPr lang="nl-NL" dirty="0"/>
              <a:t>Achter de komma kunnen meerdere cijfers staan</a:t>
            </a:r>
          </a:p>
          <a:p>
            <a:r>
              <a:rPr lang="nl-NL" dirty="0"/>
              <a:t>Dan een “x”</a:t>
            </a:r>
          </a:p>
          <a:p>
            <a:r>
              <a:rPr lang="nl-NL" dirty="0"/>
              <a:t>10-</a:t>
            </a:r>
            <a:r>
              <a:rPr lang="nl-NL" baseline="30000" dirty="0"/>
              <a:t>?</a:t>
            </a:r>
          </a:p>
          <a:p>
            <a:r>
              <a:rPr lang="nl-NL" dirty="0"/>
              <a:t>Juiste macht!</a:t>
            </a:r>
          </a:p>
          <a:p>
            <a:endParaRPr lang="nl-NL" baseline="30000" dirty="0"/>
          </a:p>
          <a:p>
            <a:endParaRPr lang="nl-NL" baseline="300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17389FA-567E-4A6C-85FE-105B5C7DA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3933056"/>
            <a:ext cx="4406925" cy="235418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1B43A08-4AC6-6E71-2A76-0B79BA9EE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3134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B54F9D-0C5E-4B8C-9AAF-36B0A32A8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 kleine getallen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7A3C9F-71C4-4434-B454-5F637A214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2 soorten sommen</a:t>
            </a:r>
          </a:p>
          <a:p>
            <a:endParaRPr lang="nl-NL" dirty="0"/>
          </a:p>
          <a:p>
            <a:r>
              <a:rPr lang="nl-NL" dirty="0"/>
              <a:t>Voluit schrijven</a:t>
            </a:r>
          </a:p>
          <a:p>
            <a:r>
              <a:rPr lang="nl-NL" dirty="0"/>
              <a:t>1,7 x 10</a:t>
            </a:r>
            <a:r>
              <a:rPr lang="nl-NL" baseline="30000" dirty="0"/>
              <a:t>-8</a:t>
            </a:r>
          </a:p>
          <a:p>
            <a:endParaRPr lang="nl-NL" baseline="30000" dirty="0"/>
          </a:p>
          <a:p>
            <a:r>
              <a:rPr lang="nl-NL" dirty="0"/>
              <a:t>0,000000017 </a:t>
            </a:r>
            <a:r>
              <a:rPr lang="nl-NL" sz="2000" dirty="0"/>
              <a:t>(eerst 8 nullen en dan het getal vooraan)</a:t>
            </a:r>
            <a:endParaRPr lang="nl-NL" dirty="0"/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9434A6E-38D0-17D8-6779-4C67E773A9EA}"/>
              </a:ext>
            </a:extLst>
          </p:cNvPr>
          <p:cNvSpPr txBox="1"/>
          <p:nvPr/>
        </p:nvSpPr>
        <p:spPr>
          <a:xfrm>
            <a:off x="2051720" y="4797152"/>
            <a:ext cx="4208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>
                <a:highlight>
                  <a:srgbClr val="FFFF00"/>
                </a:highlight>
              </a:rPr>
              <a:t>Macht = -8 dus begin met 8 nullen (komma na de 1</a:t>
            </a:r>
            <a:r>
              <a:rPr lang="nl-NL" i="1" baseline="30000" dirty="0">
                <a:highlight>
                  <a:srgbClr val="FFFF00"/>
                </a:highlight>
              </a:rPr>
              <a:t>e</a:t>
            </a:r>
            <a:r>
              <a:rPr lang="nl-NL" i="1" dirty="0">
                <a:highlight>
                  <a:srgbClr val="FFFF00"/>
                </a:highlight>
              </a:rPr>
              <a:t> nul natuurlijk) 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1DE949C-26BC-07A3-30F8-5D4397FDE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9304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B54F9D-0C5E-4B8C-9AAF-36B0A32A8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 kleine getallen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7A3C9F-71C4-4434-B454-5F637A214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2 soorten sommen</a:t>
            </a:r>
          </a:p>
          <a:p>
            <a:endParaRPr lang="nl-NL" dirty="0"/>
          </a:p>
          <a:p>
            <a:r>
              <a:rPr lang="nl-NL" dirty="0"/>
              <a:t>Compact schrijven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/>
              <a:t>0,00006328</a:t>
            </a:r>
          </a:p>
          <a:p>
            <a:endParaRPr lang="nl-NL" dirty="0"/>
          </a:p>
          <a:p>
            <a:r>
              <a:rPr lang="nl-NL" dirty="0"/>
              <a:t>6,328 x10</a:t>
            </a:r>
            <a:r>
              <a:rPr lang="nl-NL" baseline="30000" dirty="0"/>
              <a:t>-5</a:t>
            </a:r>
            <a:r>
              <a:rPr lang="nl-NL" dirty="0"/>
              <a:t> </a:t>
            </a:r>
            <a:r>
              <a:rPr lang="nl-NL" sz="1800" dirty="0"/>
              <a:t>(eerst het getal met komma, dan 10 tot macht – aantal nullen)</a:t>
            </a:r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6A4F741-30D7-060B-8C7D-BE78D58001C6}"/>
              </a:ext>
            </a:extLst>
          </p:cNvPr>
          <p:cNvSpPr txBox="1"/>
          <p:nvPr/>
        </p:nvSpPr>
        <p:spPr>
          <a:xfrm>
            <a:off x="2987824" y="3642414"/>
            <a:ext cx="420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>
                <a:highlight>
                  <a:srgbClr val="FFFF00"/>
                </a:highlight>
              </a:rPr>
              <a:t>Begint met 5 nullen dus de macht is -5 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5842B43-FB4E-B47B-0EE8-BD6F8D295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6457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5DEB31-E024-1AD6-302C-B85FB2191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 Rekenmachine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53D8C3-AF09-2E6D-0253-B9FA8598C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Rekenmachine kan: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Getal naar wetenschappelijke notatie omzetten.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Omzetten wetenschappelijke notatie naar getal controleren.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 err="1"/>
              <a:t>Bijv</a:t>
            </a:r>
            <a:r>
              <a:rPr lang="nl-NL" dirty="0"/>
              <a:t>: </a:t>
            </a:r>
          </a:p>
          <a:p>
            <a:pPr marL="514350" indent="-514350">
              <a:buAutoNum type="arabicPeriod"/>
            </a:pPr>
            <a:r>
              <a:rPr lang="nl-NL" i="1" dirty="0"/>
              <a:t>Zet 456000000 in WN.</a:t>
            </a:r>
          </a:p>
          <a:p>
            <a:pPr marL="514350" indent="-514350">
              <a:buAutoNum type="arabicPeriod"/>
            </a:pPr>
            <a:r>
              <a:rPr lang="nl-NL" i="1" dirty="0"/>
              <a:t>Zet 1,24 x 10</a:t>
            </a:r>
            <a:r>
              <a:rPr lang="nl-NL" i="1" baseline="30000" dirty="0"/>
              <a:t>-7</a:t>
            </a:r>
            <a:r>
              <a:rPr lang="nl-NL" i="1" dirty="0"/>
              <a:t> om naar gewoon getal.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2054F3D-C0FA-F22D-494F-A40DDB035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48668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D69D9E-B114-4DBB-2831-84747F7B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 rekenmachine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48F04E-7D38-7042-D71E-0DFE3C015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Zet in &lt;mode&gt;</a:t>
            </a:r>
          </a:p>
          <a:p>
            <a:r>
              <a:rPr lang="nl-NL" dirty="0"/>
              <a:t>de optie “SCI”</a:t>
            </a:r>
          </a:p>
          <a:p>
            <a:r>
              <a:rPr lang="nl-NL" dirty="0"/>
              <a:t>aan.</a:t>
            </a:r>
          </a:p>
          <a:p>
            <a:endParaRPr lang="nl-NL" dirty="0"/>
          </a:p>
          <a:p>
            <a:r>
              <a:rPr lang="nl-NL" dirty="0"/>
              <a:t>Na de som weer</a:t>
            </a:r>
          </a:p>
          <a:p>
            <a:r>
              <a:rPr lang="nl-NL" dirty="0"/>
              <a:t>terugzetten naar</a:t>
            </a:r>
          </a:p>
          <a:p>
            <a:r>
              <a:rPr lang="nl-NL" dirty="0"/>
              <a:t>“NORM” </a:t>
            </a:r>
          </a:p>
        </p:txBody>
      </p:sp>
      <p:pic>
        <p:nvPicPr>
          <p:cNvPr id="5" name="Afbeelding 4" descr="Afbeelding met elektronica, tekst, Elektronisch apparaat, Kantoorapparatuur&#10;&#10;Door AI gegenereerde inhoud is mogelijk onjuist.">
            <a:extLst>
              <a:ext uri="{FF2B5EF4-FFF2-40B4-BE49-F238E27FC236}">
                <a16:creationId xmlns:a16="http://schemas.microsoft.com/office/drawing/2014/main" id="{EEEC55B4-F7C9-A6AD-2BC2-22F689D8D5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13423" y="2417556"/>
            <a:ext cx="4307970" cy="3230977"/>
          </a:xfrm>
          <a:prstGeom prst="rect">
            <a:avLst/>
          </a:prstGeom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9D0565DB-48B9-C02C-E3F8-59F37EAE8F43}"/>
              </a:ext>
            </a:extLst>
          </p:cNvPr>
          <p:cNvCxnSpPr>
            <a:cxnSpLocks/>
          </p:cNvCxnSpPr>
          <p:nvPr/>
        </p:nvCxnSpPr>
        <p:spPr>
          <a:xfrm>
            <a:off x="2987824" y="1879059"/>
            <a:ext cx="1944216" cy="24140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7F0FE96-1B77-0A46-D96B-9C5BF9CFD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94841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B92A50-E1BF-B2C7-C4DE-4E272EC70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 rekenmachine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FE4AEA-0971-2EC1-EE5D-6670D0B94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Bijvoorbeeld: </a:t>
            </a:r>
            <a:endParaRPr lang="nl-NL" dirty="0"/>
          </a:p>
          <a:p>
            <a:pPr marL="514350" indent="-514350">
              <a:buAutoNum type="arabicPeriod"/>
            </a:pPr>
            <a:r>
              <a:rPr lang="nl-NL" i="1" dirty="0"/>
              <a:t>Zet 456000000 in WN.</a:t>
            </a:r>
          </a:p>
          <a:p>
            <a:pPr marL="514350" indent="-514350">
              <a:buAutoNum type="arabicPeriod"/>
            </a:pPr>
            <a:r>
              <a:rPr lang="nl-NL" i="1" dirty="0"/>
              <a:t>Zet 1,24 x 10</a:t>
            </a:r>
            <a:r>
              <a:rPr lang="nl-NL" i="1" baseline="30000" dirty="0"/>
              <a:t>-7</a:t>
            </a:r>
            <a:r>
              <a:rPr lang="nl-NL" i="1" dirty="0"/>
              <a:t> om naar gewoon getal.</a:t>
            </a:r>
          </a:p>
          <a:p>
            <a:pPr marL="0" indent="0">
              <a:buNone/>
            </a:pPr>
            <a:endParaRPr lang="nl-NL" dirty="0"/>
          </a:p>
          <a:p>
            <a:pPr marL="514350" indent="-514350">
              <a:buAutoNum type="arabicPeriod"/>
            </a:pPr>
            <a:r>
              <a:rPr lang="nl-NL" dirty="0"/>
              <a:t>Typ 456000000 in. Dan &lt;enter&gt;.  Antwoord: 4,56 x 10</a:t>
            </a:r>
            <a:r>
              <a:rPr lang="nl-NL" baseline="30000" dirty="0"/>
              <a:t>8</a:t>
            </a:r>
            <a:endParaRPr lang="nl-NL" dirty="0"/>
          </a:p>
          <a:p>
            <a:pPr marL="514350" indent="-514350">
              <a:buAutoNum type="arabicPeriod"/>
            </a:pPr>
            <a:endParaRPr lang="nl-NL" dirty="0"/>
          </a:p>
          <a:p>
            <a:pPr marL="514350" indent="-514350">
              <a:buAutoNum type="arabicPeriod"/>
            </a:pPr>
            <a:r>
              <a:rPr lang="nl-NL" dirty="0"/>
              <a:t>Typ 0,0000000124 in. Dan &lt;enter&gt;. Controleer getal in WN in rekenmachine met opgave. Klopt het niet, pas dan aan.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DCFF573-92DD-2EBA-C9C4-0326A7E12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2607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88454A-372C-2714-7909-762EC87B2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 rekenmachine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020F305-6D1A-28D5-41D2-A506E6DC7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Afronden doet je rekenmachine niet.</a:t>
            </a:r>
          </a:p>
          <a:p>
            <a:endParaRPr lang="nl-NL" dirty="0"/>
          </a:p>
          <a:p>
            <a:r>
              <a:rPr lang="nl-NL" dirty="0"/>
              <a:t>Dat moet je zelf doen!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BFAD082-59D1-49C7-49A4-18DEA7D03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3789040"/>
            <a:ext cx="4814657" cy="1954907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3B6F64A-2E6C-B36B-FD96-5C22D9869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488870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441</Words>
  <Application>Microsoft Office PowerPoint</Application>
  <PresentationFormat>Diavoorstelling (4:3)</PresentationFormat>
  <Paragraphs>121</Paragraphs>
  <Slides>14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9" baseType="lpstr">
      <vt:lpstr>Calibri</vt:lpstr>
      <vt:lpstr>Trebuchet MS</vt:lpstr>
      <vt:lpstr>Wingdings</vt:lpstr>
      <vt:lpstr>Wingdings 2</vt:lpstr>
      <vt:lpstr>H1.4-1.6-oudpp</vt:lpstr>
      <vt:lpstr>Wiskunde</vt:lpstr>
      <vt:lpstr>Wiskunde leer je door:</vt:lpstr>
      <vt:lpstr>Wetenschappelijke notatie</vt:lpstr>
      <vt:lpstr>Notatie</vt:lpstr>
      <vt:lpstr>Wetenschappelijke Notatie</vt:lpstr>
      <vt:lpstr>Wetenschappelijke Notatie</vt:lpstr>
      <vt:lpstr>kleine getallen</vt:lpstr>
      <vt:lpstr>Notatie</vt:lpstr>
      <vt:lpstr>Notatie kleine getallen</vt:lpstr>
      <vt:lpstr>Notatie kleine getallen</vt:lpstr>
      <vt:lpstr>Met Rekenmachine</vt:lpstr>
      <vt:lpstr>Met rekenmachine</vt:lpstr>
      <vt:lpstr>Met rekenmachine</vt:lpstr>
      <vt:lpstr>Met rekenmachine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230</cp:revision>
  <dcterms:created xsi:type="dcterms:W3CDTF">2013-09-15T12:09:42Z</dcterms:created>
  <dcterms:modified xsi:type="dcterms:W3CDTF">2026-07-22T09:20:13Z</dcterms:modified>
</cp:coreProperties>
</file>